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7"/>
  </p:notesMasterIdLst>
  <p:sldIdLst>
    <p:sldId id="343" r:id="rId5"/>
    <p:sldId id="350" r:id="rId6"/>
    <p:sldId id="355" r:id="rId7"/>
    <p:sldId id="352" r:id="rId8"/>
    <p:sldId id="353" r:id="rId9"/>
    <p:sldId id="356" r:id="rId10"/>
    <p:sldId id="357" r:id="rId11"/>
    <p:sldId id="358" r:id="rId12"/>
    <p:sldId id="359" r:id="rId13"/>
    <p:sldId id="360" r:id="rId14"/>
    <p:sldId id="361" r:id="rId15"/>
    <p:sldId id="3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290" autoAdjust="0"/>
  </p:normalViewPr>
  <p:slideViewPr>
    <p:cSldViewPr snapToGrid="0">
      <p:cViewPr varScale="1">
        <p:scale>
          <a:sx n="76" d="100"/>
          <a:sy n="76" d="100"/>
        </p:scale>
        <p:origin x="13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8D58D-D17C-4D5C-BAEF-1975794DA3AC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E8D90-D38D-4955-9D23-0E8D3A3D4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1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8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30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87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72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6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68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989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9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61047086s@ntn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3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94" y="855406"/>
            <a:ext cx="10058400" cy="2684207"/>
          </a:xfrm>
        </p:spPr>
        <p:txBody>
          <a:bodyPr>
            <a:normAutofit/>
          </a:bodyPr>
          <a:lstStyle/>
          <a:p>
            <a:r>
              <a:rPr lang="en-US" sz="4400" cap="none" dirty="0"/>
              <a:t>Algebraic Reconstruction Techniques on </a:t>
            </a:r>
            <a:r>
              <a:rPr lang="en-US" sz="4400" cap="none" dirty="0" err="1"/>
              <a:t>Sinogram</a:t>
            </a:r>
            <a:r>
              <a:rPr lang="en-US" sz="4400" cap="none" dirty="0"/>
              <a:t> Image of Solder Ball Grid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" y="4354286"/>
            <a:ext cx="10058400" cy="1433866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/>
              <a:t>Rohit Das</a:t>
            </a:r>
          </a:p>
          <a:p>
            <a:pPr algn="ctr"/>
            <a:r>
              <a:rPr lang="en-US" dirty="0"/>
              <a:t>Advised By – </a:t>
            </a:r>
            <a:r>
              <a:rPr lang="en-IN" b="1" dirty="0" err="1"/>
              <a:t>Prof.</a:t>
            </a:r>
            <a:r>
              <a:rPr lang="en-IN" b="1" dirty="0"/>
              <a:t> </a:t>
            </a:r>
            <a:r>
              <a:rPr lang="en-IN" b="1" dirty="0" err="1"/>
              <a:t>Chiou-Shann</a:t>
            </a:r>
            <a:r>
              <a:rPr lang="en-IN" b="1" dirty="0"/>
              <a:t> </a:t>
            </a:r>
            <a:r>
              <a:rPr lang="en-IN" b="1" dirty="0" err="1"/>
              <a:t>Fuh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61047086s@ntnu.edu.tw</a:t>
            </a:r>
            <a:endParaRPr lang="en-US" dirty="0"/>
          </a:p>
          <a:p>
            <a:pPr algn="ctr"/>
            <a:r>
              <a:rPr lang="en-US" dirty="0"/>
              <a:t>+886-0905023713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b="1" cap="none" dirty="0">
                <a:solidFill>
                  <a:schemeClr val="tx1"/>
                </a:solidFill>
              </a:rPr>
              <a:t>How about We Change The Projection?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1082" y="4025389"/>
                <a:ext cx="194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Sum of Row and Columns on 32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82" y="4025389"/>
                <a:ext cx="1943100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8934" y="4069620"/>
                <a:ext cx="1943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Projection of Rows on 32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34" y="4069620"/>
                <a:ext cx="1943100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20579" y="3993597"/>
                <a:ext cx="1943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Projection of Columns on 32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579" y="3993597"/>
                <a:ext cx="1943100" cy="646331"/>
              </a:xfrm>
              <a:prstGeom prst="rect">
                <a:avLst/>
              </a:prstGeom>
              <a:blipFill>
                <a:blip r:embed="rId5"/>
                <a:stretch>
                  <a:fillRect l="-1567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34440" y="5429250"/>
            <a:ext cx="842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Above examples are done on ART with iteration = 500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440" y="1653664"/>
            <a:ext cx="1962150" cy="2371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7509" y="1615564"/>
            <a:ext cx="1962150" cy="2409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0579" y="1602822"/>
            <a:ext cx="19716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4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Conclusion</a:t>
            </a:r>
            <a:endParaRPr lang="en-IN" b="1" cap="none" dirty="0"/>
          </a:p>
        </p:txBody>
      </p:sp>
      <p:sp>
        <p:nvSpPr>
          <p:cNvPr id="6" name="TextBox 5"/>
          <p:cNvSpPr txBox="1"/>
          <p:nvPr/>
        </p:nvSpPr>
        <p:spPr>
          <a:xfrm>
            <a:off x="1280160" y="1794510"/>
            <a:ext cx="101269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Row wise reconstruction makes the details converge more in the middle.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if we can mix both of them up in further researches, we might be able to retain more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ART is much better at preserving the details, structure of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Multiplicative ART loses details at lower projection value, but retains good amount of information at the higher projection and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7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4"/>
            <a:ext cx="10833511" cy="546801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1823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408903"/>
            <a:ext cx="6142990" cy="1313888"/>
          </a:xfrm>
        </p:spPr>
        <p:txBody>
          <a:bodyPr/>
          <a:lstStyle/>
          <a:p>
            <a:pPr algn="ctr">
              <a:tabLst>
                <a:tab pos="3308350" algn="l"/>
              </a:tabLst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progress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72748" y="2536723"/>
            <a:ext cx="4660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MART</a:t>
            </a: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3" y="1415846"/>
            <a:ext cx="10013021" cy="1647394"/>
          </a:xfrm>
        </p:spPr>
        <p:txBody>
          <a:bodyPr>
            <a:normAutofit/>
          </a:bodyPr>
          <a:lstStyle/>
          <a:p>
            <a:r>
              <a:rPr lang="en-US" sz="2400" dirty="0"/>
              <a:t>Since the algorithm uses column wise projection,</a:t>
            </a:r>
          </a:p>
          <a:p>
            <a:r>
              <a:rPr lang="en-US" sz="2400" dirty="0"/>
              <a:t>I experimented with row wise projection. </a:t>
            </a:r>
          </a:p>
        </p:txBody>
      </p:sp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b="1" cap="none" dirty="0">
                <a:solidFill>
                  <a:schemeClr val="tx1"/>
                </a:solidFill>
              </a:rPr>
              <a:t>ART</a:t>
            </a:r>
          </a:p>
        </p:txBody>
      </p:sp>
      <p:pic>
        <p:nvPicPr>
          <p:cNvPr id="8" name="图片 13">
            <a:extLst>
              <a:ext uri="{FF2B5EF4-FFF2-40B4-BE49-F238E27FC236}">
                <a16:creationId xmlns:a16="http://schemas.microsoft.com/office/drawing/2014/main" id="{C2027412-665E-4D54-9960-16EAC8ED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03" y="3392130"/>
            <a:ext cx="2177962" cy="227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9">
            <a:extLst>
              <a:ext uri="{FF2B5EF4-FFF2-40B4-BE49-F238E27FC236}">
                <a16:creationId xmlns:a16="http://schemas.microsoft.com/office/drawing/2014/main" id="{7A3BFA01-4A64-4724-885B-193F5A221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16" y="3392130"/>
            <a:ext cx="1907484" cy="227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向右箭號 17"/>
          <p:cNvSpPr/>
          <p:nvPr/>
        </p:nvSpPr>
        <p:spPr>
          <a:xfrm>
            <a:off x="5228940" y="4338825"/>
            <a:ext cx="438150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79406" y="5801032"/>
            <a:ext cx="190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88245" y="5297188"/>
                <a:ext cx="153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245" y="5297188"/>
                <a:ext cx="1533833" cy="369332"/>
              </a:xfrm>
              <a:prstGeom prst="rect">
                <a:avLst/>
              </a:prstGeom>
              <a:blipFill>
                <a:blip r:embed="rId5"/>
                <a:stretch>
                  <a:fillRect l="-3175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09587" y="3392130"/>
                <a:ext cx="153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179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587" y="3392130"/>
                <a:ext cx="1533833" cy="369332"/>
              </a:xfrm>
              <a:prstGeom prst="rect">
                <a:avLst/>
              </a:prstGeom>
              <a:blipFill>
                <a:blip r:embed="rId6"/>
                <a:stretch>
                  <a:fillRect l="-31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830915" y="5801032"/>
            <a:ext cx="235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</a:t>
            </a:r>
            <a:r>
              <a:rPr lang="en-US" dirty="0" err="1"/>
              <a:t>Sinogram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44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b="1" cap="none" dirty="0"/>
              <a:t>The Results Per Projection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543" y="1653540"/>
            <a:ext cx="1586880" cy="1901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52" y="1653540"/>
            <a:ext cx="1611630" cy="1898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84689" y="3551859"/>
                <a:ext cx="158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689" y="3551859"/>
                <a:ext cx="158688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81989" y="3541514"/>
                <a:ext cx="1804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989" y="3541514"/>
                <a:ext cx="1804050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2911" y="1642110"/>
            <a:ext cx="1583209" cy="1898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12070" y="3551854"/>
                <a:ext cx="1804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180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070" y="3551854"/>
                <a:ext cx="180405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721090" y="2233365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Row Wise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0753" y="1642110"/>
            <a:ext cx="1605078" cy="1898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71104" y="3540424"/>
                <a:ext cx="29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180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/>
                  <a:t> After 500 Iterations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104" y="3540424"/>
                <a:ext cx="2984376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70" y="3909756"/>
            <a:ext cx="1586880" cy="1901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79270" y="5865230"/>
                <a:ext cx="158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70" y="5865230"/>
                <a:ext cx="158688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1711" y="3907975"/>
            <a:ext cx="1634328" cy="1964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66850" y="5874869"/>
                <a:ext cx="1804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850" y="5874869"/>
                <a:ext cx="1804050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00511" y="3907975"/>
            <a:ext cx="1615609" cy="193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55761" y="5825614"/>
                <a:ext cx="1804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180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761" y="5825614"/>
                <a:ext cx="1804050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8476" y="3907976"/>
            <a:ext cx="1637256" cy="1953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71104" y="5865230"/>
                <a:ext cx="29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180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/>
                  <a:t> After 500 Iterations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104" y="5865230"/>
                <a:ext cx="2984376" cy="369332"/>
              </a:xfrm>
              <a:prstGeom prst="rect">
                <a:avLst/>
              </a:prstGeom>
              <a:blipFill>
                <a:blip r:embed="rId1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721090" y="4707318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Column</a:t>
            </a:r>
            <a:r>
              <a:rPr lang="en-US" dirty="0"/>
              <a:t> Wise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80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b="1" cap="none" dirty="0"/>
              <a:t>What Happens If We Add Both Column and Row Projection?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70" y="1643062"/>
            <a:ext cx="1981200" cy="2428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044" y="1643062"/>
            <a:ext cx="1981200" cy="2390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212" y="1666874"/>
            <a:ext cx="1971675" cy="234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22070" y="4106112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070" y="4106112"/>
                <a:ext cx="194310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45220" y="4043361"/>
                <a:ext cx="2811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180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/>
                  <a:t> After 500 iterations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220" y="4043361"/>
                <a:ext cx="2811780" cy="369332"/>
              </a:xfrm>
              <a:prstGeom prst="rect">
                <a:avLst/>
              </a:prstGeom>
              <a:blipFill>
                <a:blip r:embed="rId7"/>
                <a:stretch>
                  <a:fillRect l="-1302" t="-8197" r="-108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67499" y="4071937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180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9" y="4071937"/>
                <a:ext cx="1943100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78094" y="4071937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ea typeface="Cambria Math" panose="02040503050406030204" pitchFamily="18" charset="0"/>
                  </a:rPr>
                  <a:t>50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94" y="4071937"/>
                <a:ext cx="1943100" cy="369332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4891" y="1662112"/>
            <a:ext cx="19907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5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b="1" cap="none" dirty="0">
                <a:solidFill>
                  <a:schemeClr val="tx1"/>
                </a:solidFill>
              </a:rPr>
              <a:t>Multiplicative Algebraic Reconstruction Technique(MART)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1620" y="1760220"/>
            <a:ext cx="9246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multiplicative method to reconstruct the image from </a:t>
            </a:r>
            <a:r>
              <a:rPr lang="en-US" sz="2400" dirty="0" err="1"/>
              <a:t>Sinogram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While ART converges in the consistent case to a minimal norm solution,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MART is designed to converge to a solution which minimizes entropy</a:t>
            </a:r>
          </a:p>
        </p:txBody>
      </p:sp>
    </p:spTree>
    <p:extLst>
      <p:ext uri="{BB962C8B-B14F-4D97-AF65-F5344CB8AC3E}">
        <p14:creationId xmlns:p14="http://schemas.microsoft.com/office/powerpoint/2010/main" val="163194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b="1" cap="none" dirty="0">
                <a:solidFill>
                  <a:schemeClr val="tx1"/>
                </a:solidFill>
              </a:rPr>
              <a:t>The Results Per Projection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45" y="1497329"/>
            <a:ext cx="1596527" cy="1945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7047" y="3480668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7" y="3480668"/>
                <a:ext cx="1943100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333" y="1497330"/>
            <a:ext cx="1610694" cy="1945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83063" y="3442613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50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63" y="3442613"/>
                <a:ext cx="194310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4949" y="1497331"/>
            <a:ext cx="1645911" cy="1950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86354" y="3424419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180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54" y="3424419"/>
                <a:ext cx="194310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9235" y="1514589"/>
            <a:ext cx="1593326" cy="19259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25693" y="3424492"/>
                <a:ext cx="326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180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/>
                  <a:t> After 500 Iterations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693" y="3424492"/>
                <a:ext cx="3260410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721090" y="2233365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Row Wise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721090" y="4743418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Column</a:t>
            </a:r>
            <a:r>
              <a:rPr lang="en-US" dirty="0"/>
              <a:t> Wise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659" y="3883899"/>
            <a:ext cx="1665213" cy="19918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885" y="5883565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85" y="5883565"/>
                <a:ext cx="1943100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1333" y="3890106"/>
            <a:ext cx="1610694" cy="1959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75130" y="5849267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50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30" y="5849267"/>
                <a:ext cx="1943100" cy="369332"/>
              </a:xfrm>
              <a:prstGeom prst="rect">
                <a:avLst/>
              </a:prstGeom>
              <a:blipFill>
                <a:blip r:embed="rId1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34949" y="3850000"/>
            <a:ext cx="1654810" cy="2019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84433" y="5849267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180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433" y="5849267"/>
                <a:ext cx="1943100" cy="369332"/>
              </a:xfrm>
              <a:prstGeom prst="rect">
                <a:avLst/>
              </a:prstGeom>
              <a:blipFill>
                <a:blip r:embed="rId1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25693" y="5844537"/>
                <a:ext cx="326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180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/>
                  <a:t> After 500 Iterations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693" y="5844537"/>
                <a:ext cx="3260410" cy="369332"/>
              </a:xfrm>
              <a:prstGeom prst="rect">
                <a:avLst/>
              </a:prstGeom>
              <a:blipFill>
                <a:blip r:embed="rId1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97331" y="3811945"/>
            <a:ext cx="1758099" cy="21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0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b="1" cap="none" dirty="0"/>
              <a:t>What Happens If We Add Both Column and Row Projection?</a:t>
            </a:r>
            <a:endParaRPr lang="en-US" b="1" cap="none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54" y="1428750"/>
            <a:ext cx="2134779" cy="2663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3593" y="4164092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593" y="4164092"/>
                <a:ext cx="19431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287" y="1428750"/>
            <a:ext cx="2208757" cy="2663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76115" y="4164092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50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115" y="4164092"/>
                <a:ext cx="1943100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8840" y="1428750"/>
            <a:ext cx="2155916" cy="2663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65248" y="4164092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180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248" y="4164092"/>
                <a:ext cx="1943100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5867" y="1428750"/>
            <a:ext cx="2183816" cy="2663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66760" y="4112543"/>
                <a:ext cx="308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180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/>
                  <a:t> After 500 Projection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0" y="4112543"/>
                <a:ext cx="3086100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91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b="1" cap="none" dirty="0">
                <a:solidFill>
                  <a:schemeClr val="tx1"/>
                </a:solidFill>
              </a:rPr>
              <a:t>How about We Change The Projection?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82" y="1653540"/>
            <a:ext cx="1971675" cy="236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1082" y="4025389"/>
                <a:ext cx="194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Sum of Row and Columns on 32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82" y="4025389"/>
                <a:ext cx="1943100" cy="923330"/>
              </a:xfrm>
              <a:prstGeom prst="rect">
                <a:avLst/>
              </a:prstGeom>
              <a:blipFill>
                <a:blip r:embed="rId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745" y="1653540"/>
            <a:ext cx="2019300" cy="24647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88945" y="4085889"/>
                <a:ext cx="1943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Projection on Rows 32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945" y="4085889"/>
                <a:ext cx="1943100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2034" y="1653540"/>
            <a:ext cx="1952625" cy="2390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46309" y="4082415"/>
                <a:ext cx="1943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Projection on Columns 32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309" y="4082415"/>
                <a:ext cx="1943100" cy="646331"/>
              </a:xfrm>
              <a:prstGeom prst="rect">
                <a:avLst/>
              </a:prstGeom>
              <a:blipFill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34440" y="5429250"/>
            <a:ext cx="842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Above examples are done on MART with iteration = 500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751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359</Words>
  <Application>Microsoft Office PowerPoint</Application>
  <PresentationFormat>Widescreen</PresentationFormat>
  <Paragraphs>76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Helvetica Neue Medium</vt:lpstr>
      <vt:lpstr>新細明體</vt:lpstr>
      <vt:lpstr>Arial</vt:lpstr>
      <vt:lpstr>Calibri</vt:lpstr>
      <vt:lpstr>Cambria Math</vt:lpstr>
      <vt:lpstr>Century Gothic</vt:lpstr>
      <vt:lpstr>Wingdings</vt:lpstr>
      <vt:lpstr>RetrospectVTI</vt:lpstr>
      <vt:lpstr>Algebraic Reconstruction Techniques on Sinogram Image of Solder Ball Grid</vt:lpstr>
      <vt:lpstr>Research progress</vt:lpstr>
      <vt:lpstr>ART</vt:lpstr>
      <vt:lpstr>The Results Per Projection</vt:lpstr>
      <vt:lpstr>What Happens If We Add Both Column and Row Projection?</vt:lpstr>
      <vt:lpstr>Multiplicative Algebraic Reconstruction Technique(MART)</vt:lpstr>
      <vt:lpstr>The Results Per Projection</vt:lpstr>
      <vt:lpstr>What Happens If We Add Both Column and Row Projection?</vt:lpstr>
      <vt:lpstr>How about We Change The Projection?</vt:lpstr>
      <vt:lpstr>How about We Change The Projection?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2021-12-28T13:36:16Z</dcterms:created>
  <dcterms:modified xsi:type="dcterms:W3CDTF">2022-02-09T14:50:19Z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