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5"/>
  </p:notesMasterIdLst>
  <p:sldIdLst>
    <p:sldId id="343" r:id="rId5"/>
    <p:sldId id="350" r:id="rId6"/>
    <p:sldId id="355" r:id="rId7"/>
    <p:sldId id="352" r:id="rId8"/>
    <p:sldId id="362" r:id="rId9"/>
    <p:sldId id="353" r:id="rId10"/>
    <p:sldId id="363" r:id="rId11"/>
    <p:sldId id="364" r:id="rId12"/>
    <p:sldId id="361" r:id="rId13"/>
    <p:sldId id="3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90" autoAdjust="0"/>
  </p:normalViewPr>
  <p:slideViewPr>
    <p:cSldViewPr snapToGrid="0">
      <p:cViewPr varScale="1">
        <p:scale>
          <a:sx n="76" d="100"/>
          <a:sy n="76" d="100"/>
        </p:scale>
        <p:origin x="13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8D58D-D17C-4D5C-BAEF-1975794DA3A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E8D90-D38D-4955-9D23-0E8D3A3D4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1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8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01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3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81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8D90-D38D-4955-9D23-0E8D3A3D4B2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9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61047086s@ntn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94" y="855406"/>
            <a:ext cx="10058400" cy="2684207"/>
          </a:xfrm>
        </p:spPr>
        <p:txBody>
          <a:bodyPr>
            <a:normAutofit/>
          </a:bodyPr>
          <a:lstStyle/>
          <a:p>
            <a:r>
              <a:rPr lang="en-US" sz="4400" cap="none" dirty="0"/>
              <a:t>Algebraic Reconstruction Techniques on </a:t>
            </a:r>
            <a:r>
              <a:rPr lang="en-US" sz="4400" cap="none" dirty="0" err="1"/>
              <a:t>Sinogram</a:t>
            </a:r>
            <a:r>
              <a:rPr lang="en-US" sz="4400" cap="none" dirty="0"/>
              <a:t> Image of Solder Ball Grid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" y="4354286"/>
            <a:ext cx="10058400" cy="1433866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/>
              <a:t>Rohit Das</a:t>
            </a:r>
          </a:p>
          <a:p>
            <a:pPr algn="ctr"/>
            <a:r>
              <a:rPr lang="en-US" dirty="0"/>
              <a:t>Advised By – </a:t>
            </a:r>
            <a:r>
              <a:rPr lang="en-IN" b="1" dirty="0" err="1"/>
              <a:t>Prof.</a:t>
            </a:r>
            <a:r>
              <a:rPr lang="en-IN" b="1" dirty="0"/>
              <a:t> </a:t>
            </a:r>
            <a:r>
              <a:rPr lang="en-IN" b="1" dirty="0" err="1"/>
              <a:t>Chiou-Shann</a:t>
            </a:r>
            <a:r>
              <a:rPr lang="en-IN" b="1" dirty="0"/>
              <a:t> </a:t>
            </a:r>
            <a:r>
              <a:rPr lang="en-IN" b="1" dirty="0" err="1"/>
              <a:t>Fuh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61047086s@ntnu.edu.tw</a:t>
            </a:r>
            <a:endParaRPr lang="en-US" dirty="0"/>
          </a:p>
          <a:p>
            <a:pPr algn="ctr"/>
            <a:r>
              <a:rPr lang="en-US" dirty="0"/>
              <a:t>+886-0905023713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3489" y="686974"/>
            <a:ext cx="10833511" cy="546801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1823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408903"/>
            <a:ext cx="6142990" cy="1313888"/>
          </a:xfrm>
        </p:spPr>
        <p:txBody>
          <a:bodyPr/>
          <a:lstStyle/>
          <a:p>
            <a:pPr algn="ctr">
              <a:tabLst>
                <a:tab pos="3308350" algn="l"/>
              </a:tabLst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progress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72748" y="2536723"/>
            <a:ext cx="4660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MART</a:t>
            </a: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95753" y="1415846"/>
            <a:ext cx="10013021" cy="1647394"/>
          </a:xfrm>
        </p:spPr>
        <p:txBody>
          <a:bodyPr>
            <a:normAutofit/>
          </a:bodyPr>
          <a:lstStyle/>
          <a:p>
            <a:r>
              <a:rPr lang="en-US" sz="2400" dirty="0"/>
              <a:t>Changed the rotations and iterations on both ART and MART</a:t>
            </a:r>
          </a:p>
        </p:txBody>
      </p:sp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>
                <a:solidFill>
                  <a:schemeClr val="tx1"/>
                </a:solidFill>
              </a:rPr>
              <a:t>Research Progress</a:t>
            </a:r>
          </a:p>
        </p:txBody>
      </p:sp>
      <p:pic>
        <p:nvPicPr>
          <p:cNvPr id="8" name="图片 13">
            <a:extLst>
              <a:ext uri="{FF2B5EF4-FFF2-40B4-BE49-F238E27FC236}">
                <a16:creationId xmlns:a16="http://schemas.microsoft.com/office/drawing/2014/main" id="{C2027412-665E-4D54-9960-16EAC8ED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03" y="3392130"/>
            <a:ext cx="2177962" cy="227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9">
            <a:extLst>
              <a:ext uri="{FF2B5EF4-FFF2-40B4-BE49-F238E27FC236}">
                <a16:creationId xmlns:a16="http://schemas.microsoft.com/office/drawing/2014/main" id="{7A3BFA01-4A64-4724-885B-193F5A221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16" y="3392130"/>
            <a:ext cx="1907484" cy="227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向右箭號 17"/>
          <p:cNvSpPr/>
          <p:nvPr/>
        </p:nvSpPr>
        <p:spPr>
          <a:xfrm>
            <a:off x="5228940" y="4338825"/>
            <a:ext cx="438150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79406" y="5801032"/>
            <a:ext cx="190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88245" y="5297188"/>
                <a:ext cx="153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245" y="5297188"/>
                <a:ext cx="1533833" cy="369332"/>
              </a:xfrm>
              <a:prstGeom prst="rect">
                <a:avLst/>
              </a:prstGeom>
              <a:blipFill>
                <a:blip r:embed="rId5"/>
                <a:stretch>
                  <a:fillRect l="-3175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09587" y="3392130"/>
                <a:ext cx="153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179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587" y="3392130"/>
                <a:ext cx="1533833" cy="369332"/>
              </a:xfrm>
              <a:prstGeom prst="rect">
                <a:avLst/>
              </a:prstGeom>
              <a:blipFill>
                <a:blip r:embed="rId6"/>
                <a:stretch>
                  <a:fillRect l="-31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830915" y="5801032"/>
            <a:ext cx="235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Sinogram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44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/>
              <a:t>The Results Per Projection ART (Normalized)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175890" y="4730466"/>
                <a:ext cx="158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IN" dirty="0"/>
                  <a:t> iterations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90" y="4730466"/>
                <a:ext cx="1586880" cy="369332"/>
              </a:xfrm>
              <a:prstGeom prst="rect">
                <a:avLst/>
              </a:prstGeom>
              <a:blipFill>
                <a:blip r:embed="rId3"/>
                <a:stretch>
                  <a:fillRect t="-9836" r="-76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838450" y="4730466"/>
            <a:ext cx="18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iterations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03561" y="4730466"/>
            <a:ext cx="18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180 iterations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537892" y="4730466"/>
            <a:ext cx="17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500 Iterations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1F8DD1-5939-4768-B583-207E70FF7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02" y="1951481"/>
            <a:ext cx="2311235" cy="27789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BF99B9-6930-40D9-BAD7-8BF3C5DAD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118" y="1969907"/>
            <a:ext cx="2240714" cy="2760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51CBAA-C9A3-4565-B096-CF54B8899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7703" y="1897939"/>
            <a:ext cx="2355766" cy="28325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C0DA934-A9E0-4003-BD5A-4731519AC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3655" y="1864599"/>
            <a:ext cx="2404482" cy="29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/>
              <a:t>The Results Per Projection MART (Normalized)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374083" y="4726193"/>
                <a:ext cx="158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IN" dirty="0"/>
                  <a:t> iterations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083" y="4726193"/>
                <a:ext cx="1586880" cy="369332"/>
              </a:xfrm>
              <a:prstGeom prst="rect">
                <a:avLst/>
              </a:prstGeom>
              <a:blipFill>
                <a:blip r:embed="rId3"/>
                <a:stretch>
                  <a:fillRect t="-8197" r="-76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14134" y="4699279"/>
            <a:ext cx="18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iterations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54937" y="4754594"/>
            <a:ext cx="18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180 iterations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376041" y="4726193"/>
            <a:ext cx="17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500 Iterations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66350-AA4D-4547-9FA1-2513CD4BF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12" y="1844967"/>
            <a:ext cx="2390776" cy="2910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5ABCA-DDB7-40D6-AAE3-349FFF824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668" y="1859254"/>
            <a:ext cx="2352675" cy="2943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41DD5-EF8A-4602-8CCE-E127816CB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575" y="1859254"/>
            <a:ext cx="2390775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63E2D-6A1B-4BB5-BC5C-5FA4EA3FA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1032" y="1859253"/>
            <a:ext cx="24098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0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/>
              <a:t>The Results Per Projection ART ( Not Normalized)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C840C4-2956-43B4-8F55-3AC47EF9C913}"/>
                  </a:ext>
                </a:extLst>
              </p:cNvPr>
              <p:cNvSpPr txBox="1"/>
              <p:nvPr/>
            </p:nvSpPr>
            <p:spPr>
              <a:xfrm>
                <a:off x="1175890" y="4730466"/>
                <a:ext cx="158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IN" dirty="0"/>
                  <a:t> iterations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C840C4-2956-43B4-8F55-3AC47EF9C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90" y="4730466"/>
                <a:ext cx="1586880" cy="369332"/>
              </a:xfrm>
              <a:prstGeom prst="rect">
                <a:avLst/>
              </a:prstGeom>
              <a:blipFill>
                <a:blip r:embed="rId3"/>
                <a:stretch>
                  <a:fillRect t="-9836" r="-76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2C08FEA-DAC1-4085-AB5A-5F66AF5323BB}"/>
              </a:ext>
            </a:extLst>
          </p:cNvPr>
          <p:cNvSpPr txBox="1"/>
          <p:nvPr/>
        </p:nvSpPr>
        <p:spPr>
          <a:xfrm>
            <a:off x="3838450" y="4730466"/>
            <a:ext cx="18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iterations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57E9B-472B-432A-8FC4-727A8B5AEAE7}"/>
              </a:ext>
            </a:extLst>
          </p:cNvPr>
          <p:cNvSpPr txBox="1"/>
          <p:nvPr/>
        </p:nvSpPr>
        <p:spPr>
          <a:xfrm>
            <a:off x="6603561" y="4730466"/>
            <a:ext cx="18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180 iterations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41062-8519-4A03-946F-82D107F8000E}"/>
              </a:ext>
            </a:extLst>
          </p:cNvPr>
          <p:cNvSpPr txBox="1"/>
          <p:nvPr/>
        </p:nvSpPr>
        <p:spPr>
          <a:xfrm>
            <a:off x="9537892" y="4730466"/>
            <a:ext cx="17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500 Iterations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16858-770E-4EB1-A46C-F70E20A26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02" y="1768191"/>
            <a:ext cx="2362200" cy="2962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47BCCE-1788-4922-8C00-83DF6E8ED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695" y="1777716"/>
            <a:ext cx="2371725" cy="295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9D8FE-2611-4D79-BDAA-08407B2B8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613" y="1758665"/>
            <a:ext cx="2362200" cy="29813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52E1F1-44B0-43ED-8BBA-D02CDDBC8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2377" y="1882490"/>
            <a:ext cx="2300288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5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3489" y="686975"/>
            <a:ext cx="10833511" cy="587584"/>
          </a:xfrm>
        </p:spPr>
        <p:txBody>
          <a:bodyPr/>
          <a:lstStyle/>
          <a:p>
            <a:pPr algn="ctr"/>
            <a:r>
              <a:rPr lang="en-US" b="1" cap="none" dirty="0"/>
              <a:t>The Results Per Projection MART (Not Normalized)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3D963E-9E20-471F-94FC-1DFB79F9D71D}"/>
                  </a:ext>
                </a:extLst>
              </p:cNvPr>
              <p:cNvSpPr txBox="1"/>
              <p:nvPr/>
            </p:nvSpPr>
            <p:spPr>
              <a:xfrm>
                <a:off x="1175890" y="4730466"/>
                <a:ext cx="158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IN" dirty="0"/>
                  <a:t> iterations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3D963E-9E20-471F-94FC-1DFB79F9D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90" y="4730466"/>
                <a:ext cx="1586880" cy="369332"/>
              </a:xfrm>
              <a:prstGeom prst="rect">
                <a:avLst/>
              </a:prstGeom>
              <a:blipFill>
                <a:blip r:embed="rId3"/>
                <a:stretch>
                  <a:fillRect t="-9836" r="-76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8FC936-C0E2-4B35-831D-85D547988CF2}"/>
              </a:ext>
            </a:extLst>
          </p:cNvPr>
          <p:cNvSpPr txBox="1"/>
          <p:nvPr/>
        </p:nvSpPr>
        <p:spPr>
          <a:xfrm>
            <a:off x="3838450" y="4730466"/>
            <a:ext cx="18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iterations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02F1D-0D6C-4B05-921B-A05DBB33DCA1}"/>
              </a:ext>
            </a:extLst>
          </p:cNvPr>
          <p:cNvSpPr txBox="1"/>
          <p:nvPr/>
        </p:nvSpPr>
        <p:spPr>
          <a:xfrm>
            <a:off x="6603561" y="4730466"/>
            <a:ext cx="18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180 iterations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2200A-CB9C-45A6-A33D-ADFA5768D1C4}"/>
              </a:ext>
            </a:extLst>
          </p:cNvPr>
          <p:cNvSpPr txBox="1"/>
          <p:nvPr/>
        </p:nvSpPr>
        <p:spPr>
          <a:xfrm>
            <a:off x="9537892" y="4730466"/>
            <a:ext cx="17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500 Iterations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BC6956-8337-4310-BD06-F6D42A8ED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02" y="1882491"/>
            <a:ext cx="23336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CC0118-D0D8-4CDC-B91D-7A1D47122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137" y="1882491"/>
            <a:ext cx="2261897" cy="2847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226AA-1827-4DE2-88B7-9C022ADD0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968" y="1882491"/>
            <a:ext cx="2276475" cy="2876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4157A5-F5A9-44E5-982C-569CE48DF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4043" y="1815816"/>
            <a:ext cx="24193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8">
                <a:extLst>
                  <a:ext uri="{FF2B5EF4-FFF2-40B4-BE49-F238E27FC236}">
                    <a16:creationId xmlns:a16="http://schemas.microsoft.com/office/drawing/2014/main" id="{F4AA7CE9-5574-408D-9BFD-6F29BB10F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489" y="686975"/>
                <a:ext cx="10833511" cy="5875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b="1" dirty="0"/>
                  <a:t>Changing Projections to 32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itle 18">
                <a:extLst>
                  <a:ext uri="{FF2B5EF4-FFF2-40B4-BE49-F238E27FC236}">
                    <a16:creationId xmlns:a16="http://schemas.microsoft.com/office/drawing/2014/main" id="{F4AA7CE9-5574-408D-9BFD-6F29BB10F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9" y="686975"/>
                <a:ext cx="10833511" cy="587584"/>
              </a:xfrm>
              <a:prstGeom prst="rect">
                <a:avLst/>
              </a:prstGeom>
              <a:blipFill>
                <a:blip r:embed="rId2"/>
                <a:stretch>
                  <a:fillRect t="-9375" b="-197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539A89B-D979-493B-9E24-73965676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86" y="1957386"/>
            <a:ext cx="2146912" cy="26749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17554D-094A-4667-B06B-3E8F10BBCABF}"/>
                  </a:ext>
                </a:extLst>
              </p:cNvPr>
              <p:cNvSpPr txBox="1"/>
              <p:nvPr/>
            </p:nvSpPr>
            <p:spPr>
              <a:xfrm>
                <a:off x="848986" y="4730465"/>
                <a:ext cx="24156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 at 500 iteration ART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17554D-094A-4667-B06B-3E8F10BBC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86" y="4730465"/>
                <a:ext cx="2415609" cy="646331"/>
              </a:xfrm>
              <a:prstGeom prst="rect">
                <a:avLst/>
              </a:prstGeom>
              <a:blipFill>
                <a:blip r:embed="rId4"/>
                <a:stretch>
                  <a:fillRect t="-5660" r="-75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E2B2B8-94EC-4A60-85A7-C0970F15D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035" y="1957386"/>
            <a:ext cx="2146912" cy="26749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1EB3E-CBFF-4460-BC38-FE70D862D4F4}"/>
                  </a:ext>
                </a:extLst>
              </p:cNvPr>
              <p:cNvSpPr txBox="1"/>
              <p:nvPr/>
            </p:nvSpPr>
            <p:spPr>
              <a:xfrm>
                <a:off x="3355355" y="4673094"/>
                <a:ext cx="24156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 at 500 iteration MART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1EB3E-CBFF-4460-BC38-FE70D862D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55" y="4673094"/>
                <a:ext cx="2415609" cy="646331"/>
              </a:xfrm>
              <a:prstGeom prst="rect">
                <a:avLst/>
              </a:prstGeom>
              <a:blipFill>
                <a:blip r:embed="rId6"/>
                <a:stretch>
                  <a:fillRect t="-5660" r="-75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E034E99-6DAA-4F84-BCB4-8AB3BDA6A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957386"/>
            <a:ext cx="2164226" cy="26749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AA6A14-4FAE-49DE-9AAD-F8867FE5AFB8}"/>
                  </a:ext>
                </a:extLst>
              </p:cNvPr>
              <p:cNvSpPr txBox="1"/>
              <p:nvPr/>
            </p:nvSpPr>
            <p:spPr>
              <a:xfrm>
                <a:off x="5970308" y="4673094"/>
                <a:ext cx="24156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 at 100 iteration ART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AA6A14-4FAE-49DE-9AAD-F8867FE5A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8" y="4673094"/>
                <a:ext cx="2415609" cy="646331"/>
              </a:xfrm>
              <a:prstGeom prst="rect">
                <a:avLst/>
              </a:prstGeom>
              <a:blipFill>
                <a:blip r:embed="rId8"/>
                <a:stretch>
                  <a:fillRect t="-5660" r="-75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449E557-B7D6-4FD9-BBCB-7E57AE64B2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6279" y="1957386"/>
            <a:ext cx="2225393" cy="26619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028CB8-1279-4AB6-8238-684979EB8A57}"/>
                  </a:ext>
                </a:extLst>
              </p:cNvPr>
              <p:cNvSpPr txBox="1"/>
              <p:nvPr/>
            </p:nvSpPr>
            <p:spPr>
              <a:xfrm>
                <a:off x="8621170" y="4673094"/>
                <a:ext cx="24156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 at 100 iteration MART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028CB8-1279-4AB6-8238-684979EB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170" y="4673094"/>
                <a:ext cx="2415609" cy="646331"/>
              </a:xfrm>
              <a:prstGeom prst="rect">
                <a:avLst/>
              </a:prstGeom>
              <a:blipFill>
                <a:blip r:embed="rId10"/>
                <a:stretch>
                  <a:fillRect t="-5660" r="-101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34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Conclusion</a:t>
            </a:r>
            <a:endParaRPr lang="en-IN" b="1" cap="none" dirty="0"/>
          </a:p>
        </p:txBody>
      </p:sp>
      <p:sp>
        <p:nvSpPr>
          <p:cNvPr id="6" name="TextBox 5"/>
          <p:cNvSpPr txBox="1"/>
          <p:nvPr/>
        </p:nvSpPr>
        <p:spPr>
          <a:xfrm>
            <a:off x="1280160" y="1794510"/>
            <a:ext cx="10126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 is much better at keeping the shape, but there is a Halo effect which is quite difficult to remove.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MART loses the shape of the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changing the projections, the shape formed from ART becomes much sharper which can be improved under post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changing the projections, the shape formed from MART is not satisfactory.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775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222</Words>
  <Application>Microsoft Office PowerPoint</Application>
  <PresentationFormat>Widescreen</PresentationFormat>
  <Paragraphs>51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 Medium</vt:lpstr>
      <vt:lpstr>新細明體</vt:lpstr>
      <vt:lpstr>Arial</vt:lpstr>
      <vt:lpstr>Calibri</vt:lpstr>
      <vt:lpstr>Cambria Math</vt:lpstr>
      <vt:lpstr>Century Gothic</vt:lpstr>
      <vt:lpstr>RetrospectVTI</vt:lpstr>
      <vt:lpstr>Algebraic Reconstruction Techniques on Sinogram Image of Solder Ball Grid</vt:lpstr>
      <vt:lpstr>Research progress</vt:lpstr>
      <vt:lpstr>Research Progress</vt:lpstr>
      <vt:lpstr>The Results Per Projection ART (Normalized)</vt:lpstr>
      <vt:lpstr>The Results Per Projection MART (Normalized)</vt:lpstr>
      <vt:lpstr>The Results Per Projection ART ( Not Normalized)</vt:lpstr>
      <vt:lpstr>The Results Per Projection MART (Not Normalized)</vt:lpstr>
      <vt:lpstr>PowerPoint Presentation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2021-12-28T13:36:16Z</dcterms:created>
  <dcterms:modified xsi:type="dcterms:W3CDTF">2022-02-10T09:08:08Z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