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notesMasterIdLst>
    <p:notesMasterId r:id="rId25"/>
  </p:notesMasterIdLst>
  <p:sldIdLst>
    <p:sldId id="343" r:id="rId5"/>
    <p:sldId id="350" r:id="rId6"/>
    <p:sldId id="363" r:id="rId7"/>
    <p:sldId id="352" r:id="rId8"/>
    <p:sldId id="355" r:id="rId9"/>
    <p:sldId id="364" r:id="rId10"/>
    <p:sldId id="365" r:id="rId11"/>
    <p:sldId id="366" r:id="rId12"/>
    <p:sldId id="367" r:id="rId13"/>
    <p:sldId id="368" r:id="rId14"/>
    <p:sldId id="353" r:id="rId15"/>
    <p:sldId id="369" r:id="rId16"/>
    <p:sldId id="370" r:id="rId17"/>
    <p:sldId id="371" r:id="rId18"/>
    <p:sldId id="372" r:id="rId19"/>
    <p:sldId id="373" r:id="rId20"/>
    <p:sldId id="375" r:id="rId21"/>
    <p:sldId id="376" r:id="rId22"/>
    <p:sldId id="361" r:id="rId23"/>
    <p:sldId id="35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290" autoAdjust="0"/>
  </p:normalViewPr>
  <p:slideViewPr>
    <p:cSldViewPr snapToGrid="0">
      <p:cViewPr varScale="1">
        <p:scale>
          <a:sx n="87" d="100"/>
          <a:sy n="87" d="100"/>
        </p:scale>
        <p:origin x="1512" y="90"/>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8D58D-D17C-4D5C-BAEF-1975794DA3AC}" type="datetimeFigureOut">
              <a:rPr lang="en-IN" smtClean="0"/>
              <a:t>04-03-2022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E8D90-D38D-4955-9D23-0E8D3A3D4B27}" type="slidenum">
              <a:rPr lang="en-IN" smtClean="0"/>
              <a:t>‹#›</a:t>
            </a:fld>
            <a:endParaRPr lang="en-IN"/>
          </a:p>
        </p:txBody>
      </p:sp>
    </p:spTree>
    <p:extLst>
      <p:ext uri="{BB962C8B-B14F-4D97-AF65-F5344CB8AC3E}">
        <p14:creationId xmlns:p14="http://schemas.microsoft.com/office/powerpoint/2010/main" val="3723019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54E8D90-D38D-4955-9D23-0E8D3A3D4B27}" type="slidenum">
              <a:rPr lang="en-IN" smtClean="0"/>
              <a:t>4</a:t>
            </a:fld>
            <a:endParaRPr lang="en-IN"/>
          </a:p>
        </p:txBody>
      </p:sp>
    </p:spTree>
    <p:extLst>
      <p:ext uri="{BB962C8B-B14F-4D97-AF65-F5344CB8AC3E}">
        <p14:creationId xmlns:p14="http://schemas.microsoft.com/office/powerpoint/2010/main" val="3648317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4E8D90-D38D-4955-9D23-0E8D3A3D4B27}" type="slidenum">
              <a:rPr lang="en-IN" smtClean="0"/>
              <a:t>13</a:t>
            </a:fld>
            <a:endParaRPr lang="en-IN"/>
          </a:p>
        </p:txBody>
      </p:sp>
    </p:spTree>
    <p:extLst>
      <p:ext uri="{BB962C8B-B14F-4D97-AF65-F5344CB8AC3E}">
        <p14:creationId xmlns:p14="http://schemas.microsoft.com/office/powerpoint/2010/main" val="2201723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4E8D90-D38D-4955-9D23-0E8D3A3D4B27}" type="slidenum">
              <a:rPr lang="en-IN" smtClean="0"/>
              <a:t>14</a:t>
            </a:fld>
            <a:endParaRPr lang="en-IN"/>
          </a:p>
        </p:txBody>
      </p:sp>
    </p:spTree>
    <p:extLst>
      <p:ext uri="{BB962C8B-B14F-4D97-AF65-F5344CB8AC3E}">
        <p14:creationId xmlns:p14="http://schemas.microsoft.com/office/powerpoint/2010/main" val="1030973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4E8D90-D38D-4955-9D23-0E8D3A3D4B27}" type="slidenum">
              <a:rPr lang="en-IN" smtClean="0"/>
              <a:t>15</a:t>
            </a:fld>
            <a:endParaRPr lang="en-IN"/>
          </a:p>
        </p:txBody>
      </p:sp>
    </p:spTree>
    <p:extLst>
      <p:ext uri="{BB962C8B-B14F-4D97-AF65-F5344CB8AC3E}">
        <p14:creationId xmlns:p14="http://schemas.microsoft.com/office/powerpoint/2010/main" val="2980918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4E8D90-D38D-4955-9D23-0E8D3A3D4B27}" type="slidenum">
              <a:rPr lang="en-IN" smtClean="0"/>
              <a:t>16</a:t>
            </a:fld>
            <a:endParaRPr lang="en-IN"/>
          </a:p>
        </p:txBody>
      </p:sp>
    </p:spTree>
    <p:extLst>
      <p:ext uri="{BB962C8B-B14F-4D97-AF65-F5344CB8AC3E}">
        <p14:creationId xmlns:p14="http://schemas.microsoft.com/office/powerpoint/2010/main" val="949914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4E8D90-D38D-4955-9D23-0E8D3A3D4B27}" type="slidenum">
              <a:rPr lang="en-IN" smtClean="0"/>
              <a:t>17</a:t>
            </a:fld>
            <a:endParaRPr lang="en-IN"/>
          </a:p>
        </p:txBody>
      </p:sp>
    </p:spTree>
    <p:extLst>
      <p:ext uri="{BB962C8B-B14F-4D97-AF65-F5344CB8AC3E}">
        <p14:creationId xmlns:p14="http://schemas.microsoft.com/office/powerpoint/2010/main" val="2217717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4E8D90-D38D-4955-9D23-0E8D3A3D4B27}" type="slidenum">
              <a:rPr lang="en-IN" smtClean="0"/>
              <a:t>18</a:t>
            </a:fld>
            <a:endParaRPr lang="en-IN"/>
          </a:p>
        </p:txBody>
      </p:sp>
    </p:spTree>
    <p:extLst>
      <p:ext uri="{BB962C8B-B14F-4D97-AF65-F5344CB8AC3E}">
        <p14:creationId xmlns:p14="http://schemas.microsoft.com/office/powerpoint/2010/main" val="3663276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4E8D90-D38D-4955-9D23-0E8D3A3D4B27}" type="slidenum">
              <a:rPr lang="en-IN" smtClean="0"/>
              <a:t>20</a:t>
            </a:fld>
            <a:endParaRPr lang="en-IN"/>
          </a:p>
        </p:txBody>
      </p:sp>
    </p:spTree>
    <p:extLst>
      <p:ext uri="{BB962C8B-B14F-4D97-AF65-F5344CB8AC3E}">
        <p14:creationId xmlns:p14="http://schemas.microsoft.com/office/powerpoint/2010/main" val="2975797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4E8D90-D38D-4955-9D23-0E8D3A3D4B27}" type="slidenum">
              <a:rPr lang="en-IN" smtClean="0"/>
              <a:t>5</a:t>
            </a:fld>
            <a:endParaRPr lang="en-IN"/>
          </a:p>
        </p:txBody>
      </p:sp>
    </p:spTree>
    <p:extLst>
      <p:ext uri="{BB962C8B-B14F-4D97-AF65-F5344CB8AC3E}">
        <p14:creationId xmlns:p14="http://schemas.microsoft.com/office/powerpoint/2010/main" val="281425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4E8D90-D38D-4955-9D23-0E8D3A3D4B27}" type="slidenum">
              <a:rPr lang="en-IN" smtClean="0"/>
              <a:t>6</a:t>
            </a:fld>
            <a:endParaRPr lang="en-IN"/>
          </a:p>
        </p:txBody>
      </p:sp>
    </p:spTree>
    <p:extLst>
      <p:ext uri="{BB962C8B-B14F-4D97-AF65-F5344CB8AC3E}">
        <p14:creationId xmlns:p14="http://schemas.microsoft.com/office/powerpoint/2010/main" val="311389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4E8D90-D38D-4955-9D23-0E8D3A3D4B27}" type="slidenum">
              <a:rPr lang="en-IN" smtClean="0"/>
              <a:t>7</a:t>
            </a:fld>
            <a:endParaRPr lang="en-IN"/>
          </a:p>
        </p:txBody>
      </p:sp>
    </p:spTree>
    <p:extLst>
      <p:ext uri="{BB962C8B-B14F-4D97-AF65-F5344CB8AC3E}">
        <p14:creationId xmlns:p14="http://schemas.microsoft.com/office/powerpoint/2010/main" val="1878245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4E8D90-D38D-4955-9D23-0E8D3A3D4B27}" type="slidenum">
              <a:rPr lang="en-IN" smtClean="0"/>
              <a:t>8</a:t>
            </a:fld>
            <a:endParaRPr lang="en-IN"/>
          </a:p>
        </p:txBody>
      </p:sp>
    </p:spTree>
    <p:extLst>
      <p:ext uri="{BB962C8B-B14F-4D97-AF65-F5344CB8AC3E}">
        <p14:creationId xmlns:p14="http://schemas.microsoft.com/office/powerpoint/2010/main" val="3579231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4E8D90-D38D-4955-9D23-0E8D3A3D4B27}" type="slidenum">
              <a:rPr lang="en-IN" smtClean="0"/>
              <a:t>9</a:t>
            </a:fld>
            <a:endParaRPr lang="en-IN"/>
          </a:p>
        </p:txBody>
      </p:sp>
    </p:spTree>
    <p:extLst>
      <p:ext uri="{BB962C8B-B14F-4D97-AF65-F5344CB8AC3E}">
        <p14:creationId xmlns:p14="http://schemas.microsoft.com/office/powerpoint/2010/main" val="4012591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4E8D90-D38D-4955-9D23-0E8D3A3D4B27}" type="slidenum">
              <a:rPr lang="en-IN" smtClean="0"/>
              <a:t>10</a:t>
            </a:fld>
            <a:endParaRPr lang="en-IN"/>
          </a:p>
        </p:txBody>
      </p:sp>
    </p:spTree>
    <p:extLst>
      <p:ext uri="{BB962C8B-B14F-4D97-AF65-F5344CB8AC3E}">
        <p14:creationId xmlns:p14="http://schemas.microsoft.com/office/powerpoint/2010/main" val="2775138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4E8D90-D38D-4955-9D23-0E8D3A3D4B27}" type="slidenum">
              <a:rPr lang="en-IN" smtClean="0"/>
              <a:t>11</a:t>
            </a:fld>
            <a:endParaRPr lang="en-IN"/>
          </a:p>
        </p:txBody>
      </p:sp>
    </p:spTree>
    <p:extLst>
      <p:ext uri="{BB962C8B-B14F-4D97-AF65-F5344CB8AC3E}">
        <p14:creationId xmlns:p14="http://schemas.microsoft.com/office/powerpoint/2010/main" val="3556230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4E8D90-D38D-4955-9D23-0E8D3A3D4B27}" type="slidenum">
              <a:rPr lang="en-IN" smtClean="0"/>
              <a:t>12</a:t>
            </a:fld>
            <a:endParaRPr lang="en-IN"/>
          </a:p>
        </p:txBody>
      </p:sp>
    </p:spTree>
    <p:extLst>
      <p:ext uri="{BB962C8B-B14F-4D97-AF65-F5344CB8AC3E}">
        <p14:creationId xmlns:p14="http://schemas.microsoft.com/office/powerpoint/2010/main" val="148198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3/4/2022</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3/4/2022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3/4/2022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3/4/2022</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3/4/2022</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3/4/2022</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3/4/2022</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3/4/2022</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3/4/2022</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3/4/2022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3/4/2022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3/4/2022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3/4/2022</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61047086s@ntnu.edu.tw"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7.gif"/></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705394" y="855406"/>
            <a:ext cx="10058400" cy="2573593"/>
          </a:xfrm>
        </p:spPr>
        <p:txBody>
          <a:bodyPr>
            <a:normAutofit/>
          </a:bodyPr>
          <a:lstStyle/>
          <a:p>
            <a:r>
              <a:rPr lang="en-US" sz="4400" cap="none" dirty="0"/>
              <a:t>Different Reconstruction Techniques on Sinogram Image</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705394" y="4354286"/>
            <a:ext cx="10058400" cy="1433866"/>
          </a:xfrm>
        </p:spPr>
        <p:txBody>
          <a:bodyPr>
            <a:normAutofit fontScale="62500" lnSpcReduction="20000"/>
          </a:bodyPr>
          <a:lstStyle/>
          <a:p>
            <a:pPr algn="ctr"/>
            <a:r>
              <a:rPr lang="en-US" dirty="0"/>
              <a:t>Rohit Das</a:t>
            </a:r>
          </a:p>
          <a:p>
            <a:pPr algn="ctr"/>
            <a:r>
              <a:rPr lang="en-US" dirty="0"/>
              <a:t>Advised By – </a:t>
            </a:r>
            <a:r>
              <a:rPr lang="en-IN" b="1" dirty="0" err="1"/>
              <a:t>Prof.</a:t>
            </a:r>
            <a:r>
              <a:rPr lang="en-IN" b="1" dirty="0"/>
              <a:t> </a:t>
            </a:r>
            <a:r>
              <a:rPr lang="en-IN" b="1" dirty="0" err="1"/>
              <a:t>Chiou-Shann</a:t>
            </a:r>
            <a:r>
              <a:rPr lang="en-IN" b="1" dirty="0"/>
              <a:t> </a:t>
            </a:r>
            <a:r>
              <a:rPr lang="en-IN" b="1" dirty="0" err="1"/>
              <a:t>Fuh</a:t>
            </a:r>
            <a:endParaRPr lang="en-US" dirty="0"/>
          </a:p>
          <a:p>
            <a:pPr algn="ctr"/>
            <a:r>
              <a:rPr lang="en-US" dirty="0">
                <a:hlinkClick r:id="rId2"/>
              </a:rPr>
              <a:t>61047086s@ntnu.edu.tw</a:t>
            </a:r>
            <a:endParaRPr lang="en-US" dirty="0"/>
          </a:p>
          <a:p>
            <a:pPr algn="ctr"/>
            <a:r>
              <a:rPr lang="en-US" dirty="0"/>
              <a:t>+886-0905023713</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8">
            <a:extLst>
              <a:ext uri="{FF2B5EF4-FFF2-40B4-BE49-F238E27FC236}">
                <a16:creationId xmlns:a16="http://schemas.microsoft.com/office/drawing/2014/main" id="{55BA9AC8-EA60-644D-9DDA-B76203EA1E87}"/>
              </a:ext>
            </a:extLst>
          </p:cNvPr>
          <p:cNvSpPr>
            <a:spLocks noGrp="1"/>
          </p:cNvSpPr>
          <p:nvPr>
            <p:ph type="title"/>
          </p:nvPr>
        </p:nvSpPr>
        <p:spPr>
          <a:xfrm>
            <a:off x="723489" y="686975"/>
            <a:ext cx="10833511" cy="587584"/>
          </a:xfrm>
        </p:spPr>
        <p:txBody>
          <a:bodyPr/>
          <a:lstStyle/>
          <a:p>
            <a:pPr algn="ctr"/>
            <a:r>
              <a:rPr lang="en-US" b="1" cap="none" dirty="0">
                <a:solidFill>
                  <a:schemeClr val="tx1"/>
                </a:solidFill>
              </a:rPr>
              <a:t>Steps of FBP</a:t>
            </a:r>
          </a:p>
        </p:txBody>
      </p:sp>
      <p:sp>
        <p:nvSpPr>
          <p:cNvPr id="17" name="TextBox 16">
            <a:extLst>
              <a:ext uri="{FF2B5EF4-FFF2-40B4-BE49-F238E27FC236}">
                <a16:creationId xmlns:a16="http://schemas.microsoft.com/office/drawing/2014/main" id="{E390F1AD-6FC4-4E26-9DEE-1394DDC8D078}"/>
              </a:ext>
            </a:extLst>
          </p:cNvPr>
          <p:cNvSpPr txBox="1"/>
          <p:nvPr/>
        </p:nvSpPr>
        <p:spPr>
          <a:xfrm>
            <a:off x="3737680" y="4073214"/>
            <a:ext cx="4716640" cy="369332"/>
          </a:xfrm>
          <a:prstGeom prst="rect">
            <a:avLst/>
          </a:prstGeom>
          <a:noFill/>
        </p:spPr>
        <p:txBody>
          <a:bodyPr wrap="square" rtlCol="0">
            <a:spAutoFit/>
          </a:bodyPr>
          <a:lstStyle/>
          <a:p>
            <a:r>
              <a:rPr lang="en-US" dirty="0"/>
              <a:t>Expected image after </a:t>
            </a:r>
            <a:r>
              <a:rPr lang="en-US" dirty="0" err="1"/>
              <a:t>Backprojection</a:t>
            </a:r>
            <a:endParaRPr lang="en-IN" dirty="0"/>
          </a:p>
        </p:txBody>
      </p:sp>
      <p:sp>
        <p:nvSpPr>
          <p:cNvPr id="19" name="TextBox 18">
            <a:extLst>
              <a:ext uri="{FF2B5EF4-FFF2-40B4-BE49-F238E27FC236}">
                <a16:creationId xmlns:a16="http://schemas.microsoft.com/office/drawing/2014/main" id="{AE84B373-694E-4A5D-AA2F-40A44331FD79}"/>
              </a:ext>
            </a:extLst>
          </p:cNvPr>
          <p:cNvSpPr txBox="1"/>
          <p:nvPr/>
        </p:nvSpPr>
        <p:spPr>
          <a:xfrm>
            <a:off x="909089" y="4852764"/>
            <a:ext cx="5114206" cy="369332"/>
          </a:xfrm>
          <a:prstGeom prst="rect">
            <a:avLst/>
          </a:prstGeom>
          <a:noFill/>
        </p:spPr>
        <p:txBody>
          <a:bodyPr wrap="square" rtlCol="0">
            <a:spAutoFit/>
          </a:bodyPr>
          <a:lstStyle/>
          <a:p>
            <a:pPr marL="285750" indent="-285750">
              <a:buFont typeface="Arial" panose="020B0604020202020204" pitchFamily="34" charset="0"/>
              <a:buChar char="•"/>
            </a:pPr>
            <a:r>
              <a:rPr lang="en-IN" dirty="0"/>
              <a:t>After Applying </a:t>
            </a:r>
            <a:r>
              <a:rPr lang="en-IN" dirty="0" err="1"/>
              <a:t>Backprojection</a:t>
            </a:r>
            <a:r>
              <a:rPr lang="en-IN" dirty="0"/>
              <a:t> algorithm</a:t>
            </a:r>
          </a:p>
        </p:txBody>
      </p:sp>
      <p:pic>
        <p:nvPicPr>
          <p:cNvPr id="6" name="图片 13">
            <a:extLst>
              <a:ext uri="{FF2B5EF4-FFF2-40B4-BE49-F238E27FC236}">
                <a16:creationId xmlns:a16="http://schemas.microsoft.com/office/drawing/2014/main" id="{262143C9-700B-4C09-A9D7-8BF3AA2B89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9041" y="1524590"/>
            <a:ext cx="2442406" cy="2550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0989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8">
            <a:extLst>
              <a:ext uri="{FF2B5EF4-FFF2-40B4-BE49-F238E27FC236}">
                <a16:creationId xmlns:a16="http://schemas.microsoft.com/office/drawing/2014/main" id="{55BA9AC8-EA60-644D-9DDA-B76203EA1E87}"/>
              </a:ext>
            </a:extLst>
          </p:cNvPr>
          <p:cNvSpPr>
            <a:spLocks noGrp="1"/>
          </p:cNvSpPr>
          <p:nvPr>
            <p:ph type="title"/>
          </p:nvPr>
        </p:nvSpPr>
        <p:spPr>
          <a:xfrm>
            <a:off x="732374" y="637564"/>
            <a:ext cx="10833511" cy="587584"/>
          </a:xfrm>
        </p:spPr>
        <p:txBody>
          <a:bodyPr/>
          <a:lstStyle/>
          <a:p>
            <a:pPr algn="ctr"/>
            <a:r>
              <a:rPr lang="en-US" b="1" cap="none" dirty="0"/>
              <a:t>Challenge: </a:t>
            </a:r>
            <a:r>
              <a:rPr lang="en-US" b="1" cap="none" dirty="0" err="1"/>
              <a:t>Backprojection</a:t>
            </a:r>
            <a:endParaRPr lang="en-US" b="1" cap="none" dirty="0"/>
          </a:p>
        </p:txBody>
      </p:sp>
      <p:sp>
        <p:nvSpPr>
          <p:cNvPr id="3" name="TextBox 2">
            <a:extLst>
              <a:ext uri="{FF2B5EF4-FFF2-40B4-BE49-F238E27FC236}">
                <a16:creationId xmlns:a16="http://schemas.microsoft.com/office/drawing/2014/main" id="{2CE72CB1-60DE-4259-967A-698702693667}"/>
              </a:ext>
            </a:extLst>
          </p:cNvPr>
          <p:cNvSpPr txBox="1"/>
          <p:nvPr/>
        </p:nvSpPr>
        <p:spPr>
          <a:xfrm>
            <a:off x="1040235" y="1661019"/>
            <a:ext cx="10217791" cy="3416320"/>
          </a:xfrm>
          <a:prstGeom prst="rect">
            <a:avLst/>
          </a:prstGeom>
          <a:noFill/>
        </p:spPr>
        <p:txBody>
          <a:bodyPr wrap="square" rtlCol="0">
            <a:spAutoFit/>
          </a:bodyPr>
          <a:lstStyle/>
          <a:p>
            <a:pPr marL="285750" indent="-285750">
              <a:buFont typeface="Arial" panose="020B0604020202020204" pitchFamily="34" charset="0"/>
              <a:buChar char="•"/>
            </a:pPr>
            <a:r>
              <a:rPr lang="en-IN" sz="2400" b="1" dirty="0"/>
              <a:t>Like any problem, there is a challenge!</a:t>
            </a:r>
          </a:p>
          <a:p>
            <a:pPr marL="285750" indent="-285750">
              <a:buFont typeface="Arial" panose="020B0604020202020204" pitchFamily="34" charset="0"/>
              <a:buChar char="•"/>
            </a:pPr>
            <a:r>
              <a:rPr lang="en-IN" sz="2400" dirty="0"/>
              <a:t>The challenge we face right now is implementing </a:t>
            </a:r>
            <a:r>
              <a:rPr lang="en-IN" sz="2400" dirty="0" err="1"/>
              <a:t>Backprojection</a:t>
            </a:r>
            <a:r>
              <a:rPr lang="en-IN" sz="2400" dirty="0"/>
              <a:t> algorithm.</a:t>
            </a:r>
          </a:p>
          <a:p>
            <a:pPr marL="285750" indent="-285750">
              <a:buFont typeface="Arial" panose="020B0604020202020204" pitchFamily="34" charset="0"/>
              <a:buChar char="•"/>
            </a:pPr>
            <a:r>
              <a:rPr lang="en-IN" sz="2400" dirty="0"/>
              <a:t>The actual process of </a:t>
            </a:r>
            <a:r>
              <a:rPr lang="en-IN" sz="2400" dirty="0" err="1"/>
              <a:t>backprojection</a:t>
            </a:r>
            <a:r>
              <a:rPr lang="en-IN" sz="2400" dirty="0"/>
              <a:t> is difficult to understand and an overview even less so.</a:t>
            </a:r>
          </a:p>
          <a:p>
            <a:pPr marL="285750" indent="-285750">
              <a:buFont typeface="Arial" panose="020B0604020202020204" pitchFamily="34" charset="0"/>
              <a:buChar char="•"/>
            </a:pPr>
            <a:r>
              <a:rPr lang="en-IN" sz="2400" dirty="0"/>
              <a:t>Very hard to trace the process.</a:t>
            </a:r>
          </a:p>
          <a:p>
            <a:pPr marL="285750" indent="-285750">
              <a:buFont typeface="Arial" panose="020B0604020202020204" pitchFamily="34" charset="0"/>
              <a:buChar char="•"/>
            </a:pPr>
            <a:r>
              <a:rPr lang="en-IN" sz="2400" dirty="0"/>
              <a:t>Since it is a linear operation and the process is dynamic and needs no static value, there might be a chance of different results on different images.</a:t>
            </a:r>
          </a:p>
        </p:txBody>
      </p:sp>
    </p:spTree>
    <p:extLst>
      <p:ext uri="{BB962C8B-B14F-4D97-AF65-F5344CB8AC3E}">
        <p14:creationId xmlns:p14="http://schemas.microsoft.com/office/powerpoint/2010/main" val="2968053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8">
            <a:extLst>
              <a:ext uri="{FF2B5EF4-FFF2-40B4-BE49-F238E27FC236}">
                <a16:creationId xmlns:a16="http://schemas.microsoft.com/office/drawing/2014/main" id="{55BA9AC8-EA60-644D-9DDA-B76203EA1E87}"/>
              </a:ext>
            </a:extLst>
          </p:cNvPr>
          <p:cNvSpPr>
            <a:spLocks noGrp="1"/>
          </p:cNvSpPr>
          <p:nvPr>
            <p:ph type="title"/>
          </p:nvPr>
        </p:nvSpPr>
        <p:spPr>
          <a:xfrm>
            <a:off x="765434" y="47070"/>
            <a:ext cx="10833511" cy="587584"/>
          </a:xfrm>
        </p:spPr>
        <p:txBody>
          <a:bodyPr/>
          <a:lstStyle/>
          <a:p>
            <a:pPr algn="ctr"/>
            <a:r>
              <a:rPr lang="en-US" b="1" cap="none" dirty="0"/>
              <a:t>Challenge: </a:t>
            </a:r>
            <a:r>
              <a:rPr lang="en-US" b="1" cap="none" dirty="0" err="1"/>
              <a:t>Backprojection</a:t>
            </a:r>
            <a:endParaRPr lang="en-US" b="1" cap="none" dirty="0"/>
          </a:p>
        </p:txBody>
      </p:sp>
      <p:pic>
        <p:nvPicPr>
          <p:cNvPr id="6" name="Picture 5">
            <a:extLst>
              <a:ext uri="{FF2B5EF4-FFF2-40B4-BE49-F238E27FC236}">
                <a16:creationId xmlns:a16="http://schemas.microsoft.com/office/drawing/2014/main" id="{D7908BB2-8458-4741-972C-0188D9DBB0E7}"/>
              </a:ext>
            </a:extLst>
          </p:cNvPr>
          <p:cNvPicPr>
            <a:picLocks noChangeAspect="1"/>
          </p:cNvPicPr>
          <p:nvPr/>
        </p:nvPicPr>
        <p:blipFill>
          <a:blip r:embed="rId3"/>
          <a:stretch>
            <a:fillRect/>
          </a:stretch>
        </p:blipFill>
        <p:spPr>
          <a:xfrm>
            <a:off x="1937855" y="807710"/>
            <a:ext cx="8269689" cy="5366587"/>
          </a:xfrm>
          <a:prstGeom prst="rect">
            <a:avLst/>
          </a:prstGeom>
        </p:spPr>
      </p:pic>
      <p:sp>
        <p:nvSpPr>
          <p:cNvPr id="2" name="TextBox 1">
            <a:extLst>
              <a:ext uri="{FF2B5EF4-FFF2-40B4-BE49-F238E27FC236}">
                <a16:creationId xmlns:a16="http://schemas.microsoft.com/office/drawing/2014/main" id="{CF2CC2CE-9E7A-40B6-9DA9-8697C679AE1D}"/>
              </a:ext>
            </a:extLst>
          </p:cNvPr>
          <p:cNvSpPr txBox="1"/>
          <p:nvPr/>
        </p:nvSpPr>
        <p:spPr>
          <a:xfrm>
            <a:off x="1543574" y="6409189"/>
            <a:ext cx="9353725" cy="369332"/>
          </a:xfrm>
          <a:prstGeom prst="rect">
            <a:avLst/>
          </a:prstGeom>
          <a:noFill/>
        </p:spPr>
        <p:txBody>
          <a:bodyPr wrap="square" rtlCol="0">
            <a:spAutoFit/>
          </a:bodyPr>
          <a:lstStyle/>
          <a:p>
            <a:r>
              <a:rPr lang="en-IN" dirty="0"/>
              <a:t>Basic implementation for creating projection images</a:t>
            </a:r>
          </a:p>
        </p:txBody>
      </p:sp>
    </p:spTree>
    <p:extLst>
      <p:ext uri="{BB962C8B-B14F-4D97-AF65-F5344CB8AC3E}">
        <p14:creationId xmlns:p14="http://schemas.microsoft.com/office/powerpoint/2010/main" val="1383170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8">
            <a:extLst>
              <a:ext uri="{FF2B5EF4-FFF2-40B4-BE49-F238E27FC236}">
                <a16:creationId xmlns:a16="http://schemas.microsoft.com/office/drawing/2014/main" id="{55BA9AC8-EA60-644D-9DDA-B76203EA1E87}"/>
              </a:ext>
            </a:extLst>
          </p:cNvPr>
          <p:cNvSpPr>
            <a:spLocks noGrp="1"/>
          </p:cNvSpPr>
          <p:nvPr>
            <p:ph type="title"/>
          </p:nvPr>
        </p:nvSpPr>
        <p:spPr>
          <a:xfrm>
            <a:off x="765434" y="47070"/>
            <a:ext cx="10833511" cy="587584"/>
          </a:xfrm>
        </p:spPr>
        <p:txBody>
          <a:bodyPr/>
          <a:lstStyle/>
          <a:p>
            <a:pPr algn="ctr"/>
            <a:r>
              <a:rPr lang="en-US" b="1" cap="none" dirty="0"/>
              <a:t>Challenge: </a:t>
            </a:r>
            <a:r>
              <a:rPr lang="en-US" b="1" cap="none" dirty="0" err="1"/>
              <a:t>Backprojection</a:t>
            </a:r>
            <a:endParaRPr lang="en-US" b="1" cap="none" dirty="0"/>
          </a:p>
        </p:txBody>
      </p:sp>
      <p:pic>
        <p:nvPicPr>
          <p:cNvPr id="3" name="Picture 2">
            <a:extLst>
              <a:ext uri="{FF2B5EF4-FFF2-40B4-BE49-F238E27FC236}">
                <a16:creationId xmlns:a16="http://schemas.microsoft.com/office/drawing/2014/main" id="{B6E44BEC-43EC-4A84-844C-3B7EEE81B448}"/>
              </a:ext>
            </a:extLst>
          </p:cNvPr>
          <p:cNvPicPr>
            <a:picLocks noChangeAspect="1"/>
          </p:cNvPicPr>
          <p:nvPr/>
        </p:nvPicPr>
        <p:blipFill>
          <a:blip r:embed="rId3"/>
          <a:stretch>
            <a:fillRect/>
          </a:stretch>
        </p:blipFill>
        <p:spPr>
          <a:xfrm>
            <a:off x="1989108" y="669273"/>
            <a:ext cx="8213783" cy="5519453"/>
          </a:xfrm>
          <a:prstGeom prst="rect">
            <a:avLst/>
          </a:prstGeom>
        </p:spPr>
      </p:pic>
    </p:spTree>
    <p:extLst>
      <p:ext uri="{BB962C8B-B14F-4D97-AF65-F5344CB8AC3E}">
        <p14:creationId xmlns:p14="http://schemas.microsoft.com/office/powerpoint/2010/main" val="1322566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8">
            <a:extLst>
              <a:ext uri="{FF2B5EF4-FFF2-40B4-BE49-F238E27FC236}">
                <a16:creationId xmlns:a16="http://schemas.microsoft.com/office/drawing/2014/main" id="{55BA9AC8-EA60-644D-9DDA-B76203EA1E87}"/>
              </a:ext>
            </a:extLst>
          </p:cNvPr>
          <p:cNvSpPr>
            <a:spLocks noGrp="1"/>
          </p:cNvSpPr>
          <p:nvPr>
            <p:ph type="title"/>
          </p:nvPr>
        </p:nvSpPr>
        <p:spPr>
          <a:xfrm>
            <a:off x="765434" y="47070"/>
            <a:ext cx="10833511" cy="587584"/>
          </a:xfrm>
        </p:spPr>
        <p:txBody>
          <a:bodyPr/>
          <a:lstStyle/>
          <a:p>
            <a:pPr algn="ctr"/>
            <a:r>
              <a:rPr lang="en-US" b="1" cap="none" dirty="0"/>
              <a:t>Challenge: </a:t>
            </a:r>
            <a:r>
              <a:rPr lang="en-US" b="1" cap="none" dirty="0" err="1"/>
              <a:t>Backprojection</a:t>
            </a:r>
            <a:endParaRPr lang="en-US" b="1" cap="none" dirty="0"/>
          </a:p>
        </p:txBody>
      </p:sp>
      <p:pic>
        <p:nvPicPr>
          <p:cNvPr id="2" name="Picture 1">
            <a:extLst>
              <a:ext uri="{FF2B5EF4-FFF2-40B4-BE49-F238E27FC236}">
                <a16:creationId xmlns:a16="http://schemas.microsoft.com/office/drawing/2014/main" id="{6665DA77-D935-45B7-9497-814266ECB957}"/>
              </a:ext>
            </a:extLst>
          </p:cNvPr>
          <p:cNvPicPr>
            <a:picLocks noChangeAspect="1"/>
          </p:cNvPicPr>
          <p:nvPr/>
        </p:nvPicPr>
        <p:blipFill>
          <a:blip r:embed="rId3"/>
          <a:stretch>
            <a:fillRect/>
          </a:stretch>
        </p:blipFill>
        <p:spPr>
          <a:xfrm>
            <a:off x="1165457" y="1237747"/>
            <a:ext cx="10043326" cy="4542268"/>
          </a:xfrm>
          <a:prstGeom prst="rect">
            <a:avLst/>
          </a:prstGeom>
        </p:spPr>
      </p:pic>
      <p:sp>
        <p:nvSpPr>
          <p:cNvPr id="4" name="Rectangle 3">
            <a:extLst>
              <a:ext uri="{FF2B5EF4-FFF2-40B4-BE49-F238E27FC236}">
                <a16:creationId xmlns:a16="http://schemas.microsoft.com/office/drawing/2014/main" id="{E2B44ED8-CAA6-4F71-9A77-5DDA72318823}"/>
              </a:ext>
            </a:extLst>
          </p:cNvPr>
          <p:cNvSpPr/>
          <p:nvPr/>
        </p:nvSpPr>
        <p:spPr>
          <a:xfrm>
            <a:off x="7029974" y="5469622"/>
            <a:ext cx="2457975" cy="310393"/>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FDD97A7-3788-430D-9B41-7A2D590FA205}"/>
              </a:ext>
            </a:extLst>
          </p:cNvPr>
          <p:cNvSpPr txBox="1"/>
          <p:nvPr/>
        </p:nvSpPr>
        <p:spPr>
          <a:xfrm>
            <a:off x="7029974" y="5410528"/>
            <a:ext cx="346465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equal to the previous picture</a:t>
            </a:r>
          </a:p>
        </p:txBody>
      </p:sp>
    </p:spTree>
    <p:extLst>
      <p:ext uri="{BB962C8B-B14F-4D97-AF65-F5344CB8AC3E}">
        <p14:creationId xmlns:p14="http://schemas.microsoft.com/office/powerpoint/2010/main" val="3371361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8">
            <a:extLst>
              <a:ext uri="{FF2B5EF4-FFF2-40B4-BE49-F238E27FC236}">
                <a16:creationId xmlns:a16="http://schemas.microsoft.com/office/drawing/2014/main" id="{55BA9AC8-EA60-644D-9DDA-B76203EA1E87}"/>
              </a:ext>
            </a:extLst>
          </p:cNvPr>
          <p:cNvSpPr>
            <a:spLocks noGrp="1"/>
          </p:cNvSpPr>
          <p:nvPr>
            <p:ph type="title"/>
          </p:nvPr>
        </p:nvSpPr>
        <p:spPr>
          <a:xfrm>
            <a:off x="679244" y="659466"/>
            <a:ext cx="10833511" cy="587584"/>
          </a:xfrm>
        </p:spPr>
        <p:txBody>
          <a:bodyPr/>
          <a:lstStyle/>
          <a:p>
            <a:pPr algn="ctr"/>
            <a:r>
              <a:rPr lang="en-US" b="1" cap="none" dirty="0"/>
              <a:t>Challenge: </a:t>
            </a:r>
            <a:r>
              <a:rPr lang="en-US" b="1" cap="none" dirty="0" err="1"/>
              <a:t>Backprojection</a:t>
            </a:r>
            <a:endParaRPr lang="en-US" b="1" cap="none" dirty="0"/>
          </a:p>
        </p:txBody>
      </p:sp>
      <p:sp>
        <p:nvSpPr>
          <p:cNvPr id="3" name="TextBox 2">
            <a:extLst>
              <a:ext uri="{FF2B5EF4-FFF2-40B4-BE49-F238E27FC236}">
                <a16:creationId xmlns:a16="http://schemas.microsoft.com/office/drawing/2014/main" id="{98EE91BE-FB97-49F4-913C-A6A46FDEE079}"/>
              </a:ext>
            </a:extLst>
          </p:cNvPr>
          <p:cNvSpPr txBox="1"/>
          <p:nvPr/>
        </p:nvSpPr>
        <p:spPr>
          <a:xfrm>
            <a:off x="1065402" y="1375794"/>
            <a:ext cx="10368792" cy="369332"/>
          </a:xfrm>
          <a:prstGeom prst="rect">
            <a:avLst/>
          </a:prstGeom>
          <a:noFill/>
        </p:spPr>
        <p:txBody>
          <a:bodyPr wrap="square" rtlCol="0">
            <a:spAutoFit/>
          </a:bodyPr>
          <a:lstStyle/>
          <a:p>
            <a:r>
              <a:rPr lang="en-IN" dirty="0"/>
              <a:t>Now there is a solution for implementing this algorithm efficiently:</a:t>
            </a:r>
          </a:p>
        </p:txBody>
      </p:sp>
      <p:pic>
        <p:nvPicPr>
          <p:cNvPr id="7" name="Picture 6">
            <a:extLst>
              <a:ext uri="{FF2B5EF4-FFF2-40B4-BE49-F238E27FC236}">
                <a16:creationId xmlns:a16="http://schemas.microsoft.com/office/drawing/2014/main" id="{51F0BEA3-2DC8-4FAA-AAFC-B50D81BA2C6D}"/>
              </a:ext>
            </a:extLst>
          </p:cNvPr>
          <p:cNvPicPr>
            <a:picLocks noChangeAspect="1"/>
          </p:cNvPicPr>
          <p:nvPr/>
        </p:nvPicPr>
        <p:blipFill>
          <a:blip r:embed="rId3"/>
          <a:stretch>
            <a:fillRect/>
          </a:stretch>
        </p:blipFill>
        <p:spPr>
          <a:xfrm>
            <a:off x="3266113" y="2202218"/>
            <a:ext cx="4267200" cy="135255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B703505-23D2-43C3-8752-2C97C144FCF2}"/>
                  </a:ext>
                </a:extLst>
              </p:cNvPr>
              <p:cNvSpPr txBox="1"/>
              <p:nvPr/>
            </p:nvSpPr>
            <p:spPr>
              <a:xfrm>
                <a:off x="1065402" y="4078756"/>
                <a:ext cx="10368792" cy="646331"/>
              </a:xfrm>
              <a:prstGeom prst="rect">
                <a:avLst/>
              </a:prstGeom>
              <a:noFill/>
            </p:spPr>
            <p:txBody>
              <a:bodyPr wrap="square" rtlCol="0">
                <a:spAutoFit/>
              </a:bodyPr>
              <a:lstStyle/>
              <a:p>
                <a14:m>
                  <m:oMath xmlns:m="http://schemas.openxmlformats.org/officeDocument/2006/math">
                    <m:r>
                      <a:rPr lang="en-IN" i="1" smtClean="0">
                        <a:latin typeface="Cambria Math" panose="02040503050406030204" pitchFamily="18" charset="0"/>
                        <a:ea typeface="Cambria Math" panose="02040503050406030204" pitchFamily="18" charset="0"/>
                      </a:rPr>
                      <m:t>𝜇</m:t>
                    </m:r>
                    <m:d>
                      <m:dPr>
                        <m:ctrlPr>
                          <a:rPr lang="en-IN"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e>
                    </m:d>
                  </m:oMath>
                </a14:m>
                <a:r>
                  <a:rPr lang="en-IN" dirty="0"/>
                  <a:t> = pixel co-ordinate</a:t>
                </a:r>
              </a:p>
              <a:p>
                <a14:m>
                  <m:oMath xmlns:m="http://schemas.openxmlformats.org/officeDocument/2006/math">
                    <m:r>
                      <a:rPr lang="en-IN" b="0" i="1" smtClean="0">
                        <a:latin typeface="Cambria Math" panose="02040503050406030204" pitchFamily="18" charset="0"/>
                      </a:rPr>
                      <m:t>𝑞</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cos</m:t>
                            </m:r>
                          </m:fName>
                          <m:e>
                            <m:r>
                              <a:rPr lang="en-IN" b="0" i="1" smtClean="0">
                                <a:latin typeface="Cambria Math" panose="02040503050406030204" pitchFamily="18" charset="0"/>
                                <a:ea typeface="Cambria Math" panose="02040503050406030204" pitchFamily="18" charset="0"/>
                              </a:rPr>
                              <m:t>𝜃</m:t>
                            </m:r>
                          </m:e>
                        </m:func>
                        <m:r>
                          <a:rPr lang="en-IN" b="0" i="1" smtClean="0">
                            <a:latin typeface="Cambria Math" panose="02040503050406030204" pitchFamily="18" charset="0"/>
                          </a:rPr>
                          <m:t>+</m:t>
                        </m:r>
                        <m:r>
                          <a:rPr lang="en-IN" b="0" i="1" smtClean="0">
                            <a:latin typeface="Cambria Math" panose="02040503050406030204" pitchFamily="18" charset="0"/>
                          </a:rPr>
                          <m:t>𝑦</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sin</m:t>
                            </m:r>
                          </m:fName>
                          <m:e>
                            <m:r>
                              <a:rPr lang="el-GR" b="0" i="1" smtClean="0">
                                <a:latin typeface="Cambria Math" panose="02040503050406030204" pitchFamily="18" charset="0"/>
                              </a:rPr>
                              <m:t>𝜃</m:t>
                            </m:r>
                          </m:e>
                        </m:func>
                      </m:e>
                    </m:d>
                    <m:r>
                      <m:rPr>
                        <m:sty m:val="p"/>
                      </m:rPr>
                      <a:rPr lang="en-IN" b="0" i="0" smtClean="0">
                        <a:latin typeface="Cambria Math" panose="02040503050406030204" pitchFamily="18" charset="0"/>
                      </a:rPr>
                      <m:t>d</m:t>
                    </m:r>
                    <m:r>
                      <m:rPr>
                        <m:sty m:val="p"/>
                      </m:rPr>
                      <a:rPr lang="el-GR" b="0" i="1" smtClean="0">
                        <a:latin typeface="Cambria Math" panose="02040503050406030204" pitchFamily="18" charset="0"/>
                        <a:ea typeface="Cambria Math" panose="02040503050406030204" pitchFamily="18" charset="0"/>
                      </a:rPr>
                      <m:t>θ</m:t>
                    </m:r>
                  </m:oMath>
                </a14:m>
                <a:r>
                  <a:rPr lang="en-IN" dirty="0"/>
                  <a:t> = </a:t>
                </a:r>
                <a:r>
                  <a:rPr lang="en-IN" dirty="0" err="1"/>
                  <a:t>Backprojection</a:t>
                </a:r>
                <a:r>
                  <a:rPr lang="en-IN" dirty="0"/>
                  <a:t> function</a:t>
                </a:r>
              </a:p>
            </p:txBody>
          </p:sp>
        </mc:Choice>
        <mc:Fallback xmlns="">
          <p:sp>
            <p:nvSpPr>
              <p:cNvPr id="8" name="TextBox 7">
                <a:extLst>
                  <a:ext uri="{FF2B5EF4-FFF2-40B4-BE49-F238E27FC236}">
                    <a16:creationId xmlns:a16="http://schemas.microsoft.com/office/drawing/2014/main" id="{2B703505-23D2-43C3-8752-2C97C144FCF2}"/>
                  </a:ext>
                </a:extLst>
              </p:cNvPr>
              <p:cNvSpPr txBox="1">
                <a:spLocks noRot="1" noChangeAspect="1" noMove="1" noResize="1" noEditPoints="1" noAdjustHandles="1" noChangeArrowheads="1" noChangeShapeType="1" noTextEdit="1"/>
              </p:cNvSpPr>
              <p:nvPr/>
            </p:nvSpPr>
            <p:spPr>
              <a:xfrm>
                <a:off x="1065402" y="4078756"/>
                <a:ext cx="10368792" cy="646331"/>
              </a:xfrm>
              <a:prstGeom prst="rect">
                <a:avLst/>
              </a:prstGeom>
              <a:blipFill>
                <a:blip r:embed="rId4"/>
                <a:stretch>
                  <a:fillRect t="-4717" b="-14151"/>
                </a:stretch>
              </a:blipFill>
            </p:spPr>
            <p:txBody>
              <a:bodyPr/>
              <a:lstStyle/>
              <a:p>
                <a:r>
                  <a:rPr lang="en-IN">
                    <a:noFill/>
                  </a:rPr>
                  <a:t> </a:t>
                </a:r>
              </a:p>
            </p:txBody>
          </p:sp>
        </mc:Fallback>
      </mc:AlternateContent>
    </p:spTree>
    <p:extLst>
      <p:ext uri="{BB962C8B-B14F-4D97-AF65-F5344CB8AC3E}">
        <p14:creationId xmlns:p14="http://schemas.microsoft.com/office/powerpoint/2010/main" val="3150298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8">
            <a:extLst>
              <a:ext uri="{FF2B5EF4-FFF2-40B4-BE49-F238E27FC236}">
                <a16:creationId xmlns:a16="http://schemas.microsoft.com/office/drawing/2014/main" id="{55BA9AC8-EA60-644D-9DDA-B76203EA1E87}"/>
              </a:ext>
            </a:extLst>
          </p:cNvPr>
          <p:cNvSpPr>
            <a:spLocks noGrp="1"/>
          </p:cNvSpPr>
          <p:nvPr>
            <p:ph type="title"/>
          </p:nvPr>
        </p:nvSpPr>
        <p:spPr>
          <a:xfrm>
            <a:off x="679244" y="659466"/>
            <a:ext cx="10833511" cy="587584"/>
          </a:xfrm>
        </p:spPr>
        <p:txBody>
          <a:bodyPr/>
          <a:lstStyle/>
          <a:p>
            <a:pPr algn="ctr"/>
            <a:r>
              <a:rPr lang="en-US" b="1" cap="none" dirty="0"/>
              <a:t>Results</a:t>
            </a:r>
          </a:p>
        </p:txBody>
      </p:sp>
      <p:sp>
        <p:nvSpPr>
          <p:cNvPr id="2" name="TextBox 1">
            <a:extLst>
              <a:ext uri="{FF2B5EF4-FFF2-40B4-BE49-F238E27FC236}">
                <a16:creationId xmlns:a16="http://schemas.microsoft.com/office/drawing/2014/main" id="{D5D3ED19-7172-4E8A-A4E9-3236CE240DF5}"/>
              </a:ext>
            </a:extLst>
          </p:cNvPr>
          <p:cNvSpPr txBox="1"/>
          <p:nvPr/>
        </p:nvSpPr>
        <p:spPr>
          <a:xfrm>
            <a:off x="1258348" y="1518407"/>
            <a:ext cx="9857065" cy="369332"/>
          </a:xfrm>
          <a:prstGeom prst="rect">
            <a:avLst/>
          </a:prstGeom>
          <a:noFill/>
        </p:spPr>
        <p:txBody>
          <a:bodyPr wrap="square" rtlCol="0">
            <a:spAutoFit/>
          </a:bodyPr>
          <a:lstStyle/>
          <a:p>
            <a:r>
              <a:rPr lang="en-IN" dirty="0"/>
              <a:t>After implementing the equation in code:</a:t>
            </a:r>
          </a:p>
        </p:txBody>
      </p:sp>
      <p:pic>
        <p:nvPicPr>
          <p:cNvPr id="4" name="Picture 3">
            <a:extLst>
              <a:ext uri="{FF2B5EF4-FFF2-40B4-BE49-F238E27FC236}">
                <a16:creationId xmlns:a16="http://schemas.microsoft.com/office/drawing/2014/main" id="{18C084E6-95D5-4674-A466-866A0D0DEA4B}"/>
              </a:ext>
            </a:extLst>
          </p:cNvPr>
          <p:cNvPicPr>
            <a:picLocks noChangeAspect="1"/>
          </p:cNvPicPr>
          <p:nvPr/>
        </p:nvPicPr>
        <p:blipFill>
          <a:blip r:embed="rId3"/>
          <a:stretch>
            <a:fillRect/>
          </a:stretch>
        </p:blipFill>
        <p:spPr>
          <a:xfrm>
            <a:off x="8467463" y="2093712"/>
            <a:ext cx="2647950" cy="2876550"/>
          </a:xfrm>
          <a:prstGeom prst="rect">
            <a:avLst/>
          </a:prstGeom>
        </p:spPr>
      </p:pic>
      <p:pic>
        <p:nvPicPr>
          <p:cNvPr id="6" name="Picture 5">
            <a:extLst>
              <a:ext uri="{FF2B5EF4-FFF2-40B4-BE49-F238E27FC236}">
                <a16:creationId xmlns:a16="http://schemas.microsoft.com/office/drawing/2014/main" id="{13FF0C72-8507-43A4-B956-A81AD3C24EF9}"/>
              </a:ext>
            </a:extLst>
          </p:cNvPr>
          <p:cNvPicPr>
            <a:picLocks noChangeAspect="1"/>
          </p:cNvPicPr>
          <p:nvPr/>
        </p:nvPicPr>
        <p:blipFill>
          <a:blip r:embed="rId4"/>
          <a:stretch>
            <a:fillRect/>
          </a:stretch>
        </p:blipFill>
        <p:spPr>
          <a:xfrm>
            <a:off x="1258348" y="2115396"/>
            <a:ext cx="6533002" cy="2968707"/>
          </a:xfrm>
          <a:prstGeom prst="rect">
            <a:avLst/>
          </a:prstGeom>
        </p:spPr>
      </p:pic>
      <p:sp>
        <p:nvSpPr>
          <p:cNvPr id="9" name="TextBox 8">
            <a:extLst>
              <a:ext uri="{FF2B5EF4-FFF2-40B4-BE49-F238E27FC236}">
                <a16:creationId xmlns:a16="http://schemas.microsoft.com/office/drawing/2014/main" id="{69D4B80E-060D-4E55-9CB1-AA9D8C422013}"/>
              </a:ext>
            </a:extLst>
          </p:cNvPr>
          <p:cNvSpPr txBox="1"/>
          <p:nvPr/>
        </p:nvSpPr>
        <p:spPr>
          <a:xfrm>
            <a:off x="1258348" y="5275493"/>
            <a:ext cx="10177160" cy="923330"/>
          </a:xfrm>
          <a:prstGeom prst="rect">
            <a:avLst/>
          </a:prstGeom>
          <a:noFill/>
        </p:spPr>
        <p:txBody>
          <a:bodyPr wrap="square" rtlCol="0">
            <a:spAutoFit/>
          </a:bodyPr>
          <a:lstStyle/>
          <a:p>
            <a:pPr marL="285750" indent="-285750">
              <a:buFont typeface="Arial" panose="020B0604020202020204" pitchFamily="34" charset="0"/>
              <a:buChar char="•"/>
            </a:pPr>
            <a:r>
              <a:rPr lang="en-IN" dirty="0"/>
              <a:t>Either it is opening up too much and there is too much loss of information.</a:t>
            </a:r>
          </a:p>
          <a:p>
            <a:pPr marL="285750" indent="-285750">
              <a:buFont typeface="Arial" panose="020B0604020202020204" pitchFamily="34" charset="0"/>
              <a:buChar char="•"/>
            </a:pPr>
            <a:r>
              <a:rPr lang="en-IN" dirty="0"/>
              <a:t>Or it is using too less rotation to reconstruct it back.</a:t>
            </a:r>
          </a:p>
          <a:p>
            <a:pPr marL="285750" indent="-285750">
              <a:buFont typeface="Arial" panose="020B0604020202020204" pitchFamily="34" charset="0"/>
              <a:buChar char="•"/>
            </a:pPr>
            <a:r>
              <a:rPr lang="en-IN" dirty="0"/>
              <a:t>Either way this is a wrong reconstruction</a:t>
            </a:r>
          </a:p>
        </p:txBody>
      </p:sp>
      <p:sp>
        <p:nvSpPr>
          <p:cNvPr id="10" name="TextBox 9">
            <a:extLst>
              <a:ext uri="{FF2B5EF4-FFF2-40B4-BE49-F238E27FC236}">
                <a16:creationId xmlns:a16="http://schemas.microsoft.com/office/drawing/2014/main" id="{57A346F6-1517-4176-A87F-6CBE48B8A5B8}"/>
              </a:ext>
            </a:extLst>
          </p:cNvPr>
          <p:cNvSpPr txBox="1"/>
          <p:nvPr/>
        </p:nvSpPr>
        <p:spPr>
          <a:xfrm>
            <a:off x="7868994" y="4899437"/>
            <a:ext cx="3844888" cy="369332"/>
          </a:xfrm>
          <a:prstGeom prst="rect">
            <a:avLst/>
          </a:prstGeom>
          <a:noFill/>
        </p:spPr>
        <p:txBody>
          <a:bodyPr wrap="square" rtlCol="0">
            <a:spAutoFit/>
          </a:bodyPr>
          <a:lstStyle/>
          <a:p>
            <a:r>
              <a:rPr lang="en-IN" b="1" dirty="0"/>
              <a:t>Result image after normalizing</a:t>
            </a:r>
          </a:p>
        </p:txBody>
      </p:sp>
    </p:spTree>
    <p:extLst>
      <p:ext uri="{BB962C8B-B14F-4D97-AF65-F5344CB8AC3E}">
        <p14:creationId xmlns:p14="http://schemas.microsoft.com/office/powerpoint/2010/main" val="793462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8">
            <a:extLst>
              <a:ext uri="{FF2B5EF4-FFF2-40B4-BE49-F238E27FC236}">
                <a16:creationId xmlns:a16="http://schemas.microsoft.com/office/drawing/2014/main" id="{55BA9AC8-EA60-644D-9DDA-B76203EA1E87}"/>
              </a:ext>
            </a:extLst>
          </p:cNvPr>
          <p:cNvSpPr>
            <a:spLocks noGrp="1"/>
          </p:cNvSpPr>
          <p:nvPr>
            <p:ph type="title"/>
          </p:nvPr>
        </p:nvSpPr>
        <p:spPr>
          <a:xfrm>
            <a:off x="679244" y="659466"/>
            <a:ext cx="10833511" cy="587584"/>
          </a:xfrm>
        </p:spPr>
        <p:txBody>
          <a:bodyPr/>
          <a:lstStyle/>
          <a:p>
            <a:pPr algn="ctr"/>
            <a:r>
              <a:rPr lang="en-US" b="1" cap="none" dirty="0"/>
              <a:t>Results</a:t>
            </a:r>
          </a:p>
        </p:txBody>
      </p:sp>
      <p:sp>
        <p:nvSpPr>
          <p:cNvPr id="2" name="TextBox 1">
            <a:extLst>
              <a:ext uri="{FF2B5EF4-FFF2-40B4-BE49-F238E27FC236}">
                <a16:creationId xmlns:a16="http://schemas.microsoft.com/office/drawing/2014/main" id="{D5D3ED19-7172-4E8A-A4E9-3236CE240DF5}"/>
              </a:ext>
            </a:extLst>
          </p:cNvPr>
          <p:cNvSpPr txBox="1"/>
          <p:nvPr/>
        </p:nvSpPr>
        <p:spPr>
          <a:xfrm>
            <a:off x="1258348" y="1518407"/>
            <a:ext cx="9857065" cy="369332"/>
          </a:xfrm>
          <a:prstGeom prst="rect">
            <a:avLst/>
          </a:prstGeom>
          <a:noFill/>
        </p:spPr>
        <p:txBody>
          <a:bodyPr wrap="square" rtlCol="0">
            <a:spAutoFit/>
          </a:bodyPr>
          <a:lstStyle/>
          <a:p>
            <a:r>
              <a:rPr lang="en-IN" dirty="0"/>
              <a:t>After implementing the iterative way in code:</a:t>
            </a:r>
          </a:p>
        </p:txBody>
      </p:sp>
      <p:pic>
        <p:nvPicPr>
          <p:cNvPr id="3" name="Picture 2">
            <a:extLst>
              <a:ext uri="{FF2B5EF4-FFF2-40B4-BE49-F238E27FC236}">
                <a16:creationId xmlns:a16="http://schemas.microsoft.com/office/drawing/2014/main" id="{3C5A6EF4-3997-451D-9BE9-6C7AB4064968}"/>
              </a:ext>
            </a:extLst>
          </p:cNvPr>
          <p:cNvPicPr>
            <a:picLocks noChangeAspect="1"/>
          </p:cNvPicPr>
          <p:nvPr/>
        </p:nvPicPr>
        <p:blipFill>
          <a:blip r:embed="rId3"/>
          <a:stretch>
            <a:fillRect/>
          </a:stretch>
        </p:blipFill>
        <p:spPr>
          <a:xfrm>
            <a:off x="1258348" y="1887739"/>
            <a:ext cx="5503179" cy="4257467"/>
          </a:xfrm>
          <a:prstGeom prst="rect">
            <a:avLst/>
          </a:prstGeom>
        </p:spPr>
      </p:pic>
      <p:pic>
        <p:nvPicPr>
          <p:cNvPr id="6" name="Picture 5">
            <a:extLst>
              <a:ext uri="{FF2B5EF4-FFF2-40B4-BE49-F238E27FC236}">
                <a16:creationId xmlns:a16="http://schemas.microsoft.com/office/drawing/2014/main" id="{A1FD81A3-DF9C-4E30-9301-6B9158221790}"/>
              </a:ext>
            </a:extLst>
          </p:cNvPr>
          <p:cNvPicPr>
            <a:picLocks noChangeAspect="1"/>
          </p:cNvPicPr>
          <p:nvPr/>
        </p:nvPicPr>
        <p:blipFill>
          <a:blip r:embed="rId4"/>
          <a:stretch>
            <a:fillRect/>
          </a:stretch>
        </p:blipFill>
        <p:spPr>
          <a:xfrm>
            <a:off x="7768730" y="2159096"/>
            <a:ext cx="2897786" cy="3180497"/>
          </a:xfrm>
          <a:prstGeom prst="rect">
            <a:avLst/>
          </a:prstGeom>
        </p:spPr>
      </p:pic>
      <p:sp>
        <p:nvSpPr>
          <p:cNvPr id="7" name="TextBox 6">
            <a:extLst>
              <a:ext uri="{FF2B5EF4-FFF2-40B4-BE49-F238E27FC236}">
                <a16:creationId xmlns:a16="http://schemas.microsoft.com/office/drawing/2014/main" id="{E7056B96-B080-4DB6-A8AF-E140233E5C37}"/>
              </a:ext>
            </a:extLst>
          </p:cNvPr>
          <p:cNvSpPr txBox="1"/>
          <p:nvPr/>
        </p:nvSpPr>
        <p:spPr>
          <a:xfrm>
            <a:off x="1258348" y="6198534"/>
            <a:ext cx="10469460" cy="646331"/>
          </a:xfrm>
          <a:prstGeom prst="rect">
            <a:avLst/>
          </a:prstGeom>
          <a:noFill/>
        </p:spPr>
        <p:txBody>
          <a:bodyPr wrap="square" rtlCol="0">
            <a:spAutoFit/>
          </a:bodyPr>
          <a:lstStyle/>
          <a:p>
            <a:pPr marL="285750" indent="-285750">
              <a:buFont typeface="Arial" panose="020B0604020202020204" pitchFamily="34" charset="0"/>
              <a:buChar char="•"/>
            </a:pPr>
            <a:r>
              <a:rPr lang="en-IN" dirty="0"/>
              <a:t>For some reason the algorithm is not </a:t>
            </a:r>
            <a:r>
              <a:rPr lang="en-IN" dirty="0" err="1"/>
              <a:t>backprojecting</a:t>
            </a:r>
            <a:r>
              <a:rPr lang="en-IN" dirty="0"/>
              <a:t> clearly. (Open to Suggestions)</a:t>
            </a:r>
          </a:p>
          <a:p>
            <a:pPr marL="285750" indent="-285750">
              <a:buFont typeface="Arial" panose="020B0604020202020204" pitchFamily="34" charset="0"/>
              <a:buChar char="•"/>
            </a:pPr>
            <a:r>
              <a:rPr lang="en-IN" dirty="0"/>
              <a:t>Also we lose some information at the top and bottom row.</a:t>
            </a:r>
          </a:p>
        </p:txBody>
      </p:sp>
      <p:sp>
        <p:nvSpPr>
          <p:cNvPr id="9" name="TextBox 8">
            <a:extLst>
              <a:ext uri="{FF2B5EF4-FFF2-40B4-BE49-F238E27FC236}">
                <a16:creationId xmlns:a16="http://schemas.microsoft.com/office/drawing/2014/main" id="{ED8849EF-683D-48CB-A7E2-64DDE4E44984}"/>
              </a:ext>
            </a:extLst>
          </p:cNvPr>
          <p:cNvSpPr txBox="1"/>
          <p:nvPr/>
        </p:nvSpPr>
        <p:spPr>
          <a:xfrm>
            <a:off x="7505437" y="5339593"/>
            <a:ext cx="3844888" cy="369332"/>
          </a:xfrm>
          <a:prstGeom prst="rect">
            <a:avLst/>
          </a:prstGeom>
          <a:noFill/>
        </p:spPr>
        <p:txBody>
          <a:bodyPr wrap="square" rtlCol="0">
            <a:spAutoFit/>
          </a:bodyPr>
          <a:lstStyle/>
          <a:p>
            <a:r>
              <a:rPr lang="en-IN" b="1" dirty="0"/>
              <a:t>Result image after normalizing</a:t>
            </a:r>
          </a:p>
        </p:txBody>
      </p:sp>
    </p:spTree>
    <p:extLst>
      <p:ext uri="{BB962C8B-B14F-4D97-AF65-F5344CB8AC3E}">
        <p14:creationId xmlns:p14="http://schemas.microsoft.com/office/powerpoint/2010/main" val="1584798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8">
            <a:extLst>
              <a:ext uri="{FF2B5EF4-FFF2-40B4-BE49-F238E27FC236}">
                <a16:creationId xmlns:a16="http://schemas.microsoft.com/office/drawing/2014/main" id="{55BA9AC8-EA60-644D-9DDA-B76203EA1E87}"/>
              </a:ext>
            </a:extLst>
          </p:cNvPr>
          <p:cNvSpPr>
            <a:spLocks noGrp="1"/>
          </p:cNvSpPr>
          <p:nvPr>
            <p:ph type="title"/>
          </p:nvPr>
        </p:nvSpPr>
        <p:spPr>
          <a:xfrm>
            <a:off x="679244" y="659466"/>
            <a:ext cx="10833511" cy="587584"/>
          </a:xfrm>
        </p:spPr>
        <p:txBody>
          <a:bodyPr/>
          <a:lstStyle/>
          <a:p>
            <a:pPr algn="ctr"/>
            <a:r>
              <a:rPr lang="en-US" b="1" cap="none" dirty="0"/>
              <a:t>Results</a:t>
            </a:r>
          </a:p>
        </p:txBody>
      </p:sp>
      <p:sp>
        <p:nvSpPr>
          <p:cNvPr id="2" name="TextBox 1">
            <a:extLst>
              <a:ext uri="{FF2B5EF4-FFF2-40B4-BE49-F238E27FC236}">
                <a16:creationId xmlns:a16="http://schemas.microsoft.com/office/drawing/2014/main" id="{D5D3ED19-7172-4E8A-A4E9-3236CE240DF5}"/>
              </a:ext>
            </a:extLst>
          </p:cNvPr>
          <p:cNvSpPr txBox="1"/>
          <p:nvPr/>
        </p:nvSpPr>
        <p:spPr>
          <a:xfrm>
            <a:off x="1258348" y="1518407"/>
            <a:ext cx="9857065" cy="369332"/>
          </a:xfrm>
          <a:prstGeom prst="rect">
            <a:avLst/>
          </a:prstGeom>
          <a:noFill/>
        </p:spPr>
        <p:txBody>
          <a:bodyPr wrap="square" rtlCol="0">
            <a:spAutoFit/>
          </a:bodyPr>
          <a:lstStyle/>
          <a:p>
            <a:r>
              <a:rPr lang="en-IN" dirty="0"/>
              <a:t>After implementing the TRI code implemented previously by lab members:</a:t>
            </a:r>
          </a:p>
        </p:txBody>
      </p:sp>
      <p:sp>
        <p:nvSpPr>
          <p:cNvPr id="7" name="TextBox 6">
            <a:extLst>
              <a:ext uri="{FF2B5EF4-FFF2-40B4-BE49-F238E27FC236}">
                <a16:creationId xmlns:a16="http://schemas.microsoft.com/office/drawing/2014/main" id="{E7056B96-B080-4DB6-A8AF-E140233E5C37}"/>
              </a:ext>
            </a:extLst>
          </p:cNvPr>
          <p:cNvSpPr txBox="1"/>
          <p:nvPr/>
        </p:nvSpPr>
        <p:spPr>
          <a:xfrm>
            <a:off x="1258348" y="6198534"/>
            <a:ext cx="10469460" cy="369332"/>
          </a:xfrm>
          <a:prstGeom prst="rect">
            <a:avLst/>
          </a:prstGeom>
          <a:noFill/>
        </p:spPr>
        <p:txBody>
          <a:bodyPr wrap="square" rtlCol="0">
            <a:spAutoFit/>
          </a:bodyPr>
          <a:lstStyle/>
          <a:p>
            <a:pPr marL="285750" indent="-285750">
              <a:buFont typeface="Arial" panose="020B0604020202020204" pitchFamily="34" charset="0"/>
              <a:buChar char="•"/>
            </a:pPr>
            <a:r>
              <a:rPr lang="en-IN" dirty="0"/>
              <a:t>Though edited we believe this code is more suited for circuit board images.</a:t>
            </a:r>
          </a:p>
        </p:txBody>
      </p:sp>
      <p:pic>
        <p:nvPicPr>
          <p:cNvPr id="8" name="Picture 7">
            <a:extLst>
              <a:ext uri="{FF2B5EF4-FFF2-40B4-BE49-F238E27FC236}">
                <a16:creationId xmlns:a16="http://schemas.microsoft.com/office/drawing/2014/main" id="{22DC949B-B0E3-40D3-9480-71DA3FEFE698}"/>
              </a:ext>
            </a:extLst>
          </p:cNvPr>
          <p:cNvPicPr>
            <a:picLocks noChangeAspect="1"/>
          </p:cNvPicPr>
          <p:nvPr/>
        </p:nvPicPr>
        <p:blipFill>
          <a:blip r:embed="rId3"/>
          <a:stretch>
            <a:fillRect/>
          </a:stretch>
        </p:blipFill>
        <p:spPr>
          <a:xfrm>
            <a:off x="1156226" y="1817930"/>
            <a:ext cx="6280160" cy="4359444"/>
          </a:xfrm>
          <a:prstGeom prst="rect">
            <a:avLst/>
          </a:prstGeom>
        </p:spPr>
      </p:pic>
      <p:pic>
        <p:nvPicPr>
          <p:cNvPr id="9" name="Picture 8">
            <a:extLst>
              <a:ext uri="{FF2B5EF4-FFF2-40B4-BE49-F238E27FC236}">
                <a16:creationId xmlns:a16="http://schemas.microsoft.com/office/drawing/2014/main" id="{9E456A2C-9997-475D-B64A-B152A419073F}"/>
              </a:ext>
            </a:extLst>
          </p:cNvPr>
          <p:cNvPicPr>
            <a:picLocks noChangeAspect="1"/>
          </p:cNvPicPr>
          <p:nvPr/>
        </p:nvPicPr>
        <p:blipFill>
          <a:blip r:embed="rId4"/>
          <a:stretch>
            <a:fillRect/>
          </a:stretch>
        </p:blipFill>
        <p:spPr>
          <a:xfrm>
            <a:off x="8479602" y="2128837"/>
            <a:ext cx="2371725" cy="2600325"/>
          </a:xfrm>
          <a:prstGeom prst="rect">
            <a:avLst/>
          </a:prstGeom>
        </p:spPr>
      </p:pic>
      <p:sp>
        <p:nvSpPr>
          <p:cNvPr id="10" name="TextBox 9">
            <a:extLst>
              <a:ext uri="{FF2B5EF4-FFF2-40B4-BE49-F238E27FC236}">
                <a16:creationId xmlns:a16="http://schemas.microsoft.com/office/drawing/2014/main" id="{AF1144BD-72E7-4C7B-BD56-93C9D87E7280}"/>
              </a:ext>
            </a:extLst>
          </p:cNvPr>
          <p:cNvSpPr txBox="1"/>
          <p:nvPr/>
        </p:nvSpPr>
        <p:spPr>
          <a:xfrm>
            <a:off x="7882920" y="4729162"/>
            <a:ext cx="3844888" cy="369332"/>
          </a:xfrm>
          <a:prstGeom prst="rect">
            <a:avLst/>
          </a:prstGeom>
          <a:noFill/>
        </p:spPr>
        <p:txBody>
          <a:bodyPr wrap="square" rtlCol="0">
            <a:spAutoFit/>
          </a:bodyPr>
          <a:lstStyle/>
          <a:p>
            <a:r>
              <a:rPr lang="en-IN" b="1" dirty="0"/>
              <a:t>Result image after normalizing</a:t>
            </a:r>
          </a:p>
        </p:txBody>
      </p:sp>
    </p:spTree>
    <p:extLst>
      <p:ext uri="{BB962C8B-B14F-4D97-AF65-F5344CB8AC3E}">
        <p14:creationId xmlns:p14="http://schemas.microsoft.com/office/powerpoint/2010/main" val="584950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b="1" cap="none" dirty="0"/>
              <a:t>Conclusion</a:t>
            </a:r>
            <a:endParaRPr lang="en-IN" b="1" cap="none" dirty="0"/>
          </a:p>
        </p:txBody>
      </p:sp>
      <p:sp>
        <p:nvSpPr>
          <p:cNvPr id="6" name="TextBox 5"/>
          <p:cNvSpPr txBox="1"/>
          <p:nvPr/>
        </p:nvSpPr>
        <p:spPr>
          <a:xfrm>
            <a:off x="1247110" y="1530455"/>
            <a:ext cx="10126980" cy="3754874"/>
          </a:xfrm>
          <a:prstGeom prst="rect">
            <a:avLst/>
          </a:prstGeom>
          <a:noFill/>
        </p:spPr>
        <p:txBody>
          <a:bodyPr wrap="square" rtlCol="0">
            <a:spAutoFit/>
          </a:bodyPr>
          <a:lstStyle/>
          <a:p>
            <a:pPr marL="285750" indent="-285750">
              <a:buFont typeface="Arial" panose="020B0604020202020204" pitchFamily="34" charset="0"/>
              <a:buChar char="•"/>
            </a:pPr>
            <a:r>
              <a:rPr lang="en-US" sz="2000" dirty="0"/>
              <a:t>FBP though easy is very tricky to implement.</a:t>
            </a:r>
          </a:p>
          <a:p>
            <a:pPr marL="285750" indent="-285750">
              <a:buFont typeface="Arial" panose="020B0604020202020204" pitchFamily="34" charset="0"/>
              <a:buChar char="•"/>
            </a:pPr>
            <a:r>
              <a:rPr lang="en-US" sz="2000" dirty="0"/>
              <a:t>MART and ART are better than FBP in implementation.</a:t>
            </a:r>
          </a:p>
          <a:p>
            <a:pPr marL="285750" indent="-285750">
              <a:buFont typeface="Arial" panose="020B0604020202020204" pitchFamily="34" charset="0"/>
              <a:buChar char="•"/>
            </a:pPr>
            <a:r>
              <a:rPr lang="en-US" sz="2000" dirty="0"/>
              <a:t>Because we can provide some prior information before implementing ART/MART.</a:t>
            </a:r>
          </a:p>
          <a:p>
            <a:pPr marL="285750" indent="-285750">
              <a:buFont typeface="Arial" panose="020B0604020202020204" pitchFamily="34" charset="0"/>
              <a:buChar char="•"/>
            </a:pPr>
            <a:r>
              <a:rPr lang="en-US" sz="2000" dirty="0"/>
              <a:t>For these kinds of problems, it is better to reconstruct based on prior information rather than implementing FBP which is totally linear operation .</a:t>
            </a:r>
          </a:p>
          <a:p>
            <a:pPr marL="285750" indent="-285750">
              <a:buFont typeface="Arial" panose="020B0604020202020204" pitchFamily="34" charset="0"/>
              <a:buChar char="•"/>
            </a:pPr>
            <a:r>
              <a:rPr lang="en-US" sz="2000" dirty="0"/>
              <a:t>The only place we can interfere in FBP is the filter which is also limited. </a:t>
            </a:r>
          </a:p>
          <a:p>
            <a:pPr marL="285750" indent="-285750">
              <a:buFont typeface="Arial" panose="020B0604020202020204" pitchFamily="34" charset="0"/>
              <a:buChar char="•"/>
            </a:pPr>
            <a:r>
              <a:rPr lang="en-US" sz="2000" dirty="0"/>
              <a:t>Ram Filter is best for FBP and so does other high pass filters but we believe we cannot totally remove the halo noise even after Fourier Transform because of  Central Slice Theorem.</a:t>
            </a:r>
          </a:p>
          <a:p>
            <a:pPr marL="285750" indent="-285750">
              <a:buFont typeface="Arial" panose="020B0604020202020204" pitchFamily="34" charset="0"/>
              <a:buChar char="•"/>
            </a:pPr>
            <a:r>
              <a:rPr lang="en-US" sz="2000" dirty="0"/>
              <a:t>Did we mention that the projection is non-iterative!</a:t>
            </a:r>
          </a:p>
          <a:p>
            <a:endParaRPr lang="en-US" dirty="0"/>
          </a:p>
        </p:txBody>
      </p:sp>
      <p:sp>
        <p:nvSpPr>
          <p:cNvPr id="2" name="TextBox 1">
            <a:extLst>
              <a:ext uri="{FF2B5EF4-FFF2-40B4-BE49-F238E27FC236}">
                <a16:creationId xmlns:a16="http://schemas.microsoft.com/office/drawing/2014/main" id="{D5189209-D42D-4A90-A507-2CAAA06D365C}"/>
              </a:ext>
            </a:extLst>
          </p:cNvPr>
          <p:cNvSpPr txBox="1"/>
          <p:nvPr/>
        </p:nvSpPr>
        <p:spPr>
          <a:xfrm>
            <a:off x="5768696" y="5390302"/>
            <a:ext cx="5805890" cy="830997"/>
          </a:xfrm>
          <a:prstGeom prst="rect">
            <a:avLst/>
          </a:prstGeom>
          <a:noFill/>
        </p:spPr>
        <p:txBody>
          <a:bodyPr wrap="square" rtlCol="0">
            <a:spAutoFit/>
          </a:bodyPr>
          <a:lstStyle/>
          <a:p>
            <a:r>
              <a:rPr lang="en-IN" sz="1600" dirty="0"/>
              <a:t>FBP: Filtered back Projection</a:t>
            </a:r>
          </a:p>
          <a:p>
            <a:r>
              <a:rPr lang="en-IN" sz="1600" dirty="0"/>
              <a:t>MART: Multiplicative Algebraic Reconstruction Technique</a:t>
            </a:r>
          </a:p>
          <a:p>
            <a:r>
              <a:rPr lang="en-IN" sz="1600" dirty="0"/>
              <a:t>ART: Algebraic reconstruction Technique</a:t>
            </a:r>
          </a:p>
        </p:txBody>
      </p:sp>
    </p:spTree>
    <p:extLst>
      <p:ext uri="{BB962C8B-B14F-4D97-AF65-F5344CB8AC3E}">
        <p14:creationId xmlns:p14="http://schemas.microsoft.com/office/powerpoint/2010/main" val="424837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a:xfrm>
            <a:off x="635000" y="2408903"/>
            <a:ext cx="6142990" cy="1313888"/>
          </a:xfrm>
        </p:spPr>
        <p:txBody>
          <a:bodyPr/>
          <a:lstStyle/>
          <a:p>
            <a:pPr algn="ctr">
              <a:tabLst>
                <a:tab pos="3308350" algn="l"/>
              </a:tabLst>
            </a:pPr>
            <a:r>
              <a:rPr lang="en-US" sz="4400" dirty="0">
                <a:solidFill>
                  <a:schemeClr val="tx1">
                    <a:lumMod val="85000"/>
                    <a:lumOff val="15000"/>
                  </a:schemeClr>
                </a:solidFill>
              </a:rPr>
              <a:t>Research progress</a:t>
            </a:r>
          </a:p>
        </p:txBody>
      </p:sp>
      <p:sp>
        <p:nvSpPr>
          <p:cNvPr id="2" name="TextBox 1"/>
          <p:cNvSpPr txBox="1"/>
          <p:nvPr/>
        </p:nvSpPr>
        <p:spPr>
          <a:xfrm>
            <a:off x="6872748" y="2536723"/>
            <a:ext cx="4660491" cy="830997"/>
          </a:xfrm>
          <a:prstGeom prst="rect">
            <a:avLst/>
          </a:prstGeom>
          <a:noFill/>
        </p:spPr>
        <p:txBody>
          <a:bodyPr wrap="square" rtlCol="0">
            <a:spAutoFit/>
          </a:bodyPr>
          <a:lstStyle/>
          <a:p>
            <a:pPr marL="342900" indent="-342900">
              <a:buFont typeface="Arial" panose="020B0604020202020204" pitchFamily="34" charset="0"/>
              <a:buChar char="•"/>
            </a:pPr>
            <a:r>
              <a:rPr lang="en-US" sz="2400" b="1" dirty="0"/>
              <a:t>Filtered Back Projection (FBP)</a:t>
            </a:r>
          </a:p>
        </p:txBody>
      </p:sp>
    </p:spTree>
    <p:extLst>
      <p:ext uri="{BB962C8B-B14F-4D97-AF65-F5344CB8AC3E}">
        <p14:creationId xmlns:p14="http://schemas.microsoft.com/office/powerpoint/2010/main" val="971976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8">
            <a:extLst>
              <a:ext uri="{FF2B5EF4-FFF2-40B4-BE49-F238E27FC236}">
                <a16:creationId xmlns:a16="http://schemas.microsoft.com/office/drawing/2014/main" id="{55BA9AC8-EA60-644D-9DDA-B76203EA1E87}"/>
              </a:ext>
            </a:extLst>
          </p:cNvPr>
          <p:cNvSpPr>
            <a:spLocks noGrp="1"/>
          </p:cNvSpPr>
          <p:nvPr>
            <p:ph type="title"/>
          </p:nvPr>
        </p:nvSpPr>
        <p:spPr>
          <a:xfrm>
            <a:off x="723489" y="686974"/>
            <a:ext cx="10833511" cy="5468019"/>
          </a:xfrm>
        </p:spPr>
        <p:txBody>
          <a:bodyPr/>
          <a:lstStyle/>
          <a:p>
            <a:pPr algn="ctr"/>
            <a:r>
              <a:rPr lang="en-US" dirty="0"/>
              <a:t>Thank You!</a:t>
            </a:r>
          </a:p>
        </p:txBody>
      </p:sp>
    </p:spTree>
    <p:extLst>
      <p:ext uri="{BB962C8B-B14F-4D97-AF65-F5344CB8AC3E}">
        <p14:creationId xmlns:p14="http://schemas.microsoft.com/office/powerpoint/2010/main" val="3918230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69832B-D994-495A-81CE-5789A7DD6049}"/>
              </a:ext>
            </a:extLst>
          </p:cNvPr>
          <p:cNvSpPr>
            <a:spLocks noGrp="1"/>
          </p:cNvSpPr>
          <p:nvPr>
            <p:ph type="title"/>
          </p:nvPr>
        </p:nvSpPr>
        <p:spPr>
          <a:xfrm>
            <a:off x="1195754" y="942870"/>
            <a:ext cx="10305552" cy="1292750"/>
          </a:xfrm>
        </p:spPr>
        <p:txBody>
          <a:bodyPr/>
          <a:lstStyle/>
          <a:p>
            <a:pPr algn="ctr"/>
            <a:r>
              <a:rPr lang="en-IN" b="1" cap="none" dirty="0"/>
              <a:t>Filtered Back Projection</a:t>
            </a:r>
          </a:p>
        </p:txBody>
      </p:sp>
      <p:sp>
        <p:nvSpPr>
          <p:cNvPr id="4" name="Content Placeholder 3">
            <a:extLst>
              <a:ext uri="{FF2B5EF4-FFF2-40B4-BE49-F238E27FC236}">
                <a16:creationId xmlns:a16="http://schemas.microsoft.com/office/drawing/2014/main" id="{68D5DF16-E074-417F-A0C0-0B292016281F}"/>
              </a:ext>
            </a:extLst>
          </p:cNvPr>
          <p:cNvSpPr>
            <a:spLocks noGrp="1"/>
          </p:cNvSpPr>
          <p:nvPr>
            <p:ph sz="half" idx="2"/>
          </p:nvPr>
        </p:nvSpPr>
        <p:spPr>
          <a:xfrm>
            <a:off x="1195753" y="2281657"/>
            <a:ext cx="10305551" cy="3633471"/>
          </a:xfrm>
        </p:spPr>
        <p:txBody>
          <a:bodyPr/>
          <a:lstStyle/>
          <a:p>
            <a:pPr marL="285750" indent="-285750">
              <a:buFont typeface="Arial" panose="020B0604020202020204" pitchFamily="34" charset="0"/>
              <a:buChar char="•"/>
            </a:pPr>
            <a:r>
              <a:rPr lang="en-IN" sz="2400" b="1" dirty="0"/>
              <a:t>FBP</a:t>
            </a:r>
            <a:r>
              <a:rPr lang="en-IN" sz="2400" dirty="0"/>
              <a:t> also known as Filtered Back Projection is an image reconstruction method widely used in X-ray CT.</a:t>
            </a:r>
          </a:p>
          <a:p>
            <a:pPr marL="285750" indent="-285750">
              <a:buFont typeface="Arial" panose="020B0604020202020204" pitchFamily="34" charset="0"/>
              <a:buChar char="•"/>
            </a:pPr>
            <a:r>
              <a:rPr lang="en-IN" sz="2400" dirty="0"/>
              <a:t>Most commonly used reconstruction technique in cone beam CT.</a:t>
            </a:r>
          </a:p>
          <a:p>
            <a:pPr marL="285750" indent="-285750">
              <a:buFont typeface="Arial" panose="020B0604020202020204" pitchFamily="34" charset="0"/>
              <a:buChar char="•"/>
            </a:pPr>
            <a:r>
              <a:rPr lang="en-IN" sz="2400" dirty="0"/>
              <a:t>As the name suggests, we apply a filter for removing the halo noise and apply </a:t>
            </a:r>
            <a:r>
              <a:rPr lang="en-IN" sz="2400" dirty="0" err="1"/>
              <a:t>Backprojection</a:t>
            </a:r>
            <a:r>
              <a:rPr lang="en-IN" sz="2400" dirty="0"/>
              <a:t> algorithm.</a:t>
            </a:r>
          </a:p>
          <a:p>
            <a:pPr marL="285750" indent="-285750">
              <a:buFont typeface="Arial" panose="020B0604020202020204" pitchFamily="34" charset="0"/>
              <a:buChar char="•"/>
            </a:pPr>
            <a:r>
              <a:rPr lang="en-IN" sz="2400" dirty="0"/>
              <a:t>Since it is a linear method, we can also use the filter after implementing </a:t>
            </a:r>
            <a:r>
              <a:rPr lang="en-IN" sz="2400" dirty="0" err="1"/>
              <a:t>Backprojection</a:t>
            </a:r>
            <a:r>
              <a:rPr lang="en-IN" sz="2400" dirty="0"/>
              <a: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321079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8">
            <a:extLst>
              <a:ext uri="{FF2B5EF4-FFF2-40B4-BE49-F238E27FC236}">
                <a16:creationId xmlns:a16="http://schemas.microsoft.com/office/drawing/2014/main" id="{55BA9AC8-EA60-644D-9DDA-B76203EA1E87}"/>
              </a:ext>
            </a:extLst>
          </p:cNvPr>
          <p:cNvSpPr>
            <a:spLocks noGrp="1"/>
          </p:cNvSpPr>
          <p:nvPr>
            <p:ph type="title"/>
          </p:nvPr>
        </p:nvSpPr>
        <p:spPr>
          <a:xfrm>
            <a:off x="723489" y="686975"/>
            <a:ext cx="10833511" cy="587584"/>
          </a:xfrm>
        </p:spPr>
        <p:txBody>
          <a:bodyPr/>
          <a:lstStyle/>
          <a:p>
            <a:pPr algn="ctr"/>
            <a:r>
              <a:rPr lang="en-US" b="1" cap="none" dirty="0"/>
              <a:t>Filtered Back Projection</a:t>
            </a:r>
          </a:p>
        </p:txBody>
      </p:sp>
      <p:pic>
        <p:nvPicPr>
          <p:cNvPr id="2" name="Picture 1">
            <a:extLst>
              <a:ext uri="{FF2B5EF4-FFF2-40B4-BE49-F238E27FC236}">
                <a16:creationId xmlns:a16="http://schemas.microsoft.com/office/drawing/2014/main" id="{27C843CB-A913-463C-AFCA-261938451AC9}"/>
              </a:ext>
            </a:extLst>
          </p:cNvPr>
          <p:cNvPicPr>
            <a:picLocks noChangeAspect="1"/>
          </p:cNvPicPr>
          <p:nvPr/>
        </p:nvPicPr>
        <p:blipFill>
          <a:blip r:embed="rId3"/>
          <a:stretch>
            <a:fillRect/>
          </a:stretch>
        </p:blipFill>
        <p:spPr>
          <a:xfrm>
            <a:off x="2449804" y="1475701"/>
            <a:ext cx="7292392" cy="4514694"/>
          </a:xfrm>
          <a:prstGeom prst="rect">
            <a:avLst/>
          </a:prstGeom>
        </p:spPr>
      </p:pic>
    </p:spTree>
    <p:extLst>
      <p:ext uri="{BB962C8B-B14F-4D97-AF65-F5344CB8AC3E}">
        <p14:creationId xmlns:p14="http://schemas.microsoft.com/office/powerpoint/2010/main" val="2931330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8">
            <a:extLst>
              <a:ext uri="{FF2B5EF4-FFF2-40B4-BE49-F238E27FC236}">
                <a16:creationId xmlns:a16="http://schemas.microsoft.com/office/drawing/2014/main" id="{55BA9AC8-EA60-644D-9DDA-B76203EA1E87}"/>
              </a:ext>
            </a:extLst>
          </p:cNvPr>
          <p:cNvSpPr>
            <a:spLocks noGrp="1"/>
          </p:cNvSpPr>
          <p:nvPr>
            <p:ph type="title"/>
          </p:nvPr>
        </p:nvSpPr>
        <p:spPr>
          <a:xfrm>
            <a:off x="723489" y="686975"/>
            <a:ext cx="10833511" cy="587584"/>
          </a:xfrm>
        </p:spPr>
        <p:txBody>
          <a:bodyPr/>
          <a:lstStyle/>
          <a:p>
            <a:pPr algn="ctr"/>
            <a:r>
              <a:rPr lang="en-US" b="1" cap="none" dirty="0">
                <a:solidFill>
                  <a:schemeClr val="tx1"/>
                </a:solidFill>
              </a:rPr>
              <a:t>Steps of FBP</a:t>
            </a:r>
          </a:p>
        </p:txBody>
      </p:sp>
      <p:pic>
        <p:nvPicPr>
          <p:cNvPr id="8" name="图片 13">
            <a:extLst>
              <a:ext uri="{FF2B5EF4-FFF2-40B4-BE49-F238E27FC236}">
                <a16:creationId xmlns:a16="http://schemas.microsoft.com/office/drawing/2014/main" id="{C2027412-665E-4D54-9960-16EAC8ED87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4797" y="1940941"/>
            <a:ext cx="2442406" cy="2550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5172606" y="4584448"/>
            <a:ext cx="1846788" cy="369332"/>
          </a:xfrm>
          <a:prstGeom prst="rect">
            <a:avLst/>
          </a:prstGeom>
          <a:noFill/>
        </p:spPr>
        <p:txBody>
          <a:bodyPr wrap="square" rtlCol="0">
            <a:spAutoFit/>
          </a:bodyPr>
          <a:lstStyle/>
          <a:p>
            <a:r>
              <a:rPr lang="en-US" dirty="0"/>
              <a:t>Original Image</a:t>
            </a:r>
            <a:endParaRPr lang="en-IN" dirty="0"/>
          </a:p>
        </p:txBody>
      </p:sp>
    </p:spTree>
    <p:extLst>
      <p:ext uri="{BB962C8B-B14F-4D97-AF65-F5344CB8AC3E}">
        <p14:creationId xmlns:p14="http://schemas.microsoft.com/office/powerpoint/2010/main" val="234344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8">
            <a:extLst>
              <a:ext uri="{FF2B5EF4-FFF2-40B4-BE49-F238E27FC236}">
                <a16:creationId xmlns:a16="http://schemas.microsoft.com/office/drawing/2014/main" id="{55BA9AC8-EA60-644D-9DDA-B76203EA1E87}"/>
              </a:ext>
            </a:extLst>
          </p:cNvPr>
          <p:cNvSpPr>
            <a:spLocks noGrp="1"/>
          </p:cNvSpPr>
          <p:nvPr>
            <p:ph type="title"/>
          </p:nvPr>
        </p:nvSpPr>
        <p:spPr>
          <a:xfrm>
            <a:off x="723489" y="686975"/>
            <a:ext cx="10833511" cy="587584"/>
          </a:xfrm>
        </p:spPr>
        <p:txBody>
          <a:bodyPr/>
          <a:lstStyle/>
          <a:p>
            <a:pPr algn="ctr"/>
            <a:r>
              <a:rPr lang="en-US" b="1" cap="none" dirty="0">
                <a:solidFill>
                  <a:schemeClr val="tx1"/>
                </a:solidFill>
              </a:rPr>
              <a:t>Steps of FBP</a:t>
            </a:r>
          </a:p>
        </p:txBody>
      </p:sp>
      <p:pic>
        <p:nvPicPr>
          <p:cNvPr id="11" name="图片 19">
            <a:extLst>
              <a:ext uri="{FF2B5EF4-FFF2-40B4-BE49-F238E27FC236}">
                <a16:creationId xmlns:a16="http://schemas.microsoft.com/office/drawing/2014/main" id="{7A3BFA01-4A64-4724-885B-193F5A2215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8580" y="1806611"/>
            <a:ext cx="2174840" cy="2593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4" name="TextBox 13"/>
              <p:cNvSpPr txBox="1"/>
              <p:nvPr/>
            </p:nvSpPr>
            <p:spPr>
              <a:xfrm>
                <a:off x="7222046" y="4045787"/>
                <a:ext cx="478095" cy="369332"/>
              </a:xfrm>
              <a:prstGeom prst="rect">
                <a:avLst/>
              </a:prstGeom>
              <a:noFill/>
            </p:spPr>
            <p:txBody>
              <a:bodyPr wrap="square" rtlCol="0">
                <a:spAutoFit/>
              </a:bodyPr>
              <a:lstStyle/>
              <a:p>
                <a:r>
                  <a:rPr lang="en-US" dirty="0"/>
                  <a:t>0</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IN" dirty="0"/>
              </a:p>
            </p:txBody>
          </p:sp>
        </mc:Choice>
        <mc:Fallback xmlns="">
          <p:sp>
            <p:nvSpPr>
              <p:cNvPr id="14" name="TextBox 13"/>
              <p:cNvSpPr txBox="1">
                <a:spLocks noRot="1" noChangeAspect="1" noMove="1" noResize="1" noEditPoints="1" noAdjustHandles="1" noChangeArrowheads="1" noChangeShapeType="1" noTextEdit="1"/>
              </p:cNvSpPr>
              <p:nvPr/>
            </p:nvSpPr>
            <p:spPr>
              <a:xfrm>
                <a:off x="7222046" y="4045787"/>
                <a:ext cx="478095" cy="369332"/>
              </a:xfrm>
              <a:prstGeom prst="rect">
                <a:avLst/>
              </a:prstGeom>
              <a:blipFill>
                <a:blip r:embed="rId4"/>
                <a:stretch>
                  <a:fillRect l="-11538" t="-10000" b="-2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183420" y="1806611"/>
                <a:ext cx="783864" cy="369332"/>
              </a:xfrm>
              <a:prstGeom prst="rect">
                <a:avLst/>
              </a:prstGeom>
              <a:noFill/>
            </p:spPr>
            <p:txBody>
              <a:bodyPr wrap="square" rtlCol="0">
                <a:spAutoFit/>
              </a:bodyPr>
              <a:lstStyle/>
              <a:p>
                <a:r>
                  <a:rPr lang="en-US" dirty="0"/>
                  <a:t>179</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IN" dirty="0"/>
              </a:p>
            </p:txBody>
          </p:sp>
        </mc:Choice>
        <mc:Fallback xmlns="">
          <p:sp>
            <p:nvSpPr>
              <p:cNvPr id="15" name="TextBox 14"/>
              <p:cNvSpPr txBox="1">
                <a:spLocks noRot="1" noChangeAspect="1" noMove="1" noResize="1" noEditPoints="1" noAdjustHandles="1" noChangeArrowheads="1" noChangeShapeType="1" noTextEdit="1"/>
              </p:cNvSpPr>
              <p:nvPr/>
            </p:nvSpPr>
            <p:spPr>
              <a:xfrm>
                <a:off x="7183420" y="1806611"/>
                <a:ext cx="783864" cy="369332"/>
              </a:xfrm>
              <a:prstGeom prst="rect">
                <a:avLst/>
              </a:prstGeom>
              <a:blipFill>
                <a:blip r:embed="rId5"/>
                <a:stretch>
                  <a:fillRect l="-6202" t="-8197" b="-24590"/>
                </a:stretch>
              </a:blipFill>
            </p:spPr>
            <p:txBody>
              <a:bodyPr/>
              <a:lstStyle/>
              <a:p>
                <a:r>
                  <a:rPr lang="en-IN">
                    <a:noFill/>
                  </a:rPr>
                  <a:t> </a:t>
                </a:r>
              </a:p>
            </p:txBody>
          </p:sp>
        </mc:Fallback>
      </mc:AlternateContent>
      <p:sp>
        <p:nvSpPr>
          <p:cNvPr id="16" name="TextBox 15"/>
          <p:cNvSpPr txBox="1"/>
          <p:nvPr/>
        </p:nvSpPr>
        <p:spPr>
          <a:xfrm>
            <a:off x="5392624" y="4399783"/>
            <a:ext cx="1406752" cy="369332"/>
          </a:xfrm>
          <a:prstGeom prst="rect">
            <a:avLst/>
          </a:prstGeom>
          <a:noFill/>
        </p:spPr>
        <p:txBody>
          <a:bodyPr wrap="square" rtlCol="0">
            <a:spAutoFit/>
          </a:bodyPr>
          <a:lstStyle/>
          <a:p>
            <a:r>
              <a:rPr lang="en-US" dirty="0"/>
              <a:t>Sinogram</a:t>
            </a:r>
            <a:endParaRPr lang="en-IN" dirty="0"/>
          </a:p>
        </p:txBody>
      </p:sp>
      <p:sp>
        <p:nvSpPr>
          <p:cNvPr id="2" name="TextBox 1">
            <a:extLst>
              <a:ext uri="{FF2B5EF4-FFF2-40B4-BE49-F238E27FC236}">
                <a16:creationId xmlns:a16="http://schemas.microsoft.com/office/drawing/2014/main" id="{3EA5758E-034C-4DD0-AD02-5B41A80D7B99}"/>
              </a:ext>
            </a:extLst>
          </p:cNvPr>
          <p:cNvSpPr txBox="1"/>
          <p:nvPr/>
        </p:nvSpPr>
        <p:spPr>
          <a:xfrm>
            <a:off x="1484851" y="5125673"/>
            <a:ext cx="5134063" cy="369332"/>
          </a:xfrm>
          <a:prstGeom prst="rect">
            <a:avLst/>
          </a:prstGeom>
          <a:noFill/>
        </p:spPr>
        <p:txBody>
          <a:bodyPr wrap="square" rtlCol="0">
            <a:spAutoFit/>
          </a:bodyPr>
          <a:lstStyle/>
          <a:p>
            <a:pPr marL="285750" indent="-285750">
              <a:buFont typeface="Arial" panose="020B0604020202020204" pitchFamily="34" charset="0"/>
              <a:buChar char="•"/>
            </a:pPr>
            <a:r>
              <a:rPr lang="en-US" dirty="0"/>
              <a:t>Create Sinogram using Radon Transform</a:t>
            </a:r>
            <a:endParaRPr lang="en-IN" dirty="0"/>
          </a:p>
        </p:txBody>
      </p:sp>
    </p:spTree>
    <p:extLst>
      <p:ext uri="{BB962C8B-B14F-4D97-AF65-F5344CB8AC3E}">
        <p14:creationId xmlns:p14="http://schemas.microsoft.com/office/powerpoint/2010/main" val="302134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8">
            <a:extLst>
              <a:ext uri="{FF2B5EF4-FFF2-40B4-BE49-F238E27FC236}">
                <a16:creationId xmlns:a16="http://schemas.microsoft.com/office/drawing/2014/main" id="{55BA9AC8-EA60-644D-9DDA-B76203EA1E87}"/>
              </a:ext>
            </a:extLst>
          </p:cNvPr>
          <p:cNvSpPr>
            <a:spLocks noGrp="1"/>
          </p:cNvSpPr>
          <p:nvPr>
            <p:ph type="title"/>
          </p:nvPr>
        </p:nvSpPr>
        <p:spPr>
          <a:xfrm>
            <a:off x="723489" y="686975"/>
            <a:ext cx="10833511" cy="587584"/>
          </a:xfrm>
        </p:spPr>
        <p:txBody>
          <a:bodyPr/>
          <a:lstStyle/>
          <a:p>
            <a:pPr algn="ctr"/>
            <a:r>
              <a:rPr lang="en-US" b="1" cap="none" dirty="0">
                <a:solidFill>
                  <a:schemeClr val="tx1"/>
                </a:solidFill>
              </a:rPr>
              <a:t>Steps of FBP</a:t>
            </a:r>
          </a:p>
        </p:txBody>
      </p:sp>
      <p:pic>
        <p:nvPicPr>
          <p:cNvPr id="4" name="Picture 3">
            <a:extLst>
              <a:ext uri="{FF2B5EF4-FFF2-40B4-BE49-F238E27FC236}">
                <a16:creationId xmlns:a16="http://schemas.microsoft.com/office/drawing/2014/main" id="{E895221A-E2BC-428C-83A4-28E1645F8139}"/>
              </a:ext>
            </a:extLst>
          </p:cNvPr>
          <p:cNvPicPr>
            <a:picLocks noChangeAspect="1"/>
          </p:cNvPicPr>
          <p:nvPr/>
        </p:nvPicPr>
        <p:blipFill>
          <a:blip r:embed="rId3"/>
          <a:stretch>
            <a:fillRect/>
          </a:stretch>
        </p:blipFill>
        <p:spPr>
          <a:xfrm>
            <a:off x="4955693" y="1768323"/>
            <a:ext cx="2280613" cy="2615723"/>
          </a:xfrm>
          <a:prstGeom prst="rect">
            <a:avLst/>
          </a:prstGeom>
        </p:spPr>
      </p:pic>
      <p:sp>
        <p:nvSpPr>
          <p:cNvPr id="17" name="TextBox 16">
            <a:extLst>
              <a:ext uri="{FF2B5EF4-FFF2-40B4-BE49-F238E27FC236}">
                <a16:creationId xmlns:a16="http://schemas.microsoft.com/office/drawing/2014/main" id="{E390F1AD-6FC4-4E26-9DEE-1394DDC8D078}"/>
              </a:ext>
            </a:extLst>
          </p:cNvPr>
          <p:cNvSpPr txBox="1"/>
          <p:nvPr/>
        </p:nvSpPr>
        <p:spPr>
          <a:xfrm>
            <a:off x="4710607" y="4384046"/>
            <a:ext cx="3646612" cy="369332"/>
          </a:xfrm>
          <a:prstGeom prst="rect">
            <a:avLst/>
          </a:prstGeom>
          <a:noFill/>
        </p:spPr>
        <p:txBody>
          <a:bodyPr wrap="square" rtlCol="0">
            <a:spAutoFit/>
          </a:bodyPr>
          <a:lstStyle/>
          <a:p>
            <a:r>
              <a:rPr lang="en-US" dirty="0"/>
              <a:t>Forward Fourier Transform</a:t>
            </a:r>
            <a:endParaRPr lang="en-IN" dirty="0"/>
          </a:p>
        </p:txBody>
      </p:sp>
      <p:sp>
        <p:nvSpPr>
          <p:cNvPr id="19" name="TextBox 18">
            <a:extLst>
              <a:ext uri="{FF2B5EF4-FFF2-40B4-BE49-F238E27FC236}">
                <a16:creationId xmlns:a16="http://schemas.microsoft.com/office/drawing/2014/main" id="{AE84B373-694E-4A5D-AA2F-40A44331FD79}"/>
              </a:ext>
            </a:extLst>
          </p:cNvPr>
          <p:cNvSpPr txBox="1"/>
          <p:nvPr/>
        </p:nvSpPr>
        <p:spPr>
          <a:xfrm>
            <a:off x="1484851" y="5125673"/>
            <a:ext cx="8562532" cy="369332"/>
          </a:xfrm>
          <a:prstGeom prst="rect">
            <a:avLst/>
          </a:prstGeom>
          <a:noFill/>
        </p:spPr>
        <p:txBody>
          <a:bodyPr wrap="square" rtlCol="0">
            <a:spAutoFit/>
          </a:bodyPr>
          <a:lstStyle/>
          <a:p>
            <a:pPr marL="285750" indent="-285750">
              <a:buFont typeface="Arial" panose="020B0604020202020204" pitchFamily="34" charset="0"/>
              <a:buChar char="•"/>
            </a:pPr>
            <a:r>
              <a:rPr lang="en-US" dirty="0"/>
              <a:t>Forward Fourier Transform for </a:t>
            </a:r>
            <a:r>
              <a:rPr lang="en-IN" dirty="0"/>
              <a:t>filtering the halo noise frequency</a:t>
            </a:r>
          </a:p>
        </p:txBody>
      </p:sp>
    </p:spTree>
    <p:extLst>
      <p:ext uri="{BB962C8B-B14F-4D97-AF65-F5344CB8AC3E}">
        <p14:creationId xmlns:p14="http://schemas.microsoft.com/office/powerpoint/2010/main" val="2447341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8">
            <a:extLst>
              <a:ext uri="{FF2B5EF4-FFF2-40B4-BE49-F238E27FC236}">
                <a16:creationId xmlns:a16="http://schemas.microsoft.com/office/drawing/2014/main" id="{55BA9AC8-EA60-644D-9DDA-B76203EA1E87}"/>
              </a:ext>
            </a:extLst>
          </p:cNvPr>
          <p:cNvSpPr>
            <a:spLocks noGrp="1"/>
          </p:cNvSpPr>
          <p:nvPr>
            <p:ph type="title"/>
          </p:nvPr>
        </p:nvSpPr>
        <p:spPr>
          <a:xfrm>
            <a:off x="723489" y="686975"/>
            <a:ext cx="10833511" cy="587584"/>
          </a:xfrm>
        </p:spPr>
        <p:txBody>
          <a:bodyPr/>
          <a:lstStyle/>
          <a:p>
            <a:pPr algn="ctr"/>
            <a:r>
              <a:rPr lang="en-US" b="1" cap="none" dirty="0">
                <a:solidFill>
                  <a:schemeClr val="tx1"/>
                </a:solidFill>
              </a:rPr>
              <a:t>Steps of FBP</a:t>
            </a:r>
          </a:p>
        </p:txBody>
      </p:sp>
      <p:sp>
        <p:nvSpPr>
          <p:cNvPr id="17" name="TextBox 16">
            <a:extLst>
              <a:ext uri="{FF2B5EF4-FFF2-40B4-BE49-F238E27FC236}">
                <a16:creationId xmlns:a16="http://schemas.microsoft.com/office/drawing/2014/main" id="{E390F1AD-6FC4-4E26-9DEE-1394DDC8D078}"/>
              </a:ext>
            </a:extLst>
          </p:cNvPr>
          <p:cNvSpPr txBox="1"/>
          <p:nvPr/>
        </p:nvSpPr>
        <p:spPr>
          <a:xfrm>
            <a:off x="4738870" y="4061445"/>
            <a:ext cx="3941133" cy="369332"/>
          </a:xfrm>
          <a:prstGeom prst="rect">
            <a:avLst/>
          </a:prstGeom>
          <a:noFill/>
        </p:spPr>
        <p:txBody>
          <a:bodyPr wrap="square" rtlCol="0">
            <a:spAutoFit/>
          </a:bodyPr>
          <a:lstStyle/>
          <a:p>
            <a:r>
              <a:rPr lang="en-US" dirty="0"/>
              <a:t>After applying Hamming Filter</a:t>
            </a:r>
            <a:endParaRPr lang="en-IN" dirty="0"/>
          </a:p>
        </p:txBody>
      </p:sp>
      <p:sp>
        <p:nvSpPr>
          <p:cNvPr id="19" name="TextBox 18">
            <a:extLst>
              <a:ext uri="{FF2B5EF4-FFF2-40B4-BE49-F238E27FC236}">
                <a16:creationId xmlns:a16="http://schemas.microsoft.com/office/drawing/2014/main" id="{AE84B373-694E-4A5D-AA2F-40A44331FD79}"/>
              </a:ext>
            </a:extLst>
          </p:cNvPr>
          <p:cNvSpPr txBox="1"/>
          <p:nvPr/>
        </p:nvSpPr>
        <p:spPr>
          <a:xfrm>
            <a:off x="934256" y="4492038"/>
            <a:ext cx="4283696" cy="1754326"/>
          </a:xfrm>
          <a:prstGeom prst="rect">
            <a:avLst/>
          </a:prstGeom>
          <a:noFill/>
        </p:spPr>
        <p:txBody>
          <a:bodyPr wrap="square" rtlCol="0">
            <a:spAutoFit/>
          </a:bodyPr>
          <a:lstStyle/>
          <a:p>
            <a:pPr marL="285750" indent="-285750">
              <a:buFont typeface="Arial" panose="020B0604020202020204" pitchFamily="34" charset="0"/>
              <a:buChar char="•"/>
            </a:pPr>
            <a:r>
              <a:rPr lang="en-IN" dirty="0"/>
              <a:t>High pass filter for better contrast </a:t>
            </a:r>
          </a:p>
          <a:p>
            <a:pPr marL="800100" lvl="1" indent="-342900">
              <a:buFont typeface="+mj-lt"/>
              <a:buAutoNum type="arabicPeriod"/>
            </a:pPr>
            <a:r>
              <a:rPr lang="en-IN" dirty="0"/>
              <a:t>Hamming Filter</a:t>
            </a:r>
          </a:p>
          <a:p>
            <a:pPr marL="800100" lvl="1" indent="-342900">
              <a:buFont typeface="+mj-lt"/>
              <a:buAutoNum type="arabicPeriod"/>
            </a:pPr>
            <a:r>
              <a:rPr lang="en-IN" dirty="0"/>
              <a:t>Ham Filter</a:t>
            </a:r>
          </a:p>
          <a:p>
            <a:pPr marL="800100" lvl="1" indent="-342900">
              <a:buFont typeface="+mj-lt"/>
              <a:buAutoNum type="arabicPeriod"/>
            </a:pPr>
            <a:r>
              <a:rPr lang="en-IN" dirty="0"/>
              <a:t>Ram Filter</a:t>
            </a:r>
          </a:p>
          <a:p>
            <a:pPr marL="800100" lvl="1" indent="-342900">
              <a:buFont typeface="+mj-lt"/>
              <a:buAutoNum type="arabicPeriod"/>
            </a:pPr>
            <a:r>
              <a:rPr lang="en-IN" dirty="0"/>
              <a:t>Cosine Filter</a:t>
            </a:r>
          </a:p>
          <a:p>
            <a:pPr marL="800100" lvl="1" indent="-342900">
              <a:buFont typeface="+mj-lt"/>
              <a:buAutoNum type="arabicPeriod"/>
            </a:pPr>
            <a:r>
              <a:rPr lang="en-IN" dirty="0" err="1"/>
              <a:t>Shepp</a:t>
            </a:r>
            <a:r>
              <a:rPr lang="en-IN" dirty="0"/>
              <a:t>-Logan Filter</a:t>
            </a:r>
          </a:p>
        </p:txBody>
      </p:sp>
      <p:pic>
        <p:nvPicPr>
          <p:cNvPr id="2" name="Picture 1">
            <a:extLst>
              <a:ext uri="{FF2B5EF4-FFF2-40B4-BE49-F238E27FC236}">
                <a16:creationId xmlns:a16="http://schemas.microsoft.com/office/drawing/2014/main" id="{2AD32323-4233-4003-8045-7EC9BBEE1FF4}"/>
              </a:ext>
            </a:extLst>
          </p:cNvPr>
          <p:cNvPicPr>
            <a:picLocks noChangeAspect="1"/>
          </p:cNvPicPr>
          <p:nvPr/>
        </p:nvPicPr>
        <p:blipFill>
          <a:blip r:embed="rId3"/>
          <a:stretch>
            <a:fillRect/>
          </a:stretch>
        </p:blipFill>
        <p:spPr>
          <a:xfrm>
            <a:off x="5081407" y="1384920"/>
            <a:ext cx="2371725" cy="2676525"/>
          </a:xfrm>
          <a:prstGeom prst="rect">
            <a:avLst/>
          </a:prstGeom>
        </p:spPr>
      </p:pic>
    </p:spTree>
    <p:extLst>
      <p:ext uri="{BB962C8B-B14F-4D97-AF65-F5344CB8AC3E}">
        <p14:creationId xmlns:p14="http://schemas.microsoft.com/office/powerpoint/2010/main" val="2641736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8">
            <a:extLst>
              <a:ext uri="{FF2B5EF4-FFF2-40B4-BE49-F238E27FC236}">
                <a16:creationId xmlns:a16="http://schemas.microsoft.com/office/drawing/2014/main" id="{55BA9AC8-EA60-644D-9DDA-B76203EA1E87}"/>
              </a:ext>
            </a:extLst>
          </p:cNvPr>
          <p:cNvSpPr>
            <a:spLocks noGrp="1"/>
          </p:cNvSpPr>
          <p:nvPr>
            <p:ph type="title"/>
          </p:nvPr>
        </p:nvSpPr>
        <p:spPr>
          <a:xfrm>
            <a:off x="723489" y="686975"/>
            <a:ext cx="10833511" cy="587584"/>
          </a:xfrm>
        </p:spPr>
        <p:txBody>
          <a:bodyPr/>
          <a:lstStyle/>
          <a:p>
            <a:pPr algn="ctr"/>
            <a:r>
              <a:rPr lang="en-US" b="1" cap="none" dirty="0">
                <a:solidFill>
                  <a:schemeClr val="tx1"/>
                </a:solidFill>
              </a:rPr>
              <a:t>Steps of FBP</a:t>
            </a:r>
          </a:p>
        </p:txBody>
      </p:sp>
      <p:sp>
        <p:nvSpPr>
          <p:cNvPr id="17" name="TextBox 16">
            <a:extLst>
              <a:ext uri="{FF2B5EF4-FFF2-40B4-BE49-F238E27FC236}">
                <a16:creationId xmlns:a16="http://schemas.microsoft.com/office/drawing/2014/main" id="{E390F1AD-6FC4-4E26-9DEE-1394DDC8D078}"/>
              </a:ext>
            </a:extLst>
          </p:cNvPr>
          <p:cNvSpPr txBox="1"/>
          <p:nvPr/>
        </p:nvSpPr>
        <p:spPr>
          <a:xfrm>
            <a:off x="4738870" y="4061445"/>
            <a:ext cx="2903501" cy="369332"/>
          </a:xfrm>
          <a:prstGeom prst="rect">
            <a:avLst/>
          </a:prstGeom>
          <a:noFill/>
        </p:spPr>
        <p:txBody>
          <a:bodyPr wrap="square" rtlCol="0">
            <a:spAutoFit/>
          </a:bodyPr>
          <a:lstStyle/>
          <a:p>
            <a:r>
              <a:rPr lang="en-US" dirty="0"/>
              <a:t>Inverse Fourier Transform</a:t>
            </a:r>
            <a:endParaRPr lang="en-IN" dirty="0"/>
          </a:p>
        </p:txBody>
      </p:sp>
      <p:sp>
        <p:nvSpPr>
          <p:cNvPr id="19" name="TextBox 18">
            <a:extLst>
              <a:ext uri="{FF2B5EF4-FFF2-40B4-BE49-F238E27FC236}">
                <a16:creationId xmlns:a16="http://schemas.microsoft.com/office/drawing/2014/main" id="{AE84B373-694E-4A5D-AA2F-40A44331FD79}"/>
              </a:ext>
            </a:extLst>
          </p:cNvPr>
          <p:cNvSpPr txBox="1"/>
          <p:nvPr/>
        </p:nvSpPr>
        <p:spPr>
          <a:xfrm>
            <a:off x="909089" y="4852764"/>
            <a:ext cx="8889252" cy="369332"/>
          </a:xfrm>
          <a:prstGeom prst="rect">
            <a:avLst/>
          </a:prstGeom>
          <a:noFill/>
        </p:spPr>
        <p:txBody>
          <a:bodyPr wrap="square" rtlCol="0">
            <a:spAutoFit/>
          </a:bodyPr>
          <a:lstStyle/>
          <a:p>
            <a:pPr marL="285750" indent="-285750">
              <a:buFont typeface="Arial" panose="020B0604020202020204" pitchFamily="34" charset="0"/>
              <a:buChar char="•"/>
            </a:pPr>
            <a:r>
              <a:rPr lang="en-IN" dirty="0"/>
              <a:t>Applying Inverse Fourier Transform to reconstruct back to original state</a:t>
            </a:r>
          </a:p>
        </p:txBody>
      </p:sp>
      <p:pic>
        <p:nvPicPr>
          <p:cNvPr id="3" name="Picture 2">
            <a:extLst>
              <a:ext uri="{FF2B5EF4-FFF2-40B4-BE49-F238E27FC236}">
                <a16:creationId xmlns:a16="http://schemas.microsoft.com/office/drawing/2014/main" id="{E34C9A0F-E9E5-481F-98DA-B6DAE13A8AD3}"/>
              </a:ext>
            </a:extLst>
          </p:cNvPr>
          <p:cNvPicPr>
            <a:picLocks noChangeAspect="1"/>
          </p:cNvPicPr>
          <p:nvPr/>
        </p:nvPicPr>
        <p:blipFill>
          <a:blip r:embed="rId3"/>
          <a:stretch>
            <a:fillRect/>
          </a:stretch>
        </p:blipFill>
        <p:spPr>
          <a:xfrm>
            <a:off x="4916281" y="1442070"/>
            <a:ext cx="2447925" cy="2619375"/>
          </a:xfrm>
          <a:prstGeom prst="rect">
            <a:avLst/>
          </a:prstGeom>
        </p:spPr>
      </p:pic>
    </p:spTree>
    <p:extLst>
      <p:ext uri="{BB962C8B-B14F-4D97-AF65-F5344CB8AC3E}">
        <p14:creationId xmlns:p14="http://schemas.microsoft.com/office/powerpoint/2010/main" val="2809864430"/>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29FA76-0C86-4BF1-99F1-A3115FBFFAB0}">
  <ds:schemaRefs>
    <ds:schemaRef ds:uri="http://schemas.microsoft.com/sharepoint/v3/contenttype/forms"/>
  </ds:schemaRefs>
</ds:datastoreItem>
</file>

<file path=customXml/itemProps2.xml><?xml version="1.0" encoding="utf-8"?>
<ds:datastoreItem xmlns:ds="http://schemas.openxmlformats.org/officeDocument/2006/customXml" ds:itemID="{44FAF7B5-E40C-46BE-9C83-DA251FCAE61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sales pitch</Template>
  <TotalTime>0</TotalTime>
  <Words>574</Words>
  <Application>Microsoft Office PowerPoint</Application>
  <PresentationFormat>Widescreen</PresentationFormat>
  <Paragraphs>95</Paragraphs>
  <Slides>20</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Helvetica Neue Medium</vt:lpstr>
      <vt:lpstr>Arial</vt:lpstr>
      <vt:lpstr>Calibri</vt:lpstr>
      <vt:lpstr>Cambria Math</vt:lpstr>
      <vt:lpstr>Century Gothic</vt:lpstr>
      <vt:lpstr>Times New Roman</vt:lpstr>
      <vt:lpstr>RetrospectVTI</vt:lpstr>
      <vt:lpstr>Different Reconstruction Techniques on Sinogram Image</vt:lpstr>
      <vt:lpstr>Research progress</vt:lpstr>
      <vt:lpstr>Filtered Back Projection</vt:lpstr>
      <vt:lpstr>Filtered Back Projection</vt:lpstr>
      <vt:lpstr>Steps of FBP</vt:lpstr>
      <vt:lpstr>Steps of FBP</vt:lpstr>
      <vt:lpstr>Steps of FBP</vt:lpstr>
      <vt:lpstr>Steps of FBP</vt:lpstr>
      <vt:lpstr>Steps of FBP</vt:lpstr>
      <vt:lpstr>Steps of FBP</vt:lpstr>
      <vt:lpstr>Challenge: Backprojection</vt:lpstr>
      <vt:lpstr>Challenge: Backprojection</vt:lpstr>
      <vt:lpstr>Challenge: Backprojection</vt:lpstr>
      <vt:lpstr>Challenge: Backprojection</vt:lpstr>
      <vt:lpstr>Challenge: Backprojection</vt:lpstr>
      <vt:lpstr>Results</vt:lpstr>
      <vt:lpstr>Results</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2021-12-28T13:36:16Z</dcterms:created>
  <dcterms:modified xsi:type="dcterms:W3CDTF">2022-03-03T17:04:18Z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