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1"/>
  </p:notesMasterIdLst>
  <p:sldIdLst>
    <p:sldId id="343" r:id="rId5"/>
    <p:sldId id="350" r:id="rId6"/>
    <p:sldId id="363" r:id="rId7"/>
    <p:sldId id="352" r:id="rId8"/>
    <p:sldId id="377" r:id="rId9"/>
    <p:sldId id="355" r:id="rId10"/>
    <p:sldId id="364" r:id="rId11"/>
    <p:sldId id="365" r:id="rId12"/>
    <p:sldId id="366" r:id="rId13"/>
    <p:sldId id="367" r:id="rId14"/>
    <p:sldId id="368" r:id="rId15"/>
    <p:sldId id="353" r:id="rId16"/>
    <p:sldId id="378" r:id="rId17"/>
    <p:sldId id="379" r:id="rId18"/>
    <p:sldId id="361" r:id="rId19"/>
    <p:sldId id="3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90" autoAdjust="0"/>
  </p:normalViewPr>
  <p:slideViewPr>
    <p:cSldViewPr snapToGrid="0">
      <p:cViewPr varScale="1">
        <p:scale>
          <a:sx n="29" d="100"/>
          <a:sy n="29" d="100"/>
        </p:scale>
        <p:origin x="176" y="4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8D58D-D17C-4D5C-BAEF-1975794DA3AC}" type="datetimeFigureOut">
              <a:rPr lang="en-IN" smtClean="0"/>
              <a:t>14-04-2022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E8D90-D38D-4955-9D23-0E8D3A3D4B27}" type="slidenum">
              <a:rPr lang="en-IN" smtClean="0"/>
              <a:t>‹#›</a:t>
            </a:fld>
            <a:endParaRPr lang="en-IN"/>
          </a:p>
        </p:txBody>
      </p:sp>
    </p:spTree>
    <p:extLst>
      <p:ext uri="{BB962C8B-B14F-4D97-AF65-F5344CB8AC3E}">
        <p14:creationId xmlns:p14="http://schemas.microsoft.com/office/powerpoint/2010/main" val="372301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54E8D90-D38D-4955-9D23-0E8D3A3D4B27}" type="slidenum">
              <a:rPr lang="en-IN" smtClean="0"/>
              <a:t>4</a:t>
            </a:fld>
            <a:endParaRPr lang="en-IN"/>
          </a:p>
        </p:txBody>
      </p:sp>
    </p:spTree>
    <p:extLst>
      <p:ext uri="{BB962C8B-B14F-4D97-AF65-F5344CB8AC3E}">
        <p14:creationId xmlns:p14="http://schemas.microsoft.com/office/powerpoint/2010/main" val="3648317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13</a:t>
            </a:fld>
            <a:endParaRPr lang="en-IN"/>
          </a:p>
        </p:txBody>
      </p:sp>
    </p:spTree>
    <p:extLst>
      <p:ext uri="{BB962C8B-B14F-4D97-AF65-F5344CB8AC3E}">
        <p14:creationId xmlns:p14="http://schemas.microsoft.com/office/powerpoint/2010/main" val="7529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14</a:t>
            </a:fld>
            <a:endParaRPr lang="en-IN"/>
          </a:p>
        </p:txBody>
      </p:sp>
    </p:spTree>
    <p:extLst>
      <p:ext uri="{BB962C8B-B14F-4D97-AF65-F5344CB8AC3E}">
        <p14:creationId xmlns:p14="http://schemas.microsoft.com/office/powerpoint/2010/main" val="1276511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16</a:t>
            </a:fld>
            <a:endParaRPr lang="en-IN"/>
          </a:p>
        </p:txBody>
      </p:sp>
    </p:spTree>
    <p:extLst>
      <p:ext uri="{BB962C8B-B14F-4D97-AF65-F5344CB8AC3E}">
        <p14:creationId xmlns:p14="http://schemas.microsoft.com/office/powerpoint/2010/main" val="297579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54E8D90-D38D-4955-9D23-0E8D3A3D4B27}" type="slidenum">
              <a:rPr lang="en-IN" smtClean="0"/>
              <a:t>5</a:t>
            </a:fld>
            <a:endParaRPr lang="en-IN"/>
          </a:p>
        </p:txBody>
      </p:sp>
    </p:spTree>
    <p:extLst>
      <p:ext uri="{BB962C8B-B14F-4D97-AF65-F5344CB8AC3E}">
        <p14:creationId xmlns:p14="http://schemas.microsoft.com/office/powerpoint/2010/main" val="36462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6</a:t>
            </a:fld>
            <a:endParaRPr lang="en-IN"/>
          </a:p>
        </p:txBody>
      </p:sp>
    </p:spTree>
    <p:extLst>
      <p:ext uri="{BB962C8B-B14F-4D97-AF65-F5344CB8AC3E}">
        <p14:creationId xmlns:p14="http://schemas.microsoft.com/office/powerpoint/2010/main" val="28142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7</a:t>
            </a:fld>
            <a:endParaRPr lang="en-IN"/>
          </a:p>
        </p:txBody>
      </p:sp>
    </p:spTree>
    <p:extLst>
      <p:ext uri="{BB962C8B-B14F-4D97-AF65-F5344CB8AC3E}">
        <p14:creationId xmlns:p14="http://schemas.microsoft.com/office/powerpoint/2010/main" val="311389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8</a:t>
            </a:fld>
            <a:endParaRPr lang="en-IN"/>
          </a:p>
        </p:txBody>
      </p:sp>
    </p:spTree>
    <p:extLst>
      <p:ext uri="{BB962C8B-B14F-4D97-AF65-F5344CB8AC3E}">
        <p14:creationId xmlns:p14="http://schemas.microsoft.com/office/powerpoint/2010/main" val="187824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9</a:t>
            </a:fld>
            <a:endParaRPr lang="en-IN"/>
          </a:p>
        </p:txBody>
      </p:sp>
    </p:spTree>
    <p:extLst>
      <p:ext uri="{BB962C8B-B14F-4D97-AF65-F5344CB8AC3E}">
        <p14:creationId xmlns:p14="http://schemas.microsoft.com/office/powerpoint/2010/main" val="3579231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10</a:t>
            </a:fld>
            <a:endParaRPr lang="en-IN"/>
          </a:p>
        </p:txBody>
      </p:sp>
    </p:spTree>
    <p:extLst>
      <p:ext uri="{BB962C8B-B14F-4D97-AF65-F5344CB8AC3E}">
        <p14:creationId xmlns:p14="http://schemas.microsoft.com/office/powerpoint/2010/main" val="401259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11</a:t>
            </a:fld>
            <a:endParaRPr lang="en-IN"/>
          </a:p>
        </p:txBody>
      </p:sp>
    </p:spTree>
    <p:extLst>
      <p:ext uri="{BB962C8B-B14F-4D97-AF65-F5344CB8AC3E}">
        <p14:creationId xmlns:p14="http://schemas.microsoft.com/office/powerpoint/2010/main" val="277513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12</a:t>
            </a:fld>
            <a:endParaRPr lang="en-IN"/>
          </a:p>
        </p:txBody>
      </p:sp>
    </p:spTree>
    <p:extLst>
      <p:ext uri="{BB962C8B-B14F-4D97-AF65-F5344CB8AC3E}">
        <p14:creationId xmlns:p14="http://schemas.microsoft.com/office/powerpoint/2010/main" val="355623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4/14/2022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4/14/2022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4/14/2022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4/14/2022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4/14/2022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4/14/2022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4/14/2022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4/14/2022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61047086s@ntn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705394" y="855406"/>
            <a:ext cx="10058400" cy="2573593"/>
          </a:xfrm>
        </p:spPr>
        <p:txBody>
          <a:bodyPr>
            <a:normAutofit/>
          </a:bodyPr>
          <a:lstStyle/>
          <a:p>
            <a:r>
              <a:rPr lang="en-US" sz="4400" cap="none" dirty="0"/>
              <a:t>Different Reconstruction Techniques on Sinogram Image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705394" y="4354286"/>
            <a:ext cx="10058400" cy="1433866"/>
          </a:xfrm>
        </p:spPr>
        <p:txBody>
          <a:bodyPr>
            <a:normAutofit fontScale="62500" lnSpcReduction="20000"/>
          </a:bodyPr>
          <a:lstStyle/>
          <a:p>
            <a:pPr algn="ctr"/>
            <a:r>
              <a:rPr lang="en-US" dirty="0"/>
              <a:t>Rohit Das</a:t>
            </a:r>
          </a:p>
          <a:p>
            <a:pPr algn="ctr"/>
            <a:r>
              <a:rPr lang="en-US" dirty="0"/>
              <a:t>Advised By – </a:t>
            </a:r>
            <a:r>
              <a:rPr lang="en-IN" b="1" dirty="0" err="1"/>
              <a:t>Prof.</a:t>
            </a:r>
            <a:r>
              <a:rPr lang="en-IN" b="1" dirty="0"/>
              <a:t> </a:t>
            </a:r>
            <a:r>
              <a:rPr lang="en-IN" b="1" dirty="0" err="1"/>
              <a:t>Chiou-Shann</a:t>
            </a:r>
            <a:r>
              <a:rPr lang="en-IN" b="1" dirty="0"/>
              <a:t> </a:t>
            </a:r>
            <a:r>
              <a:rPr lang="en-IN" b="1" dirty="0" err="1"/>
              <a:t>Fuh</a:t>
            </a:r>
            <a:endParaRPr lang="en-US" dirty="0"/>
          </a:p>
          <a:p>
            <a:pPr algn="ctr"/>
            <a:r>
              <a:rPr lang="en-US" dirty="0">
                <a:hlinkClick r:id="rId2"/>
              </a:rPr>
              <a:t>61047086s@ntnu.edu.tw</a:t>
            </a:r>
            <a:endParaRPr lang="en-US" dirty="0"/>
          </a:p>
          <a:p>
            <a:pPr algn="ctr"/>
            <a:r>
              <a:rPr lang="en-US" dirty="0"/>
              <a:t>+886-0905023713</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sp>
        <p:nvSpPr>
          <p:cNvPr id="17" name="TextBox 16">
            <a:extLst>
              <a:ext uri="{FF2B5EF4-FFF2-40B4-BE49-F238E27FC236}">
                <a16:creationId xmlns:a16="http://schemas.microsoft.com/office/drawing/2014/main" id="{E390F1AD-6FC4-4E26-9DEE-1394DDC8D078}"/>
              </a:ext>
            </a:extLst>
          </p:cNvPr>
          <p:cNvSpPr txBox="1"/>
          <p:nvPr/>
        </p:nvSpPr>
        <p:spPr>
          <a:xfrm>
            <a:off x="4738870" y="4061445"/>
            <a:ext cx="2903501" cy="369332"/>
          </a:xfrm>
          <a:prstGeom prst="rect">
            <a:avLst/>
          </a:prstGeom>
          <a:noFill/>
        </p:spPr>
        <p:txBody>
          <a:bodyPr wrap="square" rtlCol="0">
            <a:spAutoFit/>
          </a:bodyPr>
          <a:lstStyle/>
          <a:p>
            <a:r>
              <a:rPr lang="en-US" dirty="0"/>
              <a:t>Inverse Fourier Transform</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909089" y="4852764"/>
            <a:ext cx="8889252" cy="369332"/>
          </a:xfrm>
          <a:prstGeom prst="rect">
            <a:avLst/>
          </a:prstGeom>
          <a:noFill/>
        </p:spPr>
        <p:txBody>
          <a:bodyPr wrap="square" rtlCol="0">
            <a:spAutoFit/>
          </a:bodyPr>
          <a:lstStyle/>
          <a:p>
            <a:pPr marL="285750" indent="-285750">
              <a:buFont typeface="Arial" panose="020B0604020202020204" pitchFamily="34" charset="0"/>
              <a:buChar char="•"/>
            </a:pPr>
            <a:r>
              <a:rPr lang="en-IN" dirty="0"/>
              <a:t>Applying Inverse Fourier Transform to reconstruct back to original state</a:t>
            </a:r>
          </a:p>
        </p:txBody>
      </p:sp>
      <p:pic>
        <p:nvPicPr>
          <p:cNvPr id="3" name="Picture 2">
            <a:extLst>
              <a:ext uri="{FF2B5EF4-FFF2-40B4-BE49-F238E27FC236}">
                <a16:creationId xmlns:a16="http://schemas.microsoft.com/office/drawing/2014/main" id="{E34C9A0F-E9E5-481F-98DA-B6DAE13A8AD3}"/>
              </a:ext>
            </a:extLst>
          </p:cNvPr>
          <p:cNvPicPr>
            <a:picLocks noChangeAspect="1"/>
          </p:cNvPicPr>
          <p:nvPr/>
        </p:nvPicPr>
        <p:blipFill>
          <a:blip r:embed="rId3"/>
          <a:stretch>
            <a:fillRect/>
          </a:stretch>
        </p:blipFill>
        <p:spPr>
          <a:xfrm>
            <a:off x="4916281" y="1442070"/>
            <a:ext cx="2447925" cy="2619375"/>
          </a:xfrm>
          <a:prstGeom prst="rect">
            <a:avLst/>
          </a:prstGeom>
        </p:spPr>
      </p:pic>
    </p:spTree>
    <p:extLst>
      <p:ext uri="{BB962C8B-B14F-4D97-AF65-F5344CB8AC3E}">
        <p14:creationId xmlns:p14="http://schemas.microsoft.com/office/powerpoint/2010/main" val="280986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sp>
        <p:nvSpPr>
          <p:cNvPr id="17" name="TextBox 16">
            <a:extLst>
              <a:ext uri="{FF2B5EF4-FFF2-40B4-BE49-F238E27FC236}">
                <a16:creationId xmlns:a16="http://schemas.microsoft.com/office/drawing/2014/main" id="{E390F1AD-6FC4-4E26-9DEE-1394DDC8D078}"/>
              </a:ext>
            </a:extLst>
          </p:cNvPr>
          <p:cNvSpPr txBox="1"/>
          <p:nvPr/>
        </p:nvSpPr>
        <p:spPr>
          <a:xfrm>
            <a:off x="3737680" y="4073214"/>
            <a:ext cx="4716640" cy="369332"/>
          </a:xfrm>
          <a:prstGeom prst="rect">
            <a:avLst/>
          </a:prstGeom>
          <a:noFill/>
        </p:spPr>
        <p:txBody>
          <a:bodyPr wrap="square" rtlCol="0">
            <a:spAutoFit/>
          </a:bodyPr>
          <a:lstStyle/>
          <a:p>
            <a:r>
              <a:rPr lang="en-US" dirty="0"/>
              <a:t>Expected image after </a:t>
            </a:r>
            <a:r>
              <a:rPr lang="en-US" dirty="0" err="1"/>
              <a:t>Backprojection</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909089" y="4852764"/>
            <a:ext cx="5114206" cy="369332"/>
          </a:xfrm>
          <a:prstGeom prst="rect">
            <a:avLst/>
          </a:prstGeom>
          <a:noFill/>
        </p:spPr>
        <p:txBody>
          <a:bodyPr wrap="square" rtlCol="0">
            <a:spAutoFit/>
          </a:bodyPr>
          <a:lstStyle/>
          <a:p>
            <a:pPr marL="285750" indent="-285750">
              <a:buFont typeface="Arial" panose="020B0604020202020204" pitchFamily="34" charset="0"/>
              <a:buChar char="•"/>
            </a:pPr>
            <a:r>
              <a:rPr lang="en-IN" dirty="0"/>
              <a:t>After Applying </a:t>
            </a:r>
            <a:r>
              <a:rPr lang="en-IN" dirty="0" err="1"/>
              <a:t>Backprojection</a:t>
            </a:r>
            <a:r>
              <a:rPr lang="en-IN" dirty="0"/>
              <a:t> algorithm</a:t>
            </a:r>
          </a:p>
        </p:txBody>
      </p:sp>
      <p:pic>
        <p:nvPicPr>
          <p:cNvPr id="6" name="图片 13">
            <a:extLst>
              <a:ext uri="{FF2B5EF4-FFF2-40B4-BE49-F238E27FC236}">
                <a16:creationId xmlns:a16="http://schemas.microsoft.com/office/drawing/2014/main" id="{262143C9-700B-4C09-A9D7-8BF3AA2B8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041" y="1524590"/>
            <a:ext cx="2442406" cy="255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98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32374" y="637564"/>
            <a:ext cx="10833511" cy="587584"/>
          </a:xfrm>
        </p:spPr>
        <p:txBody>
          <a:bodyPr/>
          <a:lstStyle/>
          <a:p>
            <a:pPr algn="ctr"/>
            <a:r>
              <a:rPr lang="en-US" b="1" cap="none" dirty="0"/>
              <a:t>Our Result</a:t>
            </a:r>
          </a:p>
        </p:txBody>
      </p:sp>
      <p:pic>
        <p:nvPicPr>
          <p:cNvPr id="2" name="Picture 1">
            <a:extLst>
              <a:ext uri="{FF2B5EF4-FFF2-40B4-BE49-F238E27FC236}">
                <a16:creationId xmlns:a16="http://schemas.microsoft.com/office/drawing/2014/main" id="{658845AC-26F7-4D2E-B938-BA66947E28F9}"/>
              </a:ext>
            </a:extLst>
          </p:cNvPr>
          <p:cNvPicPr>
            <a:picLocks noChangeAspect="1"/>
          </p:cNvPicPr>
          <p:nvPr/>
        </p:nvPicPr>
        <p:blipFill>
          <a:blip r:embed="rId3"/>
          <a:stretch>
            <a:fillRect/>
          </a:stretch>
        </p:blipFill>
        <p:spPr>
          <a:xfrm>
            <a:off x="4287440" y="1569846"/>
            <a:ext cx="3426618" cy="3471037"/>
          </a:xfrm>
          <a:prstGeom prst="rect">
            <a:avLst/>
          </a:prstGeom>
        </p:spPr>
      </p:pic>
      <p:sp>
        <p:nvSpPr>
          <p:cNvPr id="4" name="TextBox 3">
            <a:extLst>
              <a:ext uri="{FF2B5EF4-FFF2-40B4-BE49-F238E27FC236}">
                <a16:creationId xmlns:a16="http://schemas.microsoft.com/office/drawing/2014/main" id="{F03DDCA0-38BD-43D0-B6B5-5F40EAB23741}"/>
              </a:ext>
            </a:extLst>
          </p:cNvPr>
          <p:cNvSpPr txBox="1"/>
          <p:nvPr/>
        </p:nvSpPr>
        <p:spPr>
          <a:xfrm>
            <a:off x="5039915" y="5103488"/>
            <a:ext cx="2112169" cy="369332"/>
          </a:xfrm>
          <a:prstGeom prst="rect">
            <a:avLst/>
          </a:prstGeom>
          <a:noFill/>
        </p:spPr>
        <p:txBody>
          <a:bodyPr wrap="square" rtlCol="0">
            <a:spAutoFit/>
          </a:bodyPr>
          <a:lstStyle/>
          <a:p>
            <a:r>
              <a:rPr lang="en-IN" dirty="0"/>
              <a:t>Without any filter</a:t>
            </a:r>
          </a:p>
        </p:txBody>
      </p:sp>
    </p:spTree>
    <p:extLst>
      <p:ext uri="{BB962C8B-B14F-4D97-AF65-F5344CB8AC3E}">
        <p14:creationId xmlns:p14="http://schemas.microsoft.com/office/powerpoint/2010/main" val="296805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32374" y="637564"/>
            <a:ext cx="10833511" cy="587584"/>
          </a:xfrm>
        </p:spPr>
        <p:txBody>
          <a:bodyPr/>
          <a:lstStyle/>
          <a:p>
            <a:pPr algn="ctr"/>
            <a:r>
              <a:rPr lang="en-US" b="1" cap="none" dirty="0"/>
              <a:t>Our Result</a:t>
            </a:r>
          </a:p>
        </p:txBody>
      </p:sp>
      <p:pic>
        <p:nvPicPr>
          <p:cNvPr id="3" name="Picture 2">
            <a:extLst>
              <a:ext uri="{FF2B5EF4-FFF2-40B4-BE49-F238E27FC236}">
                <a16:creationId xmlns:a16="http://schemas.microsoft.com/office/drawing/2014/main" id="{DA02E1C7-5058-4A93-8E30-28D0C5B580C8}"/>
              </a:ext>
            </a:extLst>
          </p:cNvPr>
          <p:cNvPicPr>
            <a:picLocks noChangeAspect="1"/>
          </p:cNvPicPr>
          <p:nvPr/>
        </p:nvPicPr>
        <p:blipFill>
          <a:blip r:embed="rId3"/>
          <a:stretch>
            <a:fillRect/>
          </a:stretch>
        </p:blipFill>
        <p:spPr>
          <a:xfrm>
            <a:off x="7281588" y="1336293"/>
            <a:ext cx="3614738" cy="3628175"/>
          </a:xfrm>
          <a:prstGeom prst="rect">
            <a:avLst/>
          </a:prstGeom>
        </p:spPr>
      </p:pic>
      <p:sp>
        <p:nvSpPr>
          <p:cNvPr id="8" name="TextBox 7">
            <a:extLst>
              <a:ext uri="{FF2B5EF4-FFF2-40B4-BE49-F238E27FC236}">
                <a16:creationId xmlns:a16="http://schemas.microsoft.com/office/drawing/2014/main" id="{C9ABC074-B0DD-47F0-8DC9-EEF629DF5366}"/>
              </a:ext>
            </a:extLst>
          </p:cNvPr>
          <p:cNvSpPr txBox="1"/>
          <p:nvPr/>
        </p:nvSpPr>
        <p:spPr>
          <a:xfrm>
            <a:off x="7281589" y="4910259"/>
            <a:ext cx="3614738" cy="646331"/>
          </a:xfrm>
          <a:prstGeom prst="rect">
            <a:avLst/>
          </a:prstGeom>
          <a:noFill/>
        </p:spPr>
        <p:txBody>
          <a:bodyPr wrap="square" rtlCol="0">
            <a:spAutoFit/>
          </a:bodyPr>
          <a:lstStyle/>
          <a:p>
            <a:r>
              <a:rPr lang="en-IN" dirty="0"/>
              <a:t>Applying  Hamming Filter after Sinogram Generation</a:t>
            </a:r>
          </a:p>
        </p:txBody>
      </p:sp>
      <p:pic>
        <p:nvPicPr>
          <p:cNvPr id="9" name="Picture 8">
            <a:extLst>
              <a:ext uri="{FF2B5EF4-FFF2-40B4-BE49-F238E27FC236}">
                <a16:creationId xmlns:a16="http://schemas.microsoft.com/office/drawing/2014/main" id="{C94DB27B-263F-4B3D-A694-49498C98B4F2}"/>
              </a:ext>
            </a:extLst>
          </p:cNvPr>
          <p:cNvPicPr>
            <a:picLocks noChangeAspect="1"/>
          </p:cNvPicPr>
          <p:nvPr/>
        </p:nvPicPr>
        <p:blipFill>
          <a:blip r:embed="rId4"/>
          <a:stretch>
            <a:fillRect/>
          </a:stretch>
        </p:blipFill>
        <p:spPr>
          <a:xfrm>
            <a:off x="997836" y="1343024"/>
            <a:ext cx="3614738" cy="3621444"/>
          </a:xfrm>
          <a:prstGeom prst="rect">
            <a:avLst/>
          </a:prstGeom>
        </p:spPr>
      </p:pic>
      <p:sp>
        <p:nvSpPr>
          <p:cNvPr id="10" name="TextBox 9">
            <a:extLst>
              <a:ext uri="{FF2B5EF4-FFF2-40B4-BE49-F238E27FC236}">
                <a16:creationId xmlns:a16="http://schemas.microsoft.com/office/drawing/2014/main" id="{99A84E5C-8128-47B3-884A-2A13A02AF100}"/>
              </a:ext>
            </a:extLst>
          </p:cNvPr>
          <p:cNvSpPr txBox="1"/>
          <p:nvPr/>
        </p:nvSpPr>
        <p:spPr>
          <a:xfrm>
            <a:off x="1085849" y="5048759"/>
            <a:ext cx="4493420" cy="369332"/>
          </a:xfrm>
          <a:prstGeom prst="rect">
            <a:avLst/>
          </a:prstGeom>
          <a:noFill/>
        </p:spPr>
        <p:txBody>
          <a:bodyPr wrap="square" rtlCol="0">
            <a:spAutoFit/>
          </a:bodyPr>
          <a:lstStyle/>
          <a:p>
            <a:r>
              <a:rPr lang="en-IN" dirty="0"/>
              <a:t>Hamming Filter after </a:t>
            </a:r>
            <a:r>
              <a:rPr lang="en-IN" dirty="0" err="1"/>
              <a:t>backprojection</a:t>
            </a:r>
            <a:endParaRPr lang="en-IN" dirty="0"/>
          </a:p>
        </p:txBody>
      </p:sp>
    </p:spTree>
    <p:extLst>
      <p:ext uri="{BB962C8B-B14F-4D97-AF65-F5344CB8AC3E}">
        <p14:creationId xmlns:p14="http://schemas.microsoft.com/office/powerpoint/2010/main" val="359952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32374" y="637564"/>
            <a:ext cx="10833511" cy="587584"/>
          </a:xfrm>
        </p:spPr>
        <p:txBody>
          <a:bodyPr/>
          <a:lstStyle/>
          <a:p>
            <a:pPr algn="ctr"/>
            <a:r>
              <a:rPr lang="en-US" b="1" cap="none" dirty="0"/>
              <a:t>Our Result</a:t>
            </a:r>
          </a:p>
        </p:txBody>
      </p:sp>
      <p:pic>
        <p:nvPicPr>
          <p:cNvPr id="2" name="Picture 1">
            <a:extLst>
              <a:ext uri="{FF2B5EF4-FFF2-40B4-BE49-F238E27FC236}">
                <a16:creationId xmlns:a16="http://schemas.microsoft.com/office/drawing/2014/main" id="{5D85E2FF-BEEB-4FF9-B1C3-CE0F76C844D7}"/>
              </a:ext>
            </a:extLst>
          </p:cNvPr>
          <p:cNvPicPr>
            <a:picLocks noChangeAspect="1"/>
          </p:cNvPicPr>
          <p:nvPr/>
        </p:nvPicPr>
        <p:blipFill>
          <a:blip r:embed="rId3"/>
          <a:stretch>
            <a:fillRect/>
          </a:stretch>
        </p:blipFill>
        <p:spPr>
          <a:xfrm>
            <a:off x="1234678" y="1697570"/>
            <a:ext cx="9722644" cy="3462859"/>
          </a:xfrm>
          <a:prstGeom prst="rect">
            <a:avLst/>
          </a:prstGeom>
        </p:spPr>
      </p:pic>
      <p:sp>
        <p:nvSpPr>
          <p:cNvPr id="4" name="TextBox 3">
            <a:extLst>
              <a:ext uri="{FF2B5EF4-FFF2-40B4-BE49-F238E27FC236}">
                <a16:creationId xmlns:a16="http://schemas.microsoft.com/office/drawing/2014/main" id="{5739BE20-80D6-4C77-94AB-3786CA21A193}"/>
              </a:ext>
            </a:extLst>
          </p:cNvPr>
          <p:cNvSpPr txBox="1"/>
          <p:nvPr/>
        </p:nvSpPr>
        <p:spPr>
          <a:xfrm>
            <a:off x="3766688" y="5263519"/>
            <a:ext cx="5377312" cy="369332"/>
          </a:xfrm>
          <a:prstGeom prst="rect">
            <a:avLst/>
          </a:prstGeom>
          <a:noFill/>
        </p:spPr>
        <p:txBody>
          <a:bodyPr wrap="square" rtlCol="0">
            <a:spAutoFit/>
          </a:bodyPr>
          <a:lstStyle/>
          <a:p>
            <a:r>
              <a:rPr lang="en-IN" dirty="0"/>
              <a:t>Another Experiment in Python using Ramp Filter</a:t>
            </a:r>
          </a:p>
        </p:txBody>
      </p:sp>
    </p:spTree>
    <p:extLst>
      <p:ext uri="{BB962C8B-B14F-4D97-AF65-F5344CB8AC3E}">
        <p14:creationId xmlns:p14="http://schemas.microsoft.com/office/powerpoint/2010/main" val="14630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cap="none" dirty="0"/>
              <a:t>Conclusion</a:t>
            </a:r>
            <a:endParaRPr lang="en-IN" b="1" cap="none" dirty="0"/>
          </a:p>
        </p:txBody>
      </p:sp>
      <p:sp>
        <p:nvSpPr>
          <p:cNvPr id="6" name="TextBox 5"/>
          <p:cNvSpPr txBox="1"/>
          <p:nvPr/>
        </p:nvSpPr>
        <p:spPr>
          <a:xfrm>
            <a:off x="1247110" y="1530455"/>
            <a:ext cx="10126980"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t>FBP though easy is very tricky to implement.</a:t>
            </a:r>
          </a:p>
          <a:p>
            <a:pPr marL="285750" indent="-285750">
              <a:buFont typeface="Arial" panose="020B0604020202020204" pitchFamily="34" charset="0"/>
              <a:buChar char="•"/>
            </a:pPr>
            <a:r>
              <a:rPr lang="en-US" sz="2000" dirty="0"/>
              <a:t>MART and ART are better than FBP in implementation.</a:t>
            </a:r>
          </a:p>
          <a:p>
            <a:pPr marL="285750" indent="-285750">
              <a:buFont typeface="Arial" panose="020B0604020202020204" pitchFamily="34" charset="0"/>
              <a:buChar char="•"/>
            </a:pPr>
            <a:r>
              <a:rPr lang="en-US" sz="2000" dirty="0"/>
              <a:t>Because we can provide some prior information before implementing ART/MART.</a:t>
            </a:r>
          </a:p>
          <a:p>
            <a:pPr marL="285750" indent="-285750">
              <a:buFont typeface="Arial" panose="020B0604020202020204" pitchFamily="34" charset="0"/>
              <a:buChar char="•"/>
            </a:pPr>
            <a:r>
              <a:rPr lang="en-US" sz="2000" dirty="0"/>
              <a:t>For these kinds of problems, it is better to reconstruct based on prior information rather than implementing FBP which is totally linear operation .</a:t>
            </a:r>
          </a:p>
          <a:p>
            <a:pPr marL="285750" indent="-285750">
              <a:buFont typeface="Arial" panose="020B0604020202020204" pitchFamily="34" charset="0"/>
              <a:buChar char="•"/>
            </a:pPr>
            <a:r>
              <a:rPr lang="en-US" sz="2000" dirty="0"/>
              <a:t>The only place we can interfere in FBP is the filter which is also limited. </a:t>
            </a:r>
          </a:p>
          <a:p>
            <a:pPr marL="285750" indent="-285750">
              <a:buFont typeface="Arial" panose="020B0604020202020204" pitchFamily="34" charset="0"/>
              <a:buChar char="•"/>
            </a:pPr>
            <a:r>
              <a:rPr lang="en-US" sz="2000" dirty="0"/>
              <a:t>Ramp Filter is the best for FBP and so does other high pass filters but we believe we cannot totally remove the halo noise even after Fourier Transform because of  Central Slice Theorem.</a:t>
            </a:r>
          </a:p>
          <a:p>
            <a:pPr marL="285750" indent="-285750">
              <a:buFont typeface="Arial" panose="020B0604020202020204" pitchFamily="34" charset="0"/>
              <a:buChar char="•"/>
            </a:pPr>
            <a:r>
              <a:rPr lang="en-US" sz="2000" dirty="0"/>
              <a:t>Did we mention that the projection is non-iterative!</a:t>
            </a:r>
          </a:p>
          <a:p>
            <a:endParaRPr lang="en-US" dirty="0"/>
          </a:p>
        </p:txBody>
      </p:sp>
      <p:sp>
        <p:nvSpPr>
          <p:cNvPr id="2" name="TextBox 1">
            <a:extLst>
              <a:ext uri="{FF2B5EF4-FFF2-40B4-BE49-F238E27FC236}">
                <a16:creationId xmlns:a16="http://schemas.microsoft.com/office/drawing/2014/main" id="{D5189209-D42D-4A90-A507-2CAAA06D365C}"/>
              </a:ext>
            </a:extLst>
          </p:cNvPr>
          <p:cNvSpPr txBox="1"/>
          <p:nvPr/>
        </p:nvSpPr>
        <p:spPr>
          <a:xfrm>
            <a:off x="5768696" y="5390302"/>
            <a:ext cx="5805890" cy="830997"/>
          </a:xfrm>
          <a:prstGeom prst="rect">
            <a:avLst/>
          </a:prstGeom>
          <a:noFill/>
        </p:spPr>
        <p:txBody>
          <a:bodyPr wrap="square" rtlCol="0">
            <a:spAutoFit/>
          </a:bodyPr>
          <a:lstStyle/>
          <a:p>
            <a:r>
              <a:rPr lang="en-IN" sz="1600" dirty="0"/>
              <a:t>FBP: Filtered back Projection</a:t>
            </a:r>
          </a:p>
          <a:p>
            <a:r>
              <a:rPr lang="en-IN" sz="1600" dirty="0"/>
              <a:t>MART: Multiplicative Algebraic Reconstruction Technique</a:t>
            </a:r>
          </a:p>
          <a:p>
            <a:r>
              <a:rPr lang="en-IN" sz="1600" dirty="0"/>
              <a:t>ART: Algebraic reconstruction Technique</a:t>
            </a:r>
          </a:p>
        </p:txBody>
      </p:sp>
    </p:spTree>
    <p:extLst>
      <p:ext uri="{BB962C8B-B14F-4D97-AF65-F5344CB8AC3E}">
        <p14:creationId xmlns:p14="http://schemas.microsoft.com/office/powerpoint/2010/main" val="4248377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4"/>
            <a:ext cx="10833511" cy="5468019"/>
          </a:xfrm>
        </p:spPr>
        <p:txBody>
          <a:bodyPr/>
          <a:lstStyle/>
          <a:p>
            <a:pPr algn="ctr"/>
            <a:r>
              <a:rPr lang="en-US" dirty="0"/>
              <a:t>Thank You!</a:t>
            </a:r>
          </a:p>
        </p:txBody>
      </p:sp>
    </p:spTree>
    <p:extLst>
      <p:ext uri="{BB962C8B-B14F-4D97-AF65-F5344CB8AC3E}">
        <p14:creationId xmlns:p14="http://schemas.microsoft.com/office/powerpoint/2010/main" val="391823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635000" y="2408903"/>
            <a:ext cx="6142990" cy="1313888"/>
          </a:xfrm>
        </p:spPr>
        <p:txBody>
          <a:bodyPr/>
          <a:lstStyle/>
          <a:p>
            <a:pPr algn="ctr">
              <a:tabLst>
                <a:tab pos="3308350" algn="l"/>
              </a:tabLst>
            </a:pPr>
            <a:r>
              <a:rPr lang="en-US" sz="4400" dirty="0">
                <a:solidFill>
                  <a:schemeClr val="tx1">
                    <a:lumMod val="85000"/>
                    <a:lumOff val="15000"/>
                  </a:schemeClr>
                </a:solidFill>
              </a:rPr>
              <a:t>Research progress</a:t>
            </a:r>
          </a:p>
        </p:txBody>
      </p:sp>
      <p:sp>
        <p:nvSpPr>
          <p:cNvPr id="2" name="TextBox 1"/>
          <p:cNvSpPr txBox="1"/>
          <p:nvPr/>
        </p:nvSpPr>
        <p:spPr>
          <a:xfrm>
            <a:off x="6872748" y="2536723"/>
            <a:ext cx="4660491"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Filtered Back Projection (FBP)</a:t>
            </a:r>
          </a:p>
        </p:txBody>
      </p:sp>
    </p:spTree>
    <p:extLst>
      <p:ext uri="{BB962C8B-B14F-4D97-AF65-F5344CB8AC3E}">
        <p14:creationId xmlns:p14="http://schemas.microsoft.com/office/powerpoint/2010/main" val="97197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69832B-D994-495A-81CE-5789A7DD6049}"/>
              </a:ext>
            </a:extLst>
          </p:cNvPr>
          <p:cNvSpPr>
            <a:spLocks noGrp="1"/>
          </p:cNvSpPr>
          <p:nvPr>
            <p:ph type="title"/>
          </p:nvPr>
        </p:nvSpPr>
        <p:spPr>
          <a:xfrm>
            <a:off x="1195754" y="942870"/>
            <a:ext cx="10305552" cy="1292750"/>
          </a:xfrm>
        </p:spPr>
        <p:txBody>
          <a:bodyPr/>
          <a:lstStyle/>
          <a:p>
            <a:pPr algn="ctr"/>
            <a:r>
              <a:rPr lang="en-IN" b="1" cap="none" dirty="0"/>
              <a:t>Filtered Back Projection</a:t>
            </a:r>
          </a:p>
        </p:txBody>
      </p:sp>
      <p:sp>
        <p:nvSpPr>
          <p:cNvPr id="4" name="Content Placeholder 3">
            <a:extLst>
              <a:ext uri="{FF2B5EF4-FFF2-40B4-BE49-F238E27FC236}">
                <a16:creationId xmlns:a16="http://schemas.microsoft.com/office/drawing/2014/main" id="{68D5DF16-E074-417F-A0C0-0B292016281F}"/>
              </a:ext>
            </a:extLst>
          </p:cNvPr>
          <p:cNvSpPr>
            <a:spLocks noGrp="1"/>
          </p:cNvSpPr>
          <p:nvPr>
            <p:ph sz="half" idx="2"/>
          </p:nvPr>
        </p:nvSpPr>
        <p:spPr>
          <a:xfrm>
            <a:off x="1195753" y="2281657"/>
            <a:ext cx="10305551" cy="3633471"/>
          </a:xfrm>
        </p:spPr>
        <p:txBody>
          <a:bodyPr/>
          <a:lstStyle/>
          <a:p>
            <a:pPr marL="285750" indent="-285750">
              <a:buFont typeface="Arial" panose="020B0604020202020204" pitchFamily="34" charset="0"/>
              <a:buChar char="•"/>
            </a:pPr>
            <a:r>
              <a:rPr lang="en-IN" sz="2400" b="1" dirty="0"/>
              <a:t>FBP</a:t>
            </a:r>
            <a:r>
              <a:rPr lang="en-IN" sz="2400" dirty="0"/>
              <a:t> also known as Filtered Back Projection is an image reconstruction method widely used in X-ray CT.</a:t>
            </a:r>
          </a:p>
          <a:p>
            <a:pPr marL="285750" indent="-285750">
              <a:buFont typeface="Arial" panose="020B0604020202020204" pitchFamily="34" charset="0"/>
              <a:buChar char="•"/>
            </a:pPr>
            <a:r>
              <a:rPr lang="en-IN" sz="2400" dirty="0"/>
              <a:t>Most commonly used reconstruction technique in cone beam CT.</a:t>
            </a:r>
          </a:p>
          <a:p>
            <a:pPr marL="285750" indent="-285750">
              <a:buFont typeface="Arial" panose="020B0604020202020204" pitchFamily="34" charset="0"/>
              <a:buChar char="•"/>
            </a:pPr>
            <a:r>
              <a:rPr lang="en-IN" sz="2400" dirty="0"/>
              <a:t>As the name suggests, we apply a filter for removing the halo noise and apply </a:t>
            </a:r>
            <a:r>
              <a:rPr lang="en-IN" sz="2400" dirty="0" err="1"/>
              <a:t>Backprojection</a:t>
            </a:r>
            <a:r>
              <a:rPr lang="en-IN" sz="2400" dirty="0"/>
              <a:t> algorithm.</a:t>
            </a:r>
          </a:p>
          <a:p>
            <a:pPr marL="285750" indent="-285750">
              <a:buFont typeface="Arial" panose="020B0604020202020204" pitchFamily="34" charset="0"/>
              <a:buChar char="•"/>
            </a:pPr>
            <a:r>
              <a:rPr lang="en-IN" sz="2400" dirty="0"/>
              <a:t>Since it is a linear method, we can also use the filter after implementing </a:t>
            </a:r>
            <a:r>
              <a:rPr lang="en-IN" sz="2400" dirty="0" err="1"/>
              <a:t>Backprojection</a:t>
            </a:r>
            <a:r>
              <a:rPr lang="en-IN" sz="2400"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2107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t>Filtered Back Projection</a:t>
            </a:r>
          </a:p>
        </p:txBody>
      </p:sp>
      <p:sp>
        <p:nvSpPr>
          <p:cNvPr id="3" name="TextBox 2">
            <a:extLst>
              <a:ext uri="{FF2B5EF4-FFF2-40B4-BE49-F238E27FC236}">
                <a16:creationId xmlns:a16="http://schemas.microsoft.com/office/drawing/2014/main" id="{9549AA3C-CC9F-479B-A74C-B4E25EC72333}"/>
              </a:ext>
            </a:extLst>
          </p:cNvPr>
          <p:cNvSpPr txBox="1"/>
          <p:nvPr/>
        </p:nvSpPr>
        <p:spPr>
          <a:xfrm>
            <a:off x="964406" y="1414463"/>
            <a:ext cx="10472738" cy="646331"/>
          </a:xfrm>
          <a:prstGeom prst="rect">
            <a:avLst/>
          </a:prstGeom>
          <a:noFill/>
        </p:spPr>
        <p:txBody>
          <a:bodyPr wrap="square" rtlCol="0">
            <a:spAutoFit/>
          </a:bodyPr>
          <a:lstStyle/>
          <a:p>
            <a:pPr marL="285750" indent="-285750">
              <a:buFont typeface="Arial" panose="020B0604020202020204" pitchFamily="34" charset="0"/>
              <a:buChar char="•"/>
            </a:pPr>
            <a:r>
              <a:rPr lang="en-IN" dirty="0"/>
              <a:t>Previously, we couldn’t been able to generate the image due to extensive bugs in code.</a:t>
            </a:r>
          </a:p>
          <a:p>
            <a:pPr marL="285750" indent="-285750">
              <a:buFont typeface="Arial" panose="020B0604020202020204" pitchFamily="34" charset="0"/>
              <a:buChar char="•"/>
            </a:pPr>
            <a:r>
              <a:rPr lang="en-IN" dirty="0"/>
              <a:t>Also there was a problem due to malfunction of the iteration.</a:t>
            </a:r>
          </a:p>
        </p:txBody>
      </p:sp>
      <p:pic>
        <p:nvPicPr>
          <p:cNvPr id="6" name="Picture 5">
            <a:extLst>
              <a:ext uri="{FF2B5EF4-FFF2-40B4-BE49-F238E27FC236}">
                <a16:creationId xmlns:a16="http://schemas.microsoft.com/office/drawing/2014/main" id="{48160F18-3281-43A7-A105-886C1F0AE3F9}"/>
              </a:ext>
            </a:extLst>
          </p:cNvPr>
          <p:cNvPicPr>
            <a:picLocks noChangeAspect="1"/>
          </p:cNvPicPr>
          <p:nvPr/>
        </p:nvPicPr>
        <p:blipFill>
          <a:blip r:embed="rId3"/>
          <a:stretch>
            <a:fillRect/>
          </a:stretch>
        </p:blipFill>
        <p:spPr>
          <a:xfrm>
            <a:off x="1453656" y="2387696"/>
            <a:ext cx="2897786" cy="3180497"/>
          </a:xfrm>
          <a:prstGeom prst="rect">
            <a:avLst/>
          </a:prstGeom>
        </p:spPr>
      </p:pic>
      <p:pic>
        <p:nvPicPr>
          <p:cNvPr id="7" name="Picture 6">
            <a:extLst>
              <a:ext uri="{FF2B5EF4-FFF2-40B4-BE49-F238E27FC236}">
                <a16:creationId xmlns:a16="http://schemas.microsoft.com/office/drawing/2014/main" id="{00179210-8046-48EB-8F6C-CF4C1C898A1C}"/>
              </a:ext>
            </a:extLst>
          </p:cNvPr>
          <p:cNvPicPr>
            <a:picLocks noChangeAspect="1"/>
          </p:cNvPicPr>
          <p:nvPr/>
        </p:nvPicPr>
        <p:blipFill>
          <a:blip r:embed="rId4"/>
          <a:stretch>
            <a:fillRect/>
          </a:stretch>
        </p:blipFill>
        <p:spPr>
          <a:xfrm>
            <a:off x="7031569" y="2539669"/>
            <a:ext cx="2647950" cy="2876550"/>
          </a:xfrm>
          <a:prstGeom prst="rect">
            <a:avLst/>
          </a:prstGeom>
        </p:spPr>
      </p:pic>
      <p:sp>
        <p:nvSpPr>
          <p:cNvPr id="4" name="TextBox 3">
            <a:extLst>
              <a:ext uri="{FF2B5EF4-FFF2-40B4-BE49-F238E27FC236}">
                <a16:creationId xmlns:a16="http://schemas.microsoft.com/office/drawing/2014/main" id="{6623A439-0B66-45FD-ABDF-5ED5CB5F5983}"/>
              </a:ext>
            </a:extLst>
          </p:cNvPr>
          <p:cNvSpPr txBox="1"/>
          <p:nvPr/>
        </p:nvSpPr>
        <p:spPr>
          <a:xfrm>
            <a:off x="1800225" y="5629275"/>
            <a:ext cx="2081019" cy="369332"/>
          </a:xfrm>
          <a:prstGeom prst="rect">
            <a:avLst/>
          </a:prstGeom>
          <a:noFill/>
        </p:spPr>
        <p:txBody>
          <a:bodyPr wrap="none" rtlCol="0">
            <a:spAutoFit/>
          </a:bodyPr>
          <a:lstStyle/>
          <a:p>
            <a:r>
              <a:rPr lang="en-IN" dirty="0"/>
              <a:t>The iterative way</a:t>
            </a:r>
          </a:p>
        </p:txBody>
      </p:sp>
      <p:sp>
        <p:nvSpPr>
          <p:cNvPr id="8" name="TextBox 7">
            <a:extLst>
              <a:ext uri="{FF2B5EF4-FFF2-40B4-BE49-F238E27FC236}">
                <a16:creationId xmlns:a16="http://schemas.microsoft.com/office/drawing/2014/main" id="{17C38A64-BF47-463F-A9ED-7825512E958E}"/>
              </a:ext>
            </a:extLst>
          </p:cNvPr>
          <p:cNvSpPr txBox="1"/>
          <p:nvPr/>
        </p:nvSpPr>
        <p:spPr>
          <a:xfrm>
            <a:off x="6793706" y="5507831"/>
            <a:ext cx="3428738" cy="369332"/>
          </a:xfrm>
          <a:prstGeom prst="rect">
            <a:avLst/>
          </a:prstGeom>
          <a:noFill/>
        </p:spPr>
        <p:txBody>
          <a:bodyPr wrap="square" rtlCol="0">
            <a:spAutoFit/>
          </a:bodyPr>
          <a:lstStyle/>
          <a:p>
            <a:r>
              <a:rPr lang="en-IN" dirty="0"/>
              <a:t>Implementing the Equation</a:t>
            </a:r>
          </a:p>
        </p:txBody>
      </p:sp>
    </p:spTree>
    <p:extLst>
      <p:ext uri="{BB962C8B-B14F-4D97-AF65-F5344CB8AC3E}">
        <p14:creationId xmlns:p14="http://schemas.microsoft.com/office/powerpoint/2010/main" val="293133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t>Filtered Back Projection</a:t>
            </a:r>
          </a:p>
        </p:txBody>
      </p:sp>
      <p:sp>
        <p:nvSpPr>
          <p:cNvPr id="3" name="TextBox 2">
            <a:extLst>
              <a:ext uri="{FF2B5EF4-FFF2-40B4-BE49-F238E27FC236}">
                <a16:creationId xmlns:a16="http://schemas.microsoft.com/office/drawing/2014/main" id="{9549AA3C-CC9F-479B-A74C-B4E25EC72333}"/>
              </a:ext>
            </a:extLst>
          </p:cNvPr>
          <p:cNvSpPr txBox="1"/>
          <p:nvPr/>
        </p:nvSpPr>
        <p:spPr>
          <a:xfrm>
            <a:off x="903875" y="2875002"/>
            <a:ext cx="10472738" cy="1107996"/>
          </a:xfrm>
          <a:prstGeom prst="rect">
            <a:avLst/>
          </a:prstGeom>
          <a:noFill/>
        </p:spPr>
        <p:txBody>
          <a:bodyPr wrap="square" rtlCol="0">
            <a:spAutoFit/>
          </a:bodyPr>
          <a:lstStyle/>
          <a:p>
            <a:pPr algn="ctr"/>
            <a:r>
              <a:rPr lang="en-IN" sz="6600" dirty="0"/>
              <a:t>Finally found the solution</a:t>
            </a:r>
          </a:p>
        </p:txBody>
      </p:sp>
    </p:spTree>
    <p:extLst>
      <p:ext uri="{BB962C8B-B14F-4D97-AF65-F5344CB8AC3E}">
        <p14:creationId xmlns:p14="http://schemas.microsoft.com/office/powerpoint/2010/main" val="77023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pic>
        <p:nvPicPr>
          <p:cNvPr id="8" name="图片 13">
            <a:extLst>
              <a:ext uri="{FF2B5EF4-FFF2-40B4-BE49-F238E27FC236}">
                <a16:creationId xmlns:a16="http://schemas.microsoft.com/office/drawing/2014/main" id="{C2027412-665E-4D54-9960-16EAC8ED8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797" y="1940941"/>
            <a:ext cx="2442406" cy="255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172606" y="4584448"/>
            <a:ext cx="1846788" cy="369332"/>
          </a:xfrm>
          <a:prstGeom prst="rect">
            <a:avLst/>
          </a:prstGeom>
          <a:noFill/>
        </p:spPr>
        <p:txBody>
          <a:bodyPr wrap="square" rtlCol="0">
            <a:spAutoFit/>
          </a:bodyPr>
          <a:lstStyle/>
          <a:p>
            <a:r>
              <a:rPr lang="en-US" dirty="0"/>
              <a:t>Original Image</a:t>
            </a:r>
            <a:endParaRPr lang="en-IN" dirty="0"/>
          </a:p>
        </p:txBody>
      </p:sp>
    </p:spTree>
    <p:extLst>
      <p:ext uri="{BB962C8B-B14F-4D97-AF65-F5344CB8AC3E}">
        <p14:creationId xmlns:p14="http://schemas.microsoft.com/office/powerpoint/2010/main" val="234344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pic>
        <p:nvPicPr>
          <p:cNvPr id="11" name="图片 19">
            <a:extLst>
              <a:ext uri="{FF2B5EF4-FFF2-40B4-BE49-F238E27FC236}">
                <a16:creationId xmlns:a16="http://schemas.microsoft.com/office/drawing/2014/main" id="{7A3BFA01-4A64-4724-885B-193F5A221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80" y="1806611"/>
            <a:ext cx="2174840" cy="259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7222046" y="4045787"/>
                <a:ext cx="478095" cy="369332"/>
              </a:xfrm>
              <a:prstGeom prst="rect">
                <a:avLst/>
              </a:prstGeom>
              <a:noFill/>
            </p:spPr>
            <p:txBody>
              <a:bodyPr wrap="square" rtlCol="0">
                <a:spAutoFit/>
              </a:bodyPr>
              <a:lstStyle/>
              <a:p>
                <a:r>
                  <a:rPr lang="en-US" dirty="0"/>
                  <a:t>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7222046" y="4045787"/>
                <a:ext cx="478095" cy="369332"/>
              </a:xfrm>
              <a:prstGeom prst="rect">
                <a:avLst/>
              </a:prstGeom>
              <a:blipFill>
                <a:blip r:embed="rId4"/>
                <a:stretch>
                  <a:fillRect l="-11538"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183420" y="1806611"/>
                <a:ext cx="783864" cy="369332"/>
              </a:xfrm>
              <a:prstGeom prst="rect">
                <a:avLst/>
              </a:prstGeom>
              <a:noFill/>
            </p:spPr>
            <p:txBody>
              <a:bodyPr wrap="square" rtlCol="0">
                <a:spAutoFit/>
              </a:bodyPr>
              <a:lstStyle/>
              <a:p>
                <a:r>
                  <a:rPr lang="en-US" dirty="0"/>
                  <a:t>179</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7183420" y="1806611"/>
                <a:ext cx="783864" cy="369332"/>
              </a:xfrm>
              <a:prstGeom prst="rect">
                <a:avLst/>
              </a:prstGeom>
              <a:blipFill>
                <a:blip r:embed="rId5"/>
                <a:stretch>
                  <a:fillRect l="-6202" t="-8197" b="-24590"/>
                </a:stretch>
              </a:blipFill>
            </p:spPr>
            <p:txBody>
              <a:bodyPr/>
              <a:lstStyle/>
              <a:p>
                <a:r>
                  <a:rPr lang="en-IN">
                    <a:noFill/>
                  </a:rPr>
                  <a:t> </a:t>
                </a:r>
              </a:p>
            </p:txBody>
          </p:sp>
        </mc:Fallback>
      </mc:AlternateContent>
      <p:sp>
        <p:nvSpPr>
          <p:cNvPr id="16" name="TextBox 15"/>
          <p:cNvSpPr txBox="1"/>
          <p:nvPr/>
        </p:nvSpPr>
        <p:spPr>
          <a:xfrm>
            <a:off x="5392624" y="4399783"/>
            <a:ext cx="1406752" cy="369332"/>
          </a:xfrm>
          <a:prstGeom prst="rect">
            <a:avLst/>
          </a:prstGeom>
          <a:noFill/>
        </p:spPr>
        <p:txBody>
          <a:bodyPr wrap="square" rtlCol="0">
            <a:spAutoFit/>
          </a:bodyPr>
          <a:lstStyle/>
          <a:p>
            <a:r>
              <a:rPr lang="en-US" dirty="0"/>
              <a:t>Sinogram</a:t>
            </a:r>
            <a:endParaRPr lang="en-IN" dirty="0"/>
          </a:p>
        </p:txBody>
      </p:sp>
      <p:sp>
        <p:nvSpPr>
          <p:cNvPr id="2" name="TextBox 1">
            <a:extLst>
              <a:ext uri="{FF2B5EF4-FFF2-40B4-BE49-F238E27FC236}">
                <a16:creationId xmlns:a16="http://schemas.microsoft.com/office/drawing/2014/main" id="{3EA5758E-034C-4DD0-AD02-5B41A80D7B99}"/>
              </a:ext>
            </a:extLst>
          </p:cNvPr>
          <p:cNvSpPr txBox="1"/>
          <p:nvPr/>
        </p:nvSpPr>
        <p:spPr>
          <a:xfrm>
            <a:off x="1484851" y="5125673"/>
            <a:ext cx="5134063" cy="369332"/>
          </a:xfrm>
          <a:prstGeom prst="rect">
            <a:avLst/>
          </a:prstGeom>
          <a:noFill/>
        </p:spPr>
        <p:txBody>
          <a:bodyPr wrap="square" rtlCol="0">
            <a:spAutoFit/>
          </a:bodyPr>
          <a:lstStyle/>
          <a:p>
            <a:pPr marL="285750" indent="-285750">
              <a:buFont typeface="Arial" panose="020B0604020202020204" pitchFamily="34" charset="0"/>
              <a:buChar char="•"/>
            </a:pPr>
            <a:r>
              <a:rPr lang="en-US" dirty="0"/>
              <a:t>Create Sinogram using Radon Transform</a:t>
            </a:r>
            <a:endParaRPr lang="en-IN" dirty="0"/>
          </a:p>
        </p:txBody>
      </p:sp>
    </p:spTree>
    <p:extLst>
      <p:ext uri="{BB962C8B-B14F-4D97-AF65-F5344CB8AC3E}">
        <p14:creationId xmlns:p14="http://schemas.microsoft.com/office/powerpoint/2010/main" val="30213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pic>
        <p:nvPicPr>
          <p:cNvPr id="4" name="Picture 3">
            <a:extLst>
              <a:ext uri="{FF2B5EF4-FFF2-40B4-BE49-F238E27FC236}">
                <a16:creationId xmlns:a16="http://schemas.microsoft.com/office/drawing/2014/main" id="{E895221A-E2BC-428C-83A4-28E1645F8139}"/>
              </a:ext>
            </a:extLst>
          </p:cNvPr>
          <p:cNvPicPr>
            <a:picLocks noChangeAspect="1"/>
          </p:cNvPicPr>
          <p:nvPr/>
        </p:nvPicPr>
        <p:blipFill>
          <a:blip r:embed="rId3"/>
          <a:stretch>
            <a:fillRect/>
          </a:stretch>
        </p:blipFill>
        <p:spPr>
          <a:xfrm>
            <a:off x="4955693" y="1768323"/>
            <a:ext cx="2280613" cy="2615723"/>
          </a:xfrm>
          <a:prstGeom prst="rect">
            <a:avLst/>
          </a:prstGeom>
        </p:spPr>
      </p:pic>
      <p:sp>
        <p:nvSpPr>
          <p:cNvPr id="17" name="TextBox 16">
            <a:extLst>
              <a:ext uri="{FF2B5EF4-FFF2-40B4-BE49-F238E27FC236}">
                <a16:creationId xmlns:a16="http://schemas.microsoft.com/office/drawing/2014/main" id="{E390F1AD-6FC4-4E26-9DEE-1394DDC8D078}"/>
              </a:ext>
            </a:extLst>
          </p:cNvPr>
          <p:cNvSpPr txBox="1"/>
          <p:nvPr/>
        </p:nvSpPr>
        <p:spPr>
          <a:xfrm>
            <a:off x="4710607" y="4384046"/>
            <a:ext cx="3646612" cy="369332"/>
          </a:xfrm>
          <a:prstGeom prst="rect">
            <a:avLst/>
          </a:prstGeom>
          <a:noFill/>
        </p:spPr>
        <p:txBody>
          <a:bodyPr wrap="square" rtlCol="0">
            <a:spAutoFit/>
          </a:bodyPr>
          <a:lstStyle/>
          <a:p>
            <a:r>
              <a:rPr lang="en-US" dirty="0"/>
              <a:t>Forward Fourier Transform</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1484851" y="5125673"/>
            <a:ext cx="8562532" cy="369332"/>
          </a:xfrm>
          <a:prstGeom prst="rect">
            <a:avLst/>
          </a:prstGeom>
          <a:noFill/>
        </p:spPr>
        <p:txBody>
          <a:bodyPr wrap="square" rtlCol="0">
            <a:spAutoFit/>
          </a:bodyPr>
          <a:lstStyle/>
          <a:p>
            <a:pPr marL="285750" indent="-285750">
              <a:buFont typeface="Arial" panose="020B0604020202020204" pitchFamily="34" charset="0"/>
              <a:buChar char="•"/>
            </a:pPr>
            <a:r>
              <a:rPr lang="en-US" dirty="0"/>
              <a:t>Forward Fourier Transform for </a:t>
            </a:r>
            <a:r>
              <a:rPr lang="en-IN" dirty="0"/>
              <a:t>filtering the halo noise frequency</a:t>
            </a:r>
          </a:p>
        </p:txBody>
      </p:sp>
    </p:spTree>
    <p:extLst>
      <p:ext uri="{BB962C8B-B14F-4D97-AF65-F5344CB8AC3E}">
        <p14:creationId xmlns:p14="http://schemas.microsoft.com/office/powerpoint/2010/main" val="244734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sp>
        <p:nvSpPr>
          <p:cNvPr id="17" name="TextBox 16">
            <a:extLst>
              <a:ext uri="{FF2B5EF4-FFF2-40B4-BE49-F238E27FC236}">
                <a16:creationId xmlns:a16="http://schemas.microsoft.com/office/drawing/2014/main" id="{E390F1AD-6FC4-4E26-9DEE-1394DDC8D078}"/>
              </a:ext>
            </a:extLst>
          </p:cNvPr>
          <p:cNvSpPr txBox="1"/>
          <p:nvPr/>
        </p:nvSpPr>
        <p:spPr>
          <a:xfrm>
            <a:off x="4738870" y="4061445"/>
            <a:ext cx="3941133" cy="369332"/>
          </a:xfrm>
          <a:prstGeom prst="rect">
            <a:avLst/>
          </a:prstGeom>
          <a:noFill/>
        </p:spPr>
        <p:txBody>
          <a:bodyPr wrap="square" rtlCol="0">
            <a:spAutoFit/>
          </a:bodyPr>
          <a:lstStyle/>
          <a:p>
            <a:r>
              <a:rPr lang="en-US" dirty="0"/>
              <a:t>After applying Hamming Filter</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934256" y="4492038"/>
            <a:ext cx="428369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High pass filter for better contrast </a:t>
            </a:r>
          </a:p>
          <a:p>
            <a:pPr marL="800100" lvl="1" indent="-342900">
              <a:buFont typeface="+mj-lt"/>
              <a:buAutoNum type="arabicPeriod"/>
            </a:pPr>
            <a:r>
              <a:rPr lang="en-IN" dirty="0"/>
              <a:t>Hamming Filter</a:t>
            </a:r>
          </a:p>
          <a:p>
            <a:pPr marL="800100" lvl="1" indent="-342900">
              <a:buFont typeface="+mj-lt"/>
              <a:buAutoNum type="arabicPeriod"/>
            </a:pPr>
            <a:r>
              <a:rPr lang="en-IN" dirty="0"/>
              <a:t>Ham Filter</a:t>
            </a:r>
          </a:p>
          <a:p>
            <a:pPr marL="800100" lvl="1" indent="-342900">
              <a:buFont typeface="+mj-lt"/>
              <a:buAutoNum type="arabicPeriod"/>
            </a:pPr>
            <a:r>
              <a:rPr lang="en-IN" dirty="0"/>
              <a:t>Ram Filter</a:t>
            </a:r>
          </a:p>
          <a:p>
            <a:pPr marL="800100" lvl="1" indent="-342900">
              <a:buFont typeface="+mj-lt"/>
              <a:buAutoNum type="arabicPeriod"/>
            </a:pPr>
            <a:r>
              <a:rPr lang="en-IN" dirty="0"/>
              <a:t>Cosine Filter</a:t>
            </a:r>
          </a:p>
          <a:p>
            <a:pPr marL="800100" lvl="1" indent="-342900">
              <a:buFont typeface="+mj-lt"/>
              <a:buAutoNum type="arabicPeriod"/>
            </a:pPr>
            <a:r>
              <a:rPr lang="en-IN" dirty="0" err="1"/>
              <a:t>Shepp</a:t>
            </a:r>
            <a:r>
              <a:rPr lang="en-IN" dirty="0"/>
              <a:t>-Logan Filter</a:t>
            </a:r>
          </a:p>
        </p:txBody>
      </p:sp>
      <p:pic>
        <p:nvPicPr>
          <p:cNvPr id="2" name="Picture 1">
            <a:extLst>
              <a:ext uri="{FF2B5EF4-FFF2-40B4-BE49-F238E27FC236}">
                <a16:creationId xmlns:a16="http://schemas.microsoft.com/office/drawing/2014/main" id="{2AD32323-4233-4003-8045-7EC9BBEE1FF4}"/>
              </a:ext>
            </a:extLst>
          </p:cNvPr>
          <p:cNvPicPr>
            <a:picLocks noChangeAspect="1"/>
          </p:cNvPicPr>
          <p:nvPr/>
        </p:nvPicPr>
        <p:blipFill>
          <a:blip r:embed="rId3"/>
          <a:stretch>
            <a:fillRect/>
          </a:stretch>
        </p:blipFill>
        <p:spPr>
          <a:xfrm>
            <a:off x="5081407" y="1384920"/>
            <a:ext cx="2371725" cy="2676525"/>
          </a:xfrm>
          <a:prstGeom prst="rect">
            <a:avLst/>
          </a:prstGeom>
        </p:spPr>
      </p:pic>
    </p:spTree>
    <p:extLst>
      <p:ext uri="{BB962C8B-B14F-4D97-AF65-F5344CB8AC3E}">
        <p14:creationId xmlns:p14="http://schemas.microsoft.com/office/powerpoint/2010/main" val="264173652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purl.org/dc/dcmitype/"/>
    <ds:schemaRef ds:uri="http://schemas.microsoft.com/office/2006/metadata/properties"/>
    <ds:schemaRef ds:uri="71af3243-3dd4-4a8d-8c0d-dd76da1f02a5"/>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401</Words>
  <Application>Microsoft Office PowerPoint</Application>
  <PresentationFormat>Widescreen</PresentationFormat>
  <Paragraphs>74</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 Medium</vt:lpstr>
      <vt:lpstr>Arial</vt:lpstr>
      <vt:lpstr>Calibri</vt:lpstr>
      <vt:lpstr>Cambria Math</vt:lpstr>
      <vt:lpstr>Century Gothic</vt:lpstr>
      <vt:lpstr>RetrospectVTI</vt:lpstr>
      <vt:lpstr>Different Reconstruction Techniques on Sinogram Image</vt:lpstr>
      <vt:lpstr>Research progress</vt:lpstr>
      <vt:lpstr>Filtered Back Projection</vt:lpstr>
      <vt:lpstr>Filtered Back Projection</vt:lpstr>
      <vt:lpstr>Filtered Back Projection</vt:lpstr>
      <vt:lpstr>Steps of FBP</vt:lpstr>
      <vt:lpstr>Steps of FBP</vt:lpstr>
      <vt:lpstr>Steps of FBP</vt:lpstr>
      <vt:lpstr>Steps of FBP</vt:lpstr>
      <vt:lpstr>Steps of FBP</vt:lpstr>
      <vt:lpstr>Steps of FBP</vt:lpstr>
      <vt:lpstr>Our Result</vt:lpstr>
      <vt:lpstr>Our Result</vt:lpstr>
      <vt:lpstr>Our 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2021-12-28T13:36:16Z</dcterms:created>
  <dcterms:modified xsi:type="dcterms:W3CDTF">2022-04-14T09:34:35Z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