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5"/>
  </p:notesMasterIdLst>
  <p:sldIdLst>
    <p:sldId id="343" r:id="rId5"/>
    <p:sldId id="257" r:id="rId6"/>
    <p:sldId id="351" r:id="rId7"/>
    <p:sldId id="350" r:id="rId8"/>
    <p:sldId id="284" r:id="rId9"/>
    <p:sldId id="355" r:id="rId10"/>
    <p:sldId id="352" r:id="rId11"/>
    <p:sldId id="353" r:id="rId12"/>
    <p:sldId id="356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90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8D58D-D17C-4D5C-BAEF-1975794DA3AC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E8D90-D38D-4955-9D23-0E8D3A3D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Rotational </a:t>
            </a:r>
            <a:r>
              <a:rPr lang="en-US" dirty="0" err="1" smtClean="0"/>
              <a:t>Laminography</a:t>
            </a:r>
            <a:endParaRPr lang="en-US" dirty="0" smtClean="0"/>
          </a:p>
          <a:p>
            <a:r>
              <a:rPr lang="en-US" dirty="0" smtClean="0"/>
              <a:t>Phi = 360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5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2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 never creates</a:t>
            </a:r>
            <a:r>
              <a:rPr lang="en-US" baseline="0" dirty="0" smtClean="0"/>
              <a:t> images. It throws beams to the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dividing the measured photon counts by the incident photon counts and taking the negative logarithm yields samples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Radon transform of the linear attenuation map. from measured projection or scattering data.</a:t>
            </a:r>
            <a:r>
              <a:rPr lang="en-US" baseline="0" dirty="0" smtClean="0"/>
              <a:t> object. And these beams are then reconstructed to images.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9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Sk_image</a:t>
            </a:r>
            <a:r>
              <a:rPr lang="en-US" dirty="0" smtClean="0"/>
              <a:t> .radon</a:t>
            </a:r>
          </a:p>
          <a:p>
            <a:r>
              <a:rPr lang="en-US" dirty="0" smtClean="0"/>
              <a:t>But it’s not horizontal</a:t>
            </a:r>
          </a:p>
          <a:p>
            <a:r>
              <a:rPr lang="en-US" dirty="0" smtClean="0"/>
              <a:t>Well I can rotate</a:t>
            </a:r>
            <a:r>
              <a:rPr lang="en-US" baseline="0" dirty="0" smtClean="0"/>
              <a:t> the image but does the value change or will change</a:t>
            </a:r>
            <a:r>
              <a:rPr lang="en-IN" baseline="0" dirty="0" smtClean="0"/>
              <a:t>?</a:t>
            </a:r>
          </a:p>
          <a:p>
            <a:r>
              <a:rPr lang="en-US" baseline="0" dirty="0" smtClean="0"/>
              <a:t>Is it doing by using columns or rows?</a:t>
            </a:r>
          </a:p>
          <a:p>
            <a:r>
              <a:rPr lang="en-US" baseline="0" dirty="0" smtClean="0"/>
              <a:t>More research is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82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3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image though comes out good enough reconstructed still has too</a:t>
            </a:r>
            <a:r>
              <a:rPr lang="en-US" baseline="0" dirty="0" smtClean="0"/>
              <a:t> much loss of information.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7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9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61047086s@ntn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4" y="855406"/>
            <a:ext cx="10058400" cy="2684207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Algebraic Reconstruction Techniques on </a:t>
            </a:r>
            <a:r>
              <a:rPr lang="en-US" sz="4400" cap="none" dirty="0" err="1" smtClean="0"/>
              <a:t>Sinogram</a:t>
            </a:r>
            <a:r>
              <a:rPr lang="en-US" sz="4400" cap="none" dirty="0" smtClean="0"/>
              <a:t> Image of Solder Ball Grid</a:t>
            </a:r>
            <a:endParaRPr lang="en-US" sz="4400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" y="4354286"/>
            <a:ext cx="10058400" cy="143386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Rohit Das</a:t>
            </a:r>
          </a:p>
          <a:p>
            <a:pPr algn="ctr"/>
            <a:r>
              <a:rPr lang="en-US" dirty="0"/>
              <a:t>Advised By – </a:t>
            </a:r>
            <a:r>
              <a:rPr lang="en-IN" b="1" dirty="0" err="1"/>
              <a:t>Prof.</a:t>
            </a:r>
            <a:r>
              <a:rPr lang="en-IN" b="1" dirty="0"/>
              <a:t> </a:t>
            </a:r>
            <a:r>
              <a:rPr lang="en-IN" b="1" dirty="0" err="1"/>
              <a:t>Chiou-Shann</a:t>
            </a:r>
            <a:r>
              <a:rPr lang="en-IN" b="1" dirty="0"/>
              <a:t> </a:t>
            </a:r>
            <a:r>
              <a:rPr lang="en-IN" b="1" dirty="0" err="1"/>
              <a:t>Fuh</a:t>
            </a:r>
            <a:endParaRPr lang="en-US" dirty="0"/>
          </a:p>
          <a:p>
            <a:pPr algn="ctr"/>
            <a:r>
              <a:rPr lang="en-US" dirty="0" smtClean="0">
                <a:hlinkClick r:id="rId2"/>
              </a:rPr>
              <a:t>61047086s@ntnu.edu.tw</a:t>
            </a:r>
            <a:endParaRPr lang="en-US" dirty="0" smtClean="0"/>
          </a:p>
          <a:p>
            <a:pPr algn="ctr"/>
            <a:r>
              <a:rPr lang="en-US" dirty="0" smtClean="0"/>
              <a:t>+886-0905023713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4"/>
            <a:ext cx="10833511" cy="5468019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r>
              <a:rPr lang="en-US" cap="none" dirty="0" smtClean="0">
                <a:solidFill>
                  <a:schemeClr val="tx1"/>
                </a:solidFill>
              </a:rPr>
              <a:t>Introduction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2247" y="1261766"/>
            <a:ext cx="3284754" cy="776749"/>
          </a:xfrm>
        </p:spPr>
        <p:txBody>
          <a:bodyPr>
            <a:normAutofit fontScale="25000" lnSpcReduction="20000"/>
          </a:bodyPr>
          <a:lstStyle/>
          <a:p>
            <a:endParaRPr lang="en-US" b="1" dirty="0" smtClean="0"/>
          </a:p>
          <a:p>
            <a:r>
              <a:rPr lang="en-US" sz="5600" dirty="0" smtClean="0"/>
              <a:t>SOD – Source to Object Distance</a:t>
            </a:r>
          </a:p>
          <a:p>
            <a:r>
              <a:rPr lang="en-US" sz="5600" dirty="0" smtClean="0"/>
              <a:t>SID – Source to Image Distance</a:t>
            </a:r>
          </a:p>
          <a:p>
            <a:endParaRPr lang="en-US" sz="56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53" y="582930"/>
            <a:ext cx="7681534" cy="53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r>
              <a:rPr lang="en-US" cap="none" dirty="0" smtClean="0">
                <a:solidFill>
                  <a:schemeClr val="tx1"/>
                </a:solidFill>
              </a:rPr>
              <a:t>The Problem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489" y="1274558"/>
            <a:ext cx="10833512" cy="947531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solder balls are too rhombus</a:t>
            </a:r>
          </a:p>
          <a:p>
            <a:r>
              <a:rPr lang="en-US" sz="2000" dirty="0" smtClean="0"/>
              <a:t>Image contrast not clear </a:t>
            </a:r>
            <a:r>
              <a:rPr lang="en-US" sz="2000" dirty="0" smtClean="0"/>
              <a:t>enough (</a:t>
            </a:r>
            <a:r>
              <a:rPr lang="en-US" sz="2000" dirty="0" smtClean="0"/>
              <a:t>voids are dark spots)</a:t>
            </a:r>
            <a:endParaRPr lang="en-US" sz="2000" dirty="0"/>
          </a:p>
        </p:txBody>
      </p:sp>
      <p:pic>
        <p:nvPicPr>
          <p:cNvPr id="5" name="Picture 4" descr="D:\TRI\Weekly_Progress\2020\2020_Week49\Image 006.png">
            <a:extLst>
              <a:ext uri="{FF2B5EF4-FFF2-40B4-BE49-F238E27FC236}">
                <a16:creationId xmlns:a16="http://schemas.microsoft.com/office/drawing/2014/main" id="{0ACCA1F3-5366-40E4-9B4A-89559935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27" y="2400301"/>
            <a:ext cx="8297358" cy="3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09703" y="865239"/>
            <a:ext cx="266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VG: Volume Graphics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FBP: Filtered Back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408903"/>
            <a:ext cx="6142990" cy="1313888"/>
          </a:xfrm>
        </p:spPr>
        <p:txBody>
          <a:bodyPr/>
          <a:lstStyle/>
          <a:p>
            <a:pPr algn="ctr">
              <a:tabLst>
                <a:tab pos="3308350" algn="l"/>
              </a:tabLst>
            </a:pP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progress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2748" y="2536723"/>
            <a:ext cx="4660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Sinogram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Algebraic Reconstruction Technique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1" y="2499520"/>
            <a:ext cx="7886700" cy="3154679"/>
          </a:xfrm>
        </p:spPr>
      </p:pic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tx1"/>
                </a:solidFill>
              </a:rPr>
              <a:t>Sinogram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3185" y="5789602"/>
            <a:ext cx="19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Sinogram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08760" y="1463040"/>
            <a:ext cx="976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Radon </a:t>
            </a:r>
            <a:r>
              <a:rPr lang="en-US" dirty="0" smtClean="0"/>
              <a:t>Function (</a:t>
            </a:r>
            <a:r>
              <a:rPr lang="en-US" dirty="0" err="1"/>
              <a:t>S</a:t>
            </a:r>
            <a:r>
              <a:rPr lang="en-US" dirty="0" err="1" smtClean="0"/>
              <a:t>inogram</a:t>
            </a:r>
            <a:r>
              <a:rPr lang="en-US" dirty="0" smtClean="0"/>
              <a:t>) computes projections of an image matrix along specified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applicable in Computer </a:t>
            </a:r>
            <a:r>
              <a:rPr lang="en-US" dirty="0" smtClean="0"/>
              <a:t>Tomography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6446520"/>
            <a:ext cx="981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Gif source - https://en.wikipedia.org/wiki/File:Radon_transform_sinogram.gif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3" y="1415846"/>
            <a:ext cx="10013021" cy="19762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have found two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Inbuilt Function – </a:t>
            </a:r>
            <a:r>
              <a:rPr lang="en-US" sz="3200" dirty="0" err="1"/>
              <a:t>skimage_transformation.radon</a:t>
            </a:r>
            <a:r>
              <a:rPr lang="en-US" sz="3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Iterative Algorithm</a:t>
            </a:r>
            <a:endParaRPr lang="en-US" sz="3200" dirty="0"/>
          </a:p>
        </p:txBody>
      </p:sp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tx1"/>
                </a:solidFill>
              </a:rPr>
              <a:t>Sinogram</a:t>
            </a: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8" name="图片 13">
            <a:extLst>
              <a:ext uri="{FF2B5EF4-FFF2-40B4-BE49-F238E27FC236}">
                <a16:creationId xmlns:a16="http://schemas.microsoft.com/office/drawing/2014/main" id="{C2027412-665E-4D54-9960-16EAC8ED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03" y="3392130"/>
            <a:ext cx="2177962" cy="22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9">
            <a:extLst>
              <a:ext uri="{FF2B5EF4-FFF2-40B4-BE49-F238E27FC236}">
                <a16:creationId xmlns:a16="http://schemas.microsoft.com/office/drawing/2014/main" id="{7A3BFA01-4A64-4724-885B-193F5A22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16" y="3392130"/>
            <a:ext cx="1907484" cy="22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向右箭號 17"/>
          <p:cNvSpPr/>
          <p:nvPr/>
        </p:nvSpPr>
        <p:spPr>
          <a:xfrm>
            <a:off x="5228940" y="4338825"/>
            <a:ext cx="438150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79406" y="5801032"/>
            <a:ext cx="19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88245" y="5297188"/>
                <a:ext cx="153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245" y="5297188"/>
                <a:ext cx="1533833" cy="369332"/>
              </a:xfrm>
              <a:prstGeom prst="rect">
                <a:avLst/>
              </a:prstGeom>
              <a:blipFill>
                <a:blip r:embed="rId5"/>
                <a:stretch>
                  <a:fillRect l="-3175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09587" y="3392130"/>
                <a:ext cx="153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179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587" y="3392130"/>
                <a:ext cx="1533833" cy="369332"/>
              </a:xfrm>
              <a:prstGeom prst="rect">
                <a:avLst/>
              </a:prstGeom>
              <a:blipFill>
                <a:blip r:embed="rId6"/>
                <a:stretch>
                  <a:fillRect l="-31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830915" y="5801032"/>
            <a:ext cx="235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</a:t>
            </a:r>
            <a:r>
              <a:rPr lang="en-US" dirty="0" err="1" smtClean="0"/>
              <a:t>Sinogram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dirty="0"/>
              <a:t>Inbuilt Function – </a:t>
            </a:r>
            <a:r>
              <a:rPr lang="en-US" cap="none" dirty="0" err="1" smtClean="0"/>
              <a:t>skimage_transformation.radon</a:t>
            </a:r>
            <a:r>
              <a:rPr lang="en-US" cap="none" dirty="0" smtClean="0"/>
              <a:t>()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08" y="147097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cap="none" dirty="0" smtClean="0"/>
              <a:t>Iterative Algorithm</a:t>
            </a:r>
            <a:endParaRPr 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99" y="1274559"/>
            <a:ext cx="5597301" cy="41979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55406" y="1573161"/>
                <a:ext cx="46408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Rotate the image and project the image at every </a:t>
                </a:r>
                <a:r>
                  <a:rPr lang="en-US" dirty="0" smtClean="0"/>
                  <a:t>angle (</a:t>
                </a:r>
                <a:r>
                  <a:rPr lang="en-US" dirty="0" smtClean="0"/>
                  <a:t>till 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Go through each </a:t>
                </a:r>
                <a:r>
                  <a:rPr lang="en-US" dirty="0" smtClean="0"/>
                  <a:t>column </a:t>
                </a:r>
                <a:r>
                  <a:rPr lang="en-US" dirty="0" smtClean="0"/>
                  <a:t>by indexing over row of projected image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Sum each iteration and divide it by height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Add it to new image</a:t>
                </a:r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6" y="1573161"/>
                <a:ext cx="4640826" cy="2308324"/>
              </a:xfrm>
              <a:prstGeom prst="rect">
                <a:avLst/>
              </a:prstGeom>
              <a:blipFill>
                <a:blip r:embed="rId4"/>
                <a:stretch>
                  <a:fillRect l="-787" t="-1319" b="-3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0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tx1"/>
                </a:solidFill>
              </a:rPr>
              <a:t>Algebraic Reconstruction Technique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6284" y="4343400"/>
            <a:ext cx="19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iterations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6" y="2067963"/>
            <a:ext cx="3033916" cy="2275437"/>
          </a:xfrm>
        </p:spPr>
      </p:pic>
      <p:sp>
        <p:nvSpPr>
          <p:cNvPr id="7" name="TextBox 6"/>
          <p:cNvSpPr txBox="1"/>
          <p:nvPr/>
        </p:nvSpPr>
        <p:spPr>
          <a:xfrm>
            <a:off x="1337310" y="1554480"/>
            <a:ext cx="1021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mtClean="0"/>
              <a:t>Additive method: </a:t>
            </a:r>
            <a:r>
              <a:rPr lang="en-US" dirty="0" smtClean="0"/>
              <a:t>Horizontal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81" y="2050351"/>
            <a:ext cx="3063860" cy="2297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5564" y="4343400"/>
            <a:ext cx="19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iteration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9" y="2050351"/>
            <a:ext cx="3051222" cy="22884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38820" y="4348246"/>
            <a:ext cx="19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 iterations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9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302</Words>
  <Application>Microsoft Office PowerPoint</Application>
  <PresentationFormat>Widescreen</PresentationFormat>
  <Paragraphs>60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 Medium</vt:lpstr>
      <vt:lpstr>新細明體</vt:lpstr>
      <vt:lpstr>Arial</vt:lpstr>
      <vt:lpstr>Calibri</vt:lpstr>
      <vt:lpstr>Cambria Math</vt:lpstr>
      <vt:lpstr>Century Gothic</vt:lpstr>
      <vt:lpstr>RetrospectVTI</vt:lpstr>
      <vt:lpstr>Algebraic Reconstruction Techniques on Sinogram Image of Solder Ball Grid</vt:lpstr>
      <vt:lpstr>Introduction</vt:lpstr>
      <vt:lpstr>The Problem</vt:lpstr>
      <vt:lpstr>Research progress</vt:lpstr>
      <vt:lpstr>Sinogram</vt:lpstr>
      <vt:lpstr>Sinogram</vt:lpstr>
      <vt:lpstr>Inbuilt Function – skimage_transformation.radon()</vt:lpstr>
      <vt:lpstr>Iterative Algorithm</vt:lpstr>
      <vt:lpstr>Algebraic Reconstruction Technique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2021-12-28T13:36:16Z</dcterms:created>
  <dcterms:modified xsi:type="dcterms:W3CDTF">2021-12-30T09:22:05Z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