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0" r:id="rId5"/>
    <p:sldId id="260" r:id="rId6"/>
    <p:sldId id="261" r:id="rId7"/>
    <p:sldId id="269" r:id="rId8"/>
    <p:sldId id="268" r:id="rId9"/>
    <p:sldId id="265" r:id="rId10"/>
    <p:sldId id="262"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018E052-3685-4D18-A2D6-4C4C518814E1}" type="datetimeFigureOut">
              <a:rPr lang="en-IN" smtClean="0"/>
              <a:t>30-10-2016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BAE66-F4AA-45B3-9C75-110EA84E9ECA}" type="slidenum">
              <a:rPr lang="en-IN" smtClean="0"/>
              <a:t>‹#›</a:t>
            </a:fld>
            <a:endParaRPr lang="en-IN"/>
          </a:p>
        </p:txBody>
      </p:sp>
    </p:spTree>
    <p:extLst>
      <p:ext uri="{BB962C8B-B14F-4D97-AF65-F5344CB8AC3E}">
        <p14:creationId xmlns:p14="http://schemas.microsoft.com/office/powerpoint/2010/main" val="400568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18E052-3685-4D18-A2D6-4C4C518814E1}" type="datetimeFigureOut">
              <a:rPr lang="en-IN" smtClean="0"/>
              <a:t>30-10-2016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BAE66-F4AA-45B3-9C75-110EA84E9ECA}" type="slidenum">
              <a:rPr lang="en-IN" smtClean="0"/>
              <a:t>‹#›</a:t>
            </a:fld>
            <a:endParaRPr lang="en-IN"/>
          </a:p>
        </p:txBody>
      </p:sp>
    </p:spTree>
    <p:extLst>
      <p:ext uri="{BB962C8B-B14F-4D97-AF65-F5344CB8AC3E}">
        <p14:creationId xmlns:p14="http://schemas.microsoft.com/office/powerpoint/2010/main" val="92259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18E052-3685-4D18-A2D6-4C4C518814E1}" type="datetimeFigureOut">
              <a:rPr lang="en-IN" smtClean="0"/>
              <a:t>30-10-2016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BAE66-F4AA-45B3-9C75-110EA84E9ECA}" type="slidenum">
              <a:rPr lang="en-IN" smtClean="0"/>
              <a:t>‹#›</a:t>
            </a:fld>
            <a:endParaRPr lang="en-IN"/>
          </a:p>
        </p:txBody>
      </p:sp>
    </p:spTree>
    <p:extLst>
      <p:ext uri="{BB962C8B-B14F-4D97-AF65-F5344CB8AC3E}">
        <p14:creationId xmlns:p14="http://schemas.microsoft.com/office/powerpoint/2010/main" val="263972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18E052-3685-4D18-A2D6-4C4C518814E1}" type="datetimeFigureOut">
              <a:rPr lang="en-IN" smtClean="0"/>
              <a:t>30-10-2016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BAE66-F4AA-45B3-9C75-110EA84E9ECA}" type="slidenum">
              <a:rPr lang="en-IN" smtClean="0"/>
              <a:t>‹#›</a:t>
            </a:fld>
            <a:endParaRPr lang="en-IN"/>
          </a:p>
        </p:txBody>
      </p:sp>
    </p:spTree>
    <p:extLst>
      <p:ext uri="{BB962C8B-B14F-4D97-AF65-F5344CB8AC3E}">
        <p14:creationId xmlns:p14="http://schemas.microsoft.com/office/powerpoint/2010/main" val="306990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18E052-3685-4D18-A2D6-4C4C518814E1}" type="datetimeFigureOut">
              <a:rPr lang="en-IN" smtClean="0"/>
              <a:t>30-10-2016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BAE66-F4AA-45B3-9C75-110EA84E9ECA}" type="slidenum">
              <a:rPr lang="en-IN" smtClean="0"/>
              <a:t>‹#›</a:t>
            </a:fld>
            <a:endParaRPr lang="en-IN"/>
          </a:p>
        </p:txBody>
      </p:sp>
    </p:spTree>
    <p:extLst>
      <p:ext uri="{BB962C8B-B14F-4D97-AF65-F5344CB8AC3E}">
        <p14:creationId xmlns:p14="http://schemas.microsoft.com/office/powerpoint/2010/main" val="313898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018E052-3685-4D18-A2D6-4C4C518814E1}" type="datetimeFigureOut">
              <a:rPr lang="en-IN" smtClean="0"/>
              <a:t>30-10-2016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0BAE66-F4AA-45B3-9C75-110EA84E9ECA}" type="slidenum">
              <a:rPr lang="en-IN" smtClean="0"/>
              <a:t>‹#›</a:t>
            </a:fld>
            <a:endParaRPr lang="en-IN"/>
          </a:p>
        </p:txBody>
      </p:sp>
    </p:spTree>
    <p:extLst>
      <p:ext uri="{BB962C8B-B14F-4D97-AF65-F5344CB8AC3E}">
        <p14:creationId xmlns:p14="http://schemas.microsoft.com/office/powerpoint/2010/main" val="384028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018E052-3685-4D18-A2D6-4C4C518814E1}" type="datetimeFigureOut">
              <a:rPr lang="en-IN" smtClean="0"/>
              <a:t>30-10-2016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0BAE66-F4AA-45B3-9C75-110EA84E9ECA}" type="slidenum">
              <a:rPr lang="en-IN" smtClean="0"/>
              <a:t>‹#›</a:t>
            </a:fld>
            <a:endParaRPr lang="en-IN"/>
          </a:p>
        </p:txBody>
      </p:sp>
    </p:spTree>
    <p:extLst>
      <p:ext uri="{BB962C8B-B14F-4D97-AF65-F5344CB8AC3E}">
        <p14:creationId xmlns:p14="http://schemas.microsoft.com/office/powerpoint/2010/main" val="64848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018E052-3685-4D18-A2D6-4C4C518814E1}" type="datetimeFigureOut">
              <a:rPr lang="en-IN" smtClean="0"/>
              <a:t>30-10-2016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0BAE66-F4AA-45B3-9C75-110EA84E9ECA}" type="slidenum">
              <a:rPr lang="en-IN" smtClean="0"/>
              <a:t>‹#›</a:t>
            </a:fld>
            <a:endParaRPr lang="en-IN"/>
          </a:p>
        </p:txBody>
      </p:sp>
    </p:spTree>
    <p:extLst>
      <p:ext uri="{BB962C8B-B14F-4D97-AF65-F5344CB8AC3E}">
        <p14:creationId xmlns:p14="http://schemas.microsoft.com/office/powerpoint/2010/main" val="212964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8E052-3685-4D18-A2D6-4C4C518814E1}" type="datetimeFigureOut">
              <a:rPr lang="en-IN" smtClean="0"/>
              <a:t>30-10-2016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0BAE66-F4AA-45B3-9C75-110EA84E9ECA}" type="slidenum">
              <a:rPr lang="en-IN" smtClean="0"/>
              <a:t>‹#›</a:t>
            </a:fld>
            <a:endParaRPr lang="en-IN"/>
          </a:p>
        </p:txBody>
      </p:sp>
    </p:spTree>
    <p:extLst>
      <p:ext uri="{BB962C8B-B14F-4D97-AF65-F5344CB8AC3E}">
        <p14:creationId xmlns:p14="http://schemas.microsoft.com/office/powerpoint/2010/main" val="710617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18E052-3685-4D18-A2D6-4C4C518814E1}" type="datetimeFigureOut">
              <a:rPr lang="en-IN" smtClean="0"/>
              <a:t>30-10-2016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0BAE66-F4AA-45B3-9C75-110EA84E9ECA}" type="slidenum">
              <a:rPr lang="en-IN" smtClean="0"/>
              <a:t>‹#›</a:t>
            </a:fld>
            <a:endParaRPr lang="en-IN"/>
          </a:p>
        </p:txBody>
      </p:sp>
    </p:spTree>
    <p:extLst>
      <p:ext uri="{BB962C8B-B14F-4D97-AF65-F5344CB8AC3E}">
        <p14:creationId xmlns:p14="http://schemas.microsoft.com/office/powerpoint/2010/main" val="224805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18E052-3685-4D18-A2D6-4C4C518814E1}" type="datetimeFigureOut">
              <a:rPr lang="en-IN" smtClean="0"/>
              <a:t>30-10-2016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0BAE66-F4AA-45B3-9C75-110EA84E9ECA}" type="slidenum">
              <a:rPr lang="en-IN" smtClean="0"/>
              <a:t>‹#›</a:t>
            </a:fld>
            <a:endParaRPr lang="en-IN"/>
          </a:p>
        </p:txBody>
      </p:sp>
    </p:spTree>
    <p:extLst>
      <p:ext uri="{BB962C8B-B14F-4D97-AF65-F5344CB8AC3E}">
        <p14:creationId xmlns:p14="http://schemas.microsoft.com/office/powerpoint/2010/main" val="181908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8E052-3685-4D18-A2D6-4C4C518814E1}" type="datetimeFigureOut">
              <a:rPr lang="en-IN" smtClean="0"/>
              <a:t>30-10-2016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BAE66-F4AA-45B3-9C75-110EA84E9ECA}" type="slidenum">
              <a:rPr lang="en-IN" smtClean="0"/>
              <a:t>‹#›</a:t>
            </a:fld>
            <a:endParaRPr lang="en-IN"/>
          </a:p>
        </p:txBody>
      </p:sp>
    </p:spTree>
    <p:extLst>
      <p:ext uri="{BB962C8B-B14F-4D97-AF65-F5344CB8AC3E}">
        <p14:creationId xmlns:p14="http://schemas.microsoft.com/office/powerpoint/2010/main" val="1135970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Secure Instant Messaging Application</a:t>
            </a:r>
          </a:p>
        </p:txBody>
      </p:sp>
      <p:sp>
        <p:nvSpPr>
          <p:cNvPr id="3" name="Subtitle 2"/>
          <p:cNvSpPr>
            <a:spLocks noGrp="1"/>
          </p:cNvSpPr>
          <p:nvPr>
            <p:ph type="subTitle" idx="1"/>
          </p:nvPr>
        </p:nvSpPr>
        <p:spPr/>
        <p:txBody>
          <a:bodyPr/>
          <a:lstStyle/>
          <a:p>
            <a:r>
              <a:rPr lang="en-IN" dirty="0"/>
              <a:t>Aditya Kammardi Sathyanarayan</a:t>
            </a:r>
          </a:p>
          <a:p>
            <a:r>
              <a:rPr lang="en-IN" dirty="0"/>
              <a:t>Rohit Patnaik</a:t>
            </a:r>
          </a:p>
        </p:txBody>
      </p:sp>
    </p:spTree>
    <p:extLst>
      <p:ext uri="{BB962C8B-B14F-4D97-AF65-F5344CB8AC3E}">
        <p14:creationId xmlns:p14="http://schemas.microsoft.com/office/powerpoint/2010/main" val="3428291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Messages</a:t>
            </a:r>
          </a:p>
        </p:txBody>
      </p:sp>
      <p:sp>
        <p:nvSpPr>
          <p:cNvPr id="3" name="Content Placeholder 2"/>
          <p:cNvSpPr>
            <a:spLocks noGrp="1"/>
          </p:cNvSpPr>
          <p:nvPr>
            <p:ph idx="1"/>
          </p:nvPr>
        </p:nvSpPr>
        <p:spPr/>
        <p:txBody>
          <a:bodyPr>
            <a:normAutofit fontScale="77500" lnSpcReduction="20000"/>
          </a:bodyPr>
          <a:lstStyle/>
          <a:p>
            <a:r>
              <a:rPr lang="en-IN" dirty="0"/>
              <a:t>[REQ_TO_BE_AUTHENTICATED] – Client sends to Server before authentication</a:t>
            </a:r>
          </a:p>
          <a:p>
            <a:r>
              <a:rPr lang="en-IN" dirty="0"/>
              <a:t>[COOKIE_SERVER] – Server sends a cookie to client</a:t>
            </a:r>
          </a:p>
          <a:p>
            <a:r>
              <a:rPr lang="en-IN" dirty="0"/>
              <a:t>[COOKIE_CLIENT] – Client replies with a cookie</a:t>
            </a:r>
          </a:p>
          <a:p>
            <a:r>
              <a:rPr lang="en-IN" dirty="0"/>
              <a:t>[AUTH_REQ_PERM] – Server replies with g ,p used for DH-KEY exchange</a:t>
            </a:r>
          </a:p>
          <a:p>
            <a:r>
              <a:rPr lang="en-IN" dirty="0"/>
              <a:t>[PASSWORD] – Client sends encrypted password along with </a:t>
            </a:r>
            <a:r>
              <a:rPr lang="en-IN" dirty="0" err="1"/>
              <a:t>g^a</a:t>
            </a:r>
            <a:r>
              <a:rPr lang="en-IN" dirty="0"/>
              <a:t> mod p</a:t>
            </a:r>
          </a:p>
          <a:p>
            <a:r>
              <a:rPr lang="en-IN" dirty="0"/>
              <a:t>[REQ-TO-TALK]- Client sends request to talk to another client (either to peer or server} </a:t>
            </a:r>
          </a:p>
          <a:p>
            <a:r>
              <a:rPr lang="en-IN" dirty="0"/>
              <a:t>[DH-KEY S] – Server’s part of DH-KEY sent from server</a:t>
            </a:r>
          </a:p>
          <a:p>
            <a:r>
              <a:rPr lang="en-IN" dirty="0"/>
              <a:t>[DH-KEY C] – Client’s part of DH-KEY sent from client</a:t>
            </a:r>
          </a:p>
          <a:p>
            <a:r>
              <a:rPr lang="en-IN" dirty="0"/>
              <a:t>[SESSION-KEY] -  Session key</a:t>
            </a:r>
          </a:p>
          <a:p>
            <a:r>
              <a:rPr lang="en-IN" dirty="0"/>
              <a:t>[MESSAGE] – Normal encrypted messages between clients</a:t>
            </a:r>
          </a:p>
          <a:p>
            <a:r>
              <a:rPr lang="en-IN" dirty="0"/>
              <a:t>[LOGOUT] – Logout message from Client to Server</a:t>
            </a:r>
          </a:p>
          <a:p>
            <a:r>
              <a:rPr lang="en-IN" dirty="0"/>
              <a:t>[NOTIFICATION] – From Server to Clients </a:t>
            </a:r>
          </a:p>
          <a:p>
            <a:endParaRPr lang="en-IN" dirty="0"/>
          </a:p>
        </p:txBody>
      </p:sp>
    </p:spTree>
    <p:extLst>
      <p:ext uri="{BB962C8B-B14F-4D97-AF65-F5344CB8AC3E}">
        <p14:creationId xmlns:p14="http://schemas.microsoft.com/office/powerpoint/2010/main" val="323104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Protection against Attacks</a:t>
            </a:r>
          </a:p>
        </p:txBody>
      </p:sp>
      <p:sp>
        <p:nvSpPr>
          <p:cNvPr id="3" name="Content Placeholder 2"/>
          <p:cNvSpPr>
            <a:spLocks noGrp="1"/>
          </p:cNvSpPr>
          <p:nvPr>
            <p:ph idx="1"/>
          </p:nvPr>
        </p:nvSpPr>
        <p:spPr/>
        <p:txBody>
          <a:bodyPr>
            <a:normAutofit fontScale="92500" lnSpcReduction="10000"/>
          </a:bodyPr>
          <a:lstStyle/>
          <a:p>
            <a:r>
              <a:rPr lang="en-IN" dirty="0"/>
              <a:t>Defence against DOS – Server does not allow authentication until the client responds back with the cookie</a:t>
            </a:r>
          </a:p>
          <a:p>
            <a:r>
              <a:rPr lang="en-IN" dirty="0"/>
              <a:t>Forward Secrecy – Each communication involves setting up a session key in which both the communicating entities participate and they forget their session key after log out.</a:t>
            </a:r>
          </a:p>
          <a:p>
            <a:r>
              <a:rPr lang="en-IN" dirty="0"/>
              <a:t>Password Security </a:t>
            </a:r>
          </a:p>
          <a:p>
            <a:pPr lvl="1"/>
            <a:r>
              <a:rPr lang="en-IN" dirty="0"/>
              <a:t>Dictionary attack – Ensure the passwords are a combination of upper and lowercase letters with special character</a:t>
            </a:r>
          </a:p>
          <a:p>
            <a:pPr lvl="1"/>
            <a:r>
              <a:rPr lang="en-IN" dirty="0"/>
              <a:t>Salting and SHA2 for hashing</a:t>
            </a:r>
          </a:p>
          <a:p>
            <a:pPr lvl="1"/>
            <a:r>
              <a:rPr lang="en-IN" dirty="0"/>
              <a:t>Online attack – Limit the number of failed attempts to 3</a:t>
            </a:r>
          </a:p>
          <a:p>
            <a:r>
              <a:rPr lang="en-IN" dirty="0"/>
              <a:t>Protection from Server Snooping on messages – Messages sent between the clients are encrypted by a session key which they establish</a:t>
            </a:r>
          </a:p>
          <a:p>
            <a:endParaRPr lang="en-IN" dirty="0"/>
          </a:p>
        </p:txBody>
      </p:sp>
    </p:spTree>
    <p:extLst>
      <p:ext uri="{BB962C8B-B14F-4D97-AF65-F5344CB8AC3E}">
        <p14:creationId xmlns:p14="http://schemas.microsoft.com/office/powerpoint/2010/main" val="102547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Enhancements</a:t>
            </a:r>
          </a:p>
        </p:txBody>
      </p:sp>
      <p:sp>
        <p:nvSpPr>
          <p:cNvPr id="3" name="Content Placeholder 2"/>
          <p:cNvSpPr>
            <a:spLocks noGrp="1"/>
          </p:cNvSpPr>
          <p:nvPr>
            <p:ph idx="1"/>
          </p:nvPr>
        </p:nvSpPr>
        <p:spPr/>
        <p:txBody>
          <a:bodyPr>
            <a:normAutofit fontScale="92500" lnSpcReduction="10000"/>
          </a:bodyPr>
          <a:lstStyle/>
          <a:p>
            <a:r>
              <a:rPr lang="en-IN" dirty="0"/>
              <a:t>Derive keys from passwords</a:t>
            </a:r>
          </a:p>
          <a:p>
            <a:r>
              <a:rPr lang="en-IN" dirty="0"/>
              <a:t>Improve Authentication to Server by not sending password and instead encrypting a value using the key derived from the clients password</a:t>
            </a:r>
          </a:p>
          <a:p>
            <a:r>
              <a:rPr lang="en-IN" dirty="0"/>
              <a:t>Store the passwords hashes in an encrypted file</a:t>
            </a:r>
          </a:p>
          <a:p>
            <a:r>
              <a:rPr lang="en-IN" dirty="0"/>
              <a:t>Send notification to client when another client requests the server to verify the client’s certificate</a:t>
            </a:r>
          </a:p>
          <a:p>
            <a:r>
              <a:rPr lang="en-IN" dirty="0"/>
              <a:t>Allow anonymous communication as an option</a:t>
            </a:r>
          </a:p>
          <a:p>
            <a:r>
              <a:rPr lang="en-IN" dirty="0"/>
              <a:t>Handle non graceful logout (Check for live client)</a:t>
            </a:r>
          </a:p>
          <a:p>
            <a:r>
              <a:rPr lang="en-IN" dirty="0"/>
              <a:t>Delivery Notification</a:t>
            </a:r>
          </a:p>
          <a:p>
            <a:r>
              <a:rPr lang="en-IN" dirty="0"/>
              <a:t>Allow user to register</a:t>
            </a:r>
          </a:p>
          <a:p>
            <a:endParaRPr lang="en-IN" dirty="0"/>
          </a:p>
          <a:p>
            <a:endParaRPr lang="en-IN" dirty="0"/>
          </a:p>
        </p:txBody>
      </p:sp>
    </p:spTree>
    <p:extLst>
      <p:ext uri="{BB962C8B-B14F-4D97-AF65-F5344CB8AC3E}">
        <p14:creationId xmlns:p14="http://schemas.microsoft.com/office/powerpoint/2010/main" val="117350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p>
        </p:txBody>
      </p:sp>
      <p:sp>
        <p:nvSpPr>
          <p:cNvPr id="4" name="Rectangle 3"/>
          <p:cNvSpPr/>
          <p:nvPr/>
        </p:nvSpPr>
        <p:spPr>
          <a:xfrm>
            <a:off x="4932218" y="2008909"/>
            <a:ext cx="1828800" cy="10806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Server</a:t>
            </a:r>
          </a:p>
        </p:txBody>
      </p:sp>
      <p:sp>
        <p:nvSpPr>
          <p:cNvPr id="5" name="Rectangle 4"/>
          <p:cNvSpPr/>
          <p:nvPr/>
        </p:nvSpPr>
        <p:spPr>
          <a:xfrm>
            <a:off x="3241964" y="3932958"/>
            <a:ext cx="1690254" cy="9282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Client 1</a:t>
            </a:r>
          </a:p>
        </p:txBody>
      </p:sp>
      <p:sp>
        <p:nvSpPr>
          <p:cNvPr id="9" name="Content Placeholder 8"/>
          <p:cNvSpPr>
            <a:spLocks noGrp="1"/>
          </p:cNvSpPr>
          <p:nvPr>
            <p:ph idx="1"/>
          </p:nvPr>
        </p:nvSpPr>
        <p:spPr/>
        <p:txBody>
          <a:bodyPr/>
          <a:lstStyle/>
          <a:p>
            <a:endParaRPr lang="en-IN" dirty="0"/>
          </a:p>
        </p:txBody>
      </p:sp>
      <p:sp>
        <p:nvSpPr>
          <p:cNvPr id="10" name="Rectangle 9"/>
          <p:cNvSpPr/>
          <p:nvPr/>
        </p:nvSpPr>
        <p:spPr>
          <a:xfrm>
            <a:off x="6899564" y="3932958"/>
            <a:ext cx="1676400" cy="9282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Client n</a:t>
            </a:r>
          </a:p>
        </p:txBody>
      </p:sp>
      <p:sp>
        <p:nvSpPr>
          <p:cNvPr id="14" name="Left-Up Arrow 13"/>
          <p:cNvSpPr/>
          <p:nvPr/>
        </p:nvSpPr>
        <p:spPr>
          <a:xfrm>
            <a:off x="4932218" y="3089564"/>
            <a:ext cx="221673" cy="103909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Up Arrow 15"/>
          <p:cNvSpPr/>
          <p:nvPr/>
        </p:nvSpPr>
        <p:spPr>
          <a:xfrm flipH="1">
            <a:off x="6622472" y="3089565"/>
            <a:ext cx="277092" cy="103909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Left-Right Arrow 17"/>
          <p:cNvSpPr/>
          <p:nvPr/>
        </p:nvSpPr>
        <p:spPr>
          <a:xfrm>
            <a:off x="4932218" y="4530436"/>
            <a:ext cx="1967346" cy="166255"/>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982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a:t>
            </a:r>
          </a:p>
        </p:txBody>
      </p:sp>
      <p:sp>
        <p:nvSpPr>
          <p:cNvPr id="3" name="Content Placeholder 2"/>
          <p:cNvSpPr>
            <a:spLocks noGrp="1"/>
          </p:cNvSpPr>
          <p:nvPr>
            <p:ph idx="1"/>
          </p:nvPr>
        </p:nvSpPr>
        <p:spPr/>
        <p:txBody>
          <a:bodyPr/>
          <a:lstStyle/>
          <a:p>
            <a:r>
              <a:rPr lang="en-IN" dirty="0"/>
              <a:t>The clients are pre registered in the server with passwords (Secure Password)</a:t>
            </a:r>
          </a:p>
          <a:p>
            <a:r>
              <a:rPr lang="en-IN" dirty="0"/>
              <a:t>Secure Password – Combination of Uppercase lowercase and special characters and minimum length of 8 characters</a:t>
            </a:r>
          </a:p>
          <a:p>
            <a:r>
              <a:rPr lang="en-IN" dirty="0"/>
              <a:t>Each client will have the public key of the server</a:t>
            </a:r>
          </a:p>
          <a:p>
            <a:r>
              <a:rPr lang="en-IN" dirty="0"/>
              <a:t>Server is always online</a:t>
            </a:r>
          </a:p>
          <a:p>
            <a:pPr marL="0" indent="0">
              <a:buNone/>
            </a:pPr>
            <a:endParaRPr lang="en-IN" dirty="0"/>
          </a:p>
          <a:p>
            <a:endParaRPr lang="en-IN" dirty="0"/>
          </a:p>
        </p:txBody>
      </p:sp>
    </p:spTree>
    <p:extLst>
      <p:ext uri="{BB962C8B-B14F-4D97-AF65-F5344CB8AC3E}">
        <p14:creationId xmlns:p14="http://schemas.microsoft.com/office/powerpoint/2010/main" val="266994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Cryptographic Algorithm and Key Sizes</a:t>
            </a:r>
          </a:p>
        </p:txBody>
      </p:sp>
      <p:sp>
        <p:nvSpPr>
          <p:cNvPr id="3" name="Content Placeholder 2"/>
          <p:cNvSpPr>
            <a:spLocks noGrp="1"/>
          </p:cNvSpPr>
          <p:nvPr>
            <p:ph idx="1"/>
          </p:nvPr>
        </p:nvSpPr>
        <p:spPr/>
        <p:txBody>
          <a:bodyPr/>
          <a:lstStyle/>
          <a:p>
            <a:r>
              <a:rPr lang="en-IN" dirty="0"/>
              <a:t>Symmetric Encryption Algorithm – AES</a:t>
            </a:r>
          </a:p>
          <a:p>
            <a:r>
              <a:rPr lang="en-IN" dirty="0"/>
              <a:t>Symmetric Encryption Key size – 128 bit</a:t>
            </a:r>
          </a:p>
          <a:p>
            <a:r>
              <a:rPr lang="en-IN" dirty="0"/>
              <a:t>Symmetric Encryption Block Cipher mode - CTR</a:t>
            </a:r>
          </a:p>
          <a:p>
            <a:r>
              <a:rPr lang="en-IN" dirty="0"/>
              <a:t>Asymmetric Encryption Algorithm – RSA</a:t>
            </a:r>
          </a:p>
          <a:p>
            <a:r>
              <a:rPr lang="en-IN" dirty="0"/>
              <a:t>Asymmetric Encryption Key Size – 1024 bit</a:t>
            </a:r>
          </a:p>
          <a:p>
            <a:r>
              <a:rPr lang="en-IN" dirty="0"/>
              <a:t>Hashing Algorithm – Either SHA1 or SHA2</a:t>
            </a:r>
          </a:p>
          <a:p>
            <a:endParaRPr lang="en-IN" dirty="0"/>
          </a:p>
        </p:txBody>
      </p:sp>
    </p:spTree>
    <p:extLst>
      <p:ext uri="{BB962C8B-B14F-4D97-AF65-F5344CB8AC3E}">
        <p14:creationId xmlns:p14="http://schemas.microsoft.com/office/powerpoint/2010/main" val="111807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a:t>
            </a:r>
          </a:p>
        </p:txBody>
      </p:sp>
      <p:sp>
        <p:nvSpPr>
          <p:cNvPr id="3" name="Content Placeholder 2"/>
          <p:cNvSpPr>
            <a:spLocks noGrp="1"/>
          </p:cNvSpPr>
          <p:nvPr>
            <p:ph idx="1"/>
          </p:nvPr>
        </p:nvSpPr>
        <p:spPr/>
        <p:txBody>
          <a:bodyPr/>
          <a:lstStyle/>
          <a:p>
            <a:r>
              <a:rPr lang="en-IN" dirty="0"/>
              <a:t>Authenticate a client </a:t>
            </a:r>
          </a:p>
          <a:p>
            <a:r>
              <a:rPr lang="en-IN" dirty="0"/>
              <a:t>Verify a client’s certificate</a:t>
            </a:r>
          </a:p>
          <a:p>
            <a:r>
              <a:rPr lang="en-IN" dirty="0"/>
              <a:t>List all online clients</a:t>
            </a:r>
          </a:p>
          <a:p>
            <a:r>
              <a:rPr lang="en-IN" dirty="0"/>
              <a:t>Session Key Establishment</a:t>
            </a:r>
          </a:p>
          <a:p>
            <a:r>
              <a:rPr lang="en-IN" dirty="0"/>
              <a:t>Secure communication with authenticated clients</a:t>
            </a:r>
          </a:p>
          <a:p>
            <a:r>
              <a:rPr lang="en-IN" dirty="0"/>
              <a:t>Allow a client to send messages to a multiple online clients</a:t>
            </a:r>
          </a:p>
          <a:p>
            <a:r>
              <a:rPr lang="en-IN" dirty="0"/>
              <a:t>Allow a client to receive messages from multiple online clients</a:t>
            </a:r>
          </a:p>
          <a:p>
            <a:r>
              <a:rPr lang="en-IN" dirty="0"/>
              <a:t>Graceful logout</a:t>
            </a:r>
          </a:p>
          <a:p>
            <a:endParaRPr lang="en-IN" dirty="0"/>
          </a:p>
        </p:txBody>
      </p:sp>
    </p:spTree>
    <p:extLst>
      <p:ext uri="{BB962C8B-B14F-4D97-AF65-F5344CB8AC3E}">
        <p14:creationId xmlns:p14="http://schemas.microsoft.com/office/powerpoint/2010/main" val="426348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Authentication Protocol and Session Key Establishment</a:t>
            </a:r>
          </a:p>
        </p:txBody>
      </p:sp>
      <p:sp>
        <p:nvSpPr>
          <p:cNvPr id="3" name="Content Placeholder 2"/>
          <p:cNvSpPr>
            <a:spLocks noGrp="1"/>
          </p:cNvSpPr>
          <p:nvPr>
            <p:ph idx="1"/>
          </p:nvPr>
        </p:nvSpPr>
        <p:spPr/>
        <p:txBody>
          <a:bodyPr>
            <a:normAutofit lnSpcReduction="10000"/>
          </a:bodyPr>
          <a:lstStyle/>
          <a:p>
            <a:r>
              <a:rPr lang="en-IN" sz="4000" dirty="0"/>
              <a:t>Client to Server</a:t>
            </a:r>
            <a:r>
              <a:rPr lang="en-IN" dirty="0"/>
              <a:t> </a:t>
            </a:r>
          </a:p>
          <a:p>
            <a:r>
              <a:rPr lang="en-IN" dirty="0"/>
              <a:t>Involves sending receiving of cookies before authentication</a:t>
            </a:r>
          </a:p>
          <a:p>
            <a:r>
              <a:rPr lang="en-IN" dirty="0"/>
              <a:t>C to S -&gt; A  </a:t>
            </a:r>
          </a:p>
          <a:p>
            <a:r>
              <a:rPr lang="en-IN" dirty="0"/>
              <a:t>S to C -&gt; Hash(Client IP:Port,Secret,A)</a:t>
            </a:r>
          </a:p>
          <a:p>
            <a:r>
              <a:rPr lang="en-IN" dirty="0"/>
              <a:t>C to S -&gt; Hash(Client IP:Port,Secret,A)</a:t>
            </a:r>
          </a:p>
          <a:p>
            <a:r>
              <a:rPr lang="en-IN" dirty="0"/>
              <a:t>S to C -&gt; [g p]</a:t>
            </a:r>
            <a:r>
              <a:rPr lang="en-IN" sz="1800" dirty="0"/>
              <a:t>Private-Key S</a:t>
            </a:r>
          </a:p>
          <a:p>
            <a:r>
              <a:rPr lang="en-IN" dirty="0"/>
              <a:t>C to S -&gt; {Password, </a:t>
            </a:r>
            <a:r>
              <a:rPr lang="en-IN" dirty="0" err="1"/>
              <a:t>g^a</a:t>
            </a:r>
            <a:r>
              <a:rPr lang="en-IN" dirty="0"/>
              <a:t> mod </a:t>
            </a:r>
            <a:r>
              <a:rPr lang="en-IN" dirty="0" err="1"/>
              <a:t>p,A</a:t>
            </a:r>
            <a:r>
              <a:rPr lang="en-IN" dirty="0"/>
              <a:t>}</a:t>
            </a:r>
            <a:r>
              <a:rPr lang="en-IN" sz="1800" dirty="0"/>
              <a:t>Public-Key S</a:t>
            </a:r>
          </a:p>
          <a:p>
            <a:pPr lvl="0"/>
            <a:r>
              <a:rPr lang="en-IN" dirty="0">
                <a:solidFill>
                  <a:prstClr val="black"/>
                </a:solidFill>
              </a:rPr>
              <a:t>S to C -&gt; [</a:t>
            </a:r>
            <a:r>
              <a:rPr lang="en-IN" dirty="0" err="1">
                <a:solidFill>
                  <a:prstClr val="black"/>
                </a:solidFill>
              </a:rPr>
              <a:t>g^s</a:t>
            </a:r>
            <a:r>
              <a:rPr lang="en-IN" dirty="0">
                <a:solidFill>
                  <a:prstClr val="black"/>
                </a:solidFill>
              </a:rPr>
              <a:t> mod p]</a:t>
            </a:r>
            <a:r>
              <a:rPr lang="en-IN" sz="1800" dirty="0">
                <a:solidFill>
                  <a:prstClr val="black"/>
                </a:solidFill>
              </a:rPr>
              <a:t>Private-Key S</a:t>
            </a:r>
            <a:endParaRPr lang="en-IN" dirty="0">
              <a:solidFill>
                <a:prstClr val="black"/>
              </a:solidFill>
            </a:endParaRPr>
          </a:p>
          <a:p>
            <a:pPr lvl="0"/>
            <a:r>
              <a:rPr lang="en-IN" dirty="0">
                <a:solidFill>
                  <a:prstClr val="black"/>
                </a:solidFill>
              </a:rPr>
              <a:t>SKC = </a:t>
            </a:r>
            <a:r>
              <a:rPr lang="en-IN" dirty="0" err="1">
                <a:solidFill>
                  <a:prstClr val="black"/>
                </a:solidFill>
              </a:rPr>
              <a:t>g^cs</a:t>
            </a:r>
            <a:r>
              <a:rPr lang="en-IN" dirty="0">
                <a:solidFill>
                  <a:prstClr val="black"/>
                </a:solidFill>
              </a:rPr>
              <a:t> mod p</a:t>
            </a:r>
          </a:p>
          <a:p>
            <a:endParaRPr lang="en-IN" sz="1800"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0920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all Clients</a:t>
            </a:r>
          </a:p>
        </p:txBody>
      </p:sp>
      <p:sp>
        <p:nvSpPr>
          <p:cNvPr id="3" name="Content Placeholder 2"/>
          <p:cNvSpPr>
            <a:spLocks noGrp="1"/>
          </p:cNvSpPr>
          <p:nvPr>
            <p:ph idx="1"/>
          </p:nvPr>
        </p:nvSpPr>
        <p:spPr/>
        <p:txBody>
          <a:bodyPr/>
          <a:lstStyle/>
          <a:p>
            <a:r>
              <a:rPr lang="en-IN" dirty="0"/>
              <a:t>When the user types list in the text interface</a:t>
            </a:r>
          </a:p>
          <a:p>
            <a:r>
              <a:rPr lang="en-IN" dirty="0"/>
              <a:t>Client 1 to Server -&gt; SKC1{List All Online Clients}</a:t>
            </a:r>
          </a:p>
          <a:p>
            <a:r>
              <a:rPr lang="en-IN" dirty="0"/>
              <a:t>Server to Client 1 -&gt; SKC1{Online clients List}</a:t>
            </a:r>
          </a:p>
          <a:p>
            <a:endParaRPr lang="en-IN" dirty="0"/>
          </a:p>
          <a:p>
            <a:endParaRPr lang="en-IN" dirty="0"/>
          </a:p>
        </p:txBody>
      </p:sp>
    </p:spTree>
    <p:extLst>
      <p:ext uri="{BB962C8B-B14F-4D97-AF65-F5344CB8AC3E}">
        <p14:creationId xmlns:p14="http://schemas.microsoft.com/office/powerpoint/2010/main" val="301568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Peer to Peer  </a:t>
            </a:r>
          </a:p>
        </p:txBody>
      </p:sp>
      <p:sp>
        <p:nvSpPr>
          <p:cNvPr id="3" name="Content Placeholder 2"/>
          <p:cNvSpPr>
            <a:spLocks noGrp="1"/>
          </p:cNvSpPr>
          <p:nvPr>
            <p:ph idx="1"/>
          </p:nvPr>
        </p:nvSpPr>
        <p:spPr/>
        <p:txBody>
          <a:bodyPr>
            <a:normAutofit fontScale="62500" lnSpcReduction="20000"/>
          </a:bodyPr>
          <a:lstStyle/>
          <a:p>
            <a:pPr marL="0" indent="0">
              <a:buNone/>
            </a:pPr>
            <a:r>
              <a:rPr lang="en-IN" u="sng" dirty="0"/>
              <a:t>Scenario – Client 1 needs to talk to Client 2</a:t>
            </a:r>
          </a:p>
          <a:p>
            <a:r>
              <a:rPr lang="en-IN" dirty="0"/>
              <a:t>Client 1 to Client 2 -&gt; {I want to talk to u}</a:t>
            </a:r>
          </a:p>
          <a:p>
            <a:r>
              <a:rPr lang="en-IN" dirty="0"/>
              <a:t>Client 2 to Client 1 -&gt; N1</a:t>
            </a:r>
          </a:p>
          <a:p>
            <a:pPr marL="0" indent="0">
              <a:buNone/>
            </a:pPr>
            <a:r>
              <a:rPr lang="en-IN" u="sng" dirty="0"/>
              <a:t>Obtain Key from Server</a:t>
            </a:r>
            <a:endParaRPr lang="en-IN" dirty="0"/>
          </a:p>
          <a:p>
            <a:r>
              <a:rPr lang="en-IN" dirty="0"/>
              <a:t>Client 1 to Server -&gt; SKC1{I want to talk to B,N1}</a:t>
            </a:r>
          </a:p>
          <a:p>
            <a:r>
              <a:rPr lang="en-IN" dirty="0"/>
              <a:t>Server to Client 1 -&gt; SKC1{KC1C2} || SKC2{KC1C2,A N1} (</a:t>
            </a:r>
            <a:r>
              <a:rPr lang="en-IN" i="1" dirty="0"/>
              <a:t>Server purges KC1C2 after sending the message</a:t>
            </a:r>
            <a:r>
              <a:rPr lang="en-IN" dirty="0"/>
              <a:t>)</a:t>
            </a:r>
          </a:p>
          <a:p>
            <a:pPr marL="0" indent="0">
              <a:buNone/>
            </a:pPr>
            <a:r>
              <a:rPr lang="en-IN" u="sng" dirty="0"/>
              <a:t>Session Key Establishment</a:t>
            </a:r>
          </a:p>
          <a:p>
            <a:r>
              <a:rPr lang="en-IN" dirty="0"/>
              <a:t>C1 to C2 -&gt; SKC2{KC1C2,A N1} ||KC1C2{DH-KEY C1}</a:t>
            </a:r>
          </a:p>
          <a:p>
            <a:r>
              <a:rPr lang="en-IN" dirty="0"/>
              <a:t>C2 to C1 -&gt; KC1C2{DH-KEY C2}</a:t>
            </a:r>
          </a:p>
          <a:p>
            <a:r>
              <a:rPr lang="en-IN" dirty="0"/>
              <a:t>SC1C2 From DH-KEYs</a:t>
            </a:r>
          </a:p>
          <a:p>
            <a:r>
              <a:rPr lang="en-IN" dirty="0"/>
              <a:t>C1 to C2 -&gt; SC1C2{N2}</a:t>
            </a:r>
          </a:p>
          <a:p>
            <a:r>
              <a:rPr lang="en-IN" dirty="0"/>
              <a:t>C2 to C1 -&gt; SC1C2{N2 , N3}</a:t>
            </a:r>
          </a:p>
          <a:p>
            <a:r>
              <a:rPr lang="en-IN" dirty="0"/>
              <a:t>C1 to C2 -&gt; SC1KC2{N3}</a:t>
            </a:r>
          </a:p>
          <a:p>
            <a:endParaRPr lang="en-IN" dirty="0"/>
          </a:p>
          <a:p>
            <a:endParaRPr lang="en-IN" dirty="0"/>
          </a:p>
        </p:txBody>
      </p:sp>
    </p:spTree>
    <p:extLst>
      <p:ext uri="{BB962C8B-B14F-4D97-AF65-F5344CB8AC3E}">
        <p14:creationId xmlns:p14="http://schemas.microsoft.com/office/powerpoint/2010/main" val="322689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Logout Protocol</a:t>
            </a:r>
          </a:p>
        </p:txBody>
      </p:sp>
      <p:sp>
        <p:nvSpPr>
          <p:cNvPr id="3" name="Content Placeholder 2"/>
          <p:cNvSpPr>
            <a:spLocks noGrp="1"/>
          </p:cNvSpPr>
          <p:nvPr>
            <p:ph idx="1"/>
          </p:nvPr>
        </p:nvSpPr>
        <p:spPr/>
        <p:txBody>
          <a:bodyPr/>
          <a:lstStyle/>
          <a:p>
            <a:pPr marL="0" indent="0">
              <a:buNone/>
            </a:pPr>
            <a:r>
              <a:rPr lang="en-IN" sz="3200" u="sng" dirty="0"/>
              <a:t>Graceful Logout</a:t>
            </a:r>
          </a:p>
          <a:p>
            <a:r>
              <a:rPr lang="en-IN" dirty="0"/>
              <a:t>C to S-&gt; SKC{LOGOUT}</a:t>
            </a:r>
            <a:endParaRPr lang="en-IN" sz="1800" dirty="0"/>
          </a:p>
          <a:p>
            <a:r>
              <a:rPr lang="en-IN" dirty="0"/>
              <a:t>Server purges SKC ,deletes C from list of online clients</a:t>
            </a:r>
          </a:p>
          <a:p>
            <a:r>
              <a:rPr lang="en-IN" dirty="0"/>
              <a:t>S to C1….N -&gt; SKC1{NOTIFICATION} …..SKC2{NOTIFICATION}</a:t>
            </a:r>
            <a:endParaRPr lang="en-IN" sz="1800" dirty="0"/>
          </a:p>
          <a:p>
            <a:r>
              <a:rPr lang="en-IN" dirty="0"/>
              <a:t>  All Clients purge Session Keys with the logged out client if any</a:t>
            </a:r>
          </a:p>
          <a:p>
            <a:r>
              <a:rPr lang="en-IN" dirty="0"/>
              <a:t>Note – </a:t>
            </a:r>
            <a:r>
              <a:rPr lang="en-IN" sz="2400" dirty="0"/>
              <a:t>The client does not send a nonce because it sends the logout message encrypted with its session key and even if an intruder stores this message and replays it next time ,the session key will be invalid.</a:t>
            </a:r>
          </a:p>
          <a:p>
            <a:pPr marL="0" indent="0">
              <a:buNone/>
            </a:pPr>
            <a:endParaRPr lang="en-IN" dirty="0"/>
          </a:p>
          <a:p>
            <a:endParaRPr lang="en-IN" sz="1800" dirty="0"/>
          </a:p>
          <a:p>
            <a:endParaRPr lang="en-IN" dirty="0"/>
          </a:p>
        </p:txBody>
      </p:sp>
    </p:spTree>
    <p:extLst>
      <p:ext uri="{BB962C8B-B14F-4D97-AF65-F5344CB8AC3E}">
        <p14:creationId xmlns:p14="http://schemas.microsoft.com/office/powerpoint/2010/main" val="90132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TotalTime>
  <Words>755</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Secure Instant Messaging Application</vt:lpstr>
      <vt:lpstr>Architecture</vt:lpstr>
      <vt:lpstr>Assumptions</vt:lpstr>
      <vt:lpstr>Cryptographic Algorithm and Key Sizes</vt:lpstr>
      <vt:lpstr>Features</vt:lpstr>
      <vt:lpstr>Authentication Protocol and Session Key Establishment</vt:lpstr>
      <vt:lpstr>List all Clients</vt:lpstr>
      <vt:lpstr>Peer to Peer  </vt:lpstr>
      <vt:lpstr>Logout Protocol</vt:lpstr>
      <vt:lpstr>Types of Messages</vt:lpstr>
      <vt:lpstr>Protection against Attacks</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Instant Messaging Application</dc:title>
  <dc:creator>ADITYA KS</dc:creator>
  <cp:lastModifiedBy>ADITYA KS</cp:lastModifiedBy>
  <cp:revision>51</cp:revision>
  <dcterms:created xsi:type="dcterms:W3CDTF">2016-10-27T16:28:20Z</dcterms:created>
  <dcterms:modified xsi:type="dcterms:W3CDTF">2016-10-31T00:55:35Z</dcterms:modified>
</cp:coreProperties>
</file>