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Libre Franklin"/>
      <p:regular r:id="rId33"/>
      <p:bold r:id="rId34"/>
      <p:italic r:id="rId35"/>
      <p:boldItalic r:id="rId36"/>
    </p:embeddedFont>
    <p:embeddedFont>
      <p:font typeface="Franklin Gothic"/>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8" roundtripDataSignature="AMtx7miep+IaCEbW8tiIAyl5IuRQLLvC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ibreFranklin-italic.fntdata"/><Relationship Id="rId12" Type="http://schemas.openxmlformats.org/officeDocument/2006/relationships/slide" Target="slides/slide7.xml"/><Relationship Id="rId34" Type="http://schemas.openxmlformats.org/officeDocument/2006/relationships/font" Target="fonts/LibreFranklin-bold.fntdata"/><Relationship Id="rId15" Type="http://schemas.openxmlformats.org/officeDocument/2006/relationships/slide" Target="slides/slide10.xml"/><Relationship Id="rId37" Type="http://schemas.openxmlformats.org/officeDocument/2006/relationships/font" Target="fonts/FranklinGothic-bold.fntdata"/><Relationship Id="rId14" Type="http://schemas.openxmlformats.org/officeDocument/2006/relationships/slide" Target="slides/slide9.xml"/><Relationship Id="rId36" Type="http://schemas.openxmlformats.org/officeDocument/2006/relationships/font" Target="fonts/LibreFranklin-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9"/>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9"/>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3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3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39"/>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9"/>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39"/>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9"/>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3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3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3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2"/>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3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3"/>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3"/>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3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3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4"/>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4"/>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3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3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3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5"/>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35"/>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35"/>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35"/>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3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3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6"/>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6"/>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36"/>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36"/>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36"/>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7"/>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p:nvPr>
            <p:ph idx="2" type="pic"/>
          </p:nvPr>
        </p:nvSpPr>
        <p:spPr>
          <a:xfrm>
            <a:off x="447817" y="641350"/>
            <a:ext cx="11290859" cy="3651249"/>
          </a:xfrm>
          <a:prstGeom prst="rect">
            <a:avLst/>
          </a:prstGeom>
          <a:noFill/>
          <a:ln>
            <a:noFill/>
          </a:ln>
        </p:spPr>
      </p:sp>
      <p:sp>
        <p:nvSpPr>
          <p:cNvPr id="72" name="Google Shape;72;p37"/>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3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3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8"/>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28"/>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8"/>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28"/>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475974"/>
            <a:ext cx="9144000" cy="1323439"/>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1C1C25"/>
              </a:buClr>
              <a:buSzPts val="1800"/>
              <a:buFont typeface="Times New Roman"/>
              <a:buNone/>
            </a:pPr>
            <a:r>
              <a:rPr b="1" lang="en-IN" sz="1800">
                <a:solidFill>
                  <a:srgbClr val="1C1C25"/>
                </a:solidFill>
                <a:latin typeface="Times New Roman"/>
                <a:ea typeface="Times New Roman"/>
                <a:cs typeface="Times New Roman"/>
                <a:sym typeface="Times New Roman"/>
              </a:rPr>
              <a:t>PLAY STORE APP REVIEW ANALYSIS</a:t>
            </a:r>
            <a:endParaRPr b="1">
              <a:solidFill>
                <a:schemeClr val="accent1"/>
              </a:solidFill>
              <a:latin typeface="Arial"/>
              <a:ea typeface="Arial"/>
              <a:cs typeface="Arial"/>
              <a:sym typeface="Arial"/>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635748" y="3429000"/>
            <a:ext cx="778644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IN" sz="2000">
                <a:solidFill>
                  <a:srgbClr val="1482AB"/>
                </a:solidFill>
                <a:latin typeface="Arial"/>
                <a:ea typeface="Arial"/>
                <a:cs typeface="Arial"/>
                <a:sym typeface="Arial"/>
              </a:rPr>
              <a:t>Student Name- Rohit Kumar</a:t>
            </a:r>
            <a:endParaRPr/>
          </a:p>
          <a:p>
            <a:pPr indent="-457200" lvl="0" marL="457200" marR="0" rtl="0" algn="l">
              <a:spcBef>
                <a:spcPts val="0"/>
              </a:spcBef>
              <a:spcAft>
                <a:spcPts val="0"/>
              </a:spcAft>
              <a:buClr>
                <a:srgbClr val="1482AB"/>
              </a:buClr>
              <a:buSzPts val="2000"/>
              <a:buFont typeface="Arial"/>
              <a:buAutoNum type="arabicPeriod"/>
            </a:pPr>
            <a:r>
              <a:rPr b="1" lang="en-IN" sz="2000">
                <a:solidFill>
                  <a:srgbClr val="1482AB"/>
                </a:solidFill>
                <a:latin typeface="Arial"/>
                <a:ea typeface="Arial"/>
                <a:cs typeface="Arial"/>
                <a:sym typeface="Arial"/>
              </a:rPr>
              <a:t>College Name- Sitamarhi Institute of technology, Sitamarhi</a:t>
            </a:r>
            <a:endParaRPr/>
          </a:p>
          <a:p>
            <a:pPr indent="-457200" lvl="0" marL="457200" marR="0" rtl="0" algn="l">
              <a:spcBef>
                <a:spcPts val="0"/>
              </a:spcBef>
              <a:spcAft>
                <a:spcPts val="0"/>
              </a:spcAft>
              <a:buClr>
                <a:srgbClr val="1482AB"/>
              </a:buClr>
              <a:buSzPts val="2000"/>
              <a:buFont typeface="Arial"/>
              <a:buAutoNum type="arabicPeriod"/>
            </a:pPr>
            <a:r>
              <a:rPr b="1" lang="en-IN" sz="2000">
                <a:solidFill>
                  <a:srgbClr val="1482AB"/>
                </a:solidFill>
                <a:latin typeface="Arial"/>
                <a:ea typeface="Arial"/>
                <a:cs typeface="Arial"/>
                <a:sym typeface="Arial"/>
              </a:rPr>
              <a:t>Department- Computer Science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153" name="Google Shape;153;p10"/>
          <p:cNvPicPr preferRelativeResize="0"/>
          <p:nvPr>
            <p:ph idx="1" type="body"/>
          </p:nvPr>
        </p:nvPicPr>
        <p:blipFill rotWithShape="1">
          <a:blip r:embed="rId3">
            <a:alphaModFix/>
          </a:blip>
          <a:srcRect b="0" l="0" r="0" t="0"/>
          <a:stretch/>
        </p:blipFill>
        <p:spPr>
          <a:xfrm>
            <a:off x="2172435" y="1395719"/>
            <a:ext cx="7221657" cy="52132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159" name="Google Shape;159;p11"/>
          <p:cNvPicPr preferRelativeResize="0"/>
          <p:nvPr>
            <p:ph idx="1" type="body"/>
          </p:nvPr>
        </p:nvPicPr>
        <p:blipFill rotWithShape="1">
          <a:blip r:embed="rId3">
            <a:alphaModFix/>
          </a:blip>
          <a:srcRect b="0" l="0" r="0" t="0"/>
          <a:stretch/>
        </p:blipFill>
        <p:spPr>
          <a:xfrm>
            <a:off x="113122" y="1526963"/>
            <a:ext cx="6219201" cy="4770284"/>
          </a:xfrm>
          <a:prstGeom prst="rect">
            <a:avLst/>
          </a:prstGeom>
          <a:noFill/>
          <a:ln>
            <a:noFill/>
          </a:ln>
        </p:spPr>
      </p:pic>
      <p:pic>
        <p:nvPicPr>
          <p:cNvPr id="160" name="Google Shape;160;p11"/>
          <p:cNvPicPr preferRelativeResize="0"/>
          <p:nvPr/>
        </p:nvPicPr>
        <p:blipFill rotWithShape="1">
          <a:blip r:embed="rId4">
            <a:alphaModFix/>
          </a:blip>
          <a:srcRect b="0" l="0" r="0" t="0"/>
          <a:stretch/>
        </p:blipFill>
        <p:spPr>
          <a:xfrm>
            <a:off x="6854262" y="1721766"/>
            <a:ext cx="5013534" cy="43806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166" name="Google Shape;166;p12"/>
          <p:cNvPicPr preferRelativeResize="0"/>
          <p:nvPr>
            <p:ph idx="1" type="body"/>
          </p:nvPr>
        </p:nvPicPr>
        <p:blipFill rotWithShape="1">
          <a:blip r:embed="rId3">
            <a:alphaModFix/>
          </a:blip>
          <a:srcRect b="0" l="0" r="0" t="0"/>
          <a:stretch/>
        </p:blipFill>
        <p:spPr>
          <a:xfrm>
            <a:off x="449686" y="1336883"/>
            <a:ext cx="4305673" cy="4360531"/>
          </a:xfrm>
          <a:prstGeom prst="rect">
            <a:avLst/>
          </a:prstGeom>
          <a:noFill/>
          <a:ln>
            <a:noFill/>
          </a:ln>
        </p:spPr>
      </p:pic>
      <p:pic>
        <p:nvPicPr>
          <p:cNvPr id="167" name="Google Shape;167;p12"/>
          <p:cNvPicPr preferRelativeResize="0"/>
          <p:nvPr/>
        </p:nvPicPr>
        <p:blipFill rotWithShape="1">
          <a:blip r:embed="rId4">
            <a:alphaModFix/>
          </a:blip>
          <a:srcRect b="0" l="0" r="0" t="0"/>
          <a:stretch/>
        </p:blipFill>
        <p:spPr>
          <a:xfrm>
            <a:off x="5674037" y="1536533"/>
            <a:ext cx="5204911" cy="41608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173" name="Google Shape;173;p13"/>
          <p:cNvPicPr preferRelativeResize="0"/>
          <p:nvPr>
            <p:ph idx="1" type="body"/>
          </p:nvPr>
        </p:nvPicPr>
        <p:blipFill rotWithShape="1">
          <a:blip r:embed="rId3">
            <a:alphaModFix/>
          </a:blip>
          <a:srcRect b="0" l="0" r="0" t="0"/>
          <a:stretch/>
        </p:blipFill>
        <p:spPr>
          <a:xfrm>
            <a:off x="723282" y="1482097"/>
            <a:ext cx="5227773" cy="4328535"/>
          </a:xfrm>
          <a:prstGeom prst="rect">
            <a:avLst/>
          </a:prstGeom>
          <a:noFill/>
          <a:ln>
            <a:noFill/>
          </a:ln>
        </p:spPr>
      </p:pic>
      <p:pic>
        <p:nvPicPr>
          <p:cNvPr id="174" name="Google Shape;174;p13"/>
          <p:cNvPicPr preferRelativeResize="0"/>
          <p:nvPr/>
        </p:nvPicPr>
        <p:blipFill rotWithShape="1">
          <a:blip r:embed="rId4">
            <a:alphaModFix/>
          </a:blip>
          <a:srcRect b="0" l="0" r="0" t="0"/>
          <a:stretch/>
        </p:blipFill>
        <p:spPr>
          <a:xfrm>
            <a:off x="6502465" y="1482097"/>
            <a:ext cx="3735690" cy="5027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180" name="Google Shape;180;p14"/>
          <p:cNvPicPr preferRelativeResize="0"/>
          <p:nvPr>
            <p:ph idx="1" type="body"/>
          </p:nvPr>
        </p:nvPicPr>
        <p:blipFill rotWithShape="1">
          <a:blip r:embed="rId3">
            <a:alphaModFix/>
          </a:blip>
          <a:srcRect b="0" l="0" r="0" t="0"/>
          <a:stretch/>
        </p:blipFill>
        <p:spPr>
          <a:xfrm>
            <a:off x="3748836" y="1447610"/>
            <a:ext cx="4694327" cy="43818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581192" y="769201"/>
            <a:ext cx="11029616" cy="47015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Franklin Gothic"/>
              <a:buNone/>
            </a:pPr>
            <a:r>
              <a:rPr lang="en-IN">
                <a:solidFill>
                  <a:schemeClr val="accent1"/>
                </a:solidFill>
              </a:rPr>
              <a:t>RESULT </a:t>
            </a:r>
            <a:endParaRPr/>
          </a:p>
        </p:txBody>
      </p:sp>
      <p:pic>
        <p:nvPicPr>
          <p:cNvPr id="186" name="Google Shape;186;p15"/>
          <p:cNvPicPr preferRelativeResize="0"/>
          <p:nvPr>
            <p:ph idx="1" type="body"/>
          </p:nvPr>
        </p:nvPicPr>
        <p:blipFill rotWithShape="1">
          <a:blip r:embed="rId3">
            <a:alphaModFix/>
          </a:blip>
          <a:srcRect b="0" l="0" r="0" t="0"/>
          <a:stretch/>
        </p:blipFill>
        <p:spPr>
          <a:xfrm>
            <a:off x="1789908" y="1668609"/>
            <a:ext cx="8135474" cy="41851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192" name="Google Shape;192;p16"/>
          <p:cNvPicPr preferRelativeResize="0"/>
          <p:nvPr>
            <p:ph idx="1" type="body"/>
          </p:nvPr>
        </p:nvPicPr>
        <p:blipFill rotWithShape="1">
          <a:blip r:embed="rId3">
            <a:alphaModFix/>
          </a:blip>
          <a:srcRect b="0" l="0" r="0" t="0"/>
          <a:stretch/>
        </p:blipFill>
        <p:spPr>
          <a:xfrm>
            <a:off x="3772504" y="3640464"/>
            <a:ext cx="4099915" cy="2324301"/>
          </a:xfrm>
          <a:prstGeom prst="rect">
            <a:avLst/>
          </a:prstGeom>
          <a:noFill/>
          <a:ln>
            <a:noFill/>
          </a:ln>
        </p:spPr>
      </p:pic>
      <p:pic>
        <p:nvPicPr>
          <p:cNvPr id="193" name="Google Shape;193;p16"/>
          <p:cNvPicPr preferRelativeResize="0"/>
          <p:nvPr/>
        </p:nvPicPr>
        <p:blipFill rotWithShape="1">
          <a:blip r:embed="rId4">
            <a:alphaModFix/>
          </a:blip>
          <a:srcRect b="0" l="0" r="0" t="0"/>
          <a:stretch/>
        </p:blipFill>
        <p:spPr>
          <a:xfrm>
            <a:off x="2994502" y="1476255"/>
            <a:ext cx="5906012" cy="19204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199" name="Google Shape;199;p17"/>
          <p:cNvPicPr preferRelativeResize="0"/>
          <p:nvPr>
            <p:ph idx="1" type="body"/>
          </p:nvPr>
        </p:nvPicPr>
        <p:blipFill rotWithShape="1">
          <a:blip r:embed="rId3">
            <a:alphaModFix/>
          </a:blip>
          <a:srcRect b="0" l="0" r="0" t="0"/>
          <a:stretch/>
        </p:blipFill>
        <p:spPr>
          <a:xfrm>
            <a:off x="1647273" y="1684767"/>
            <a:ext cx="8482040" cy="38876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205" name="Google Shape;205;p18"/>
          <p:cNvPicPr preferRelativeResize="0"/>
          <p:nvPr>
            <p:ph idx="1" type="body"/>
          </p:nvPr>
        </p:nvPicPr>
        <p:blipFill rotWithShape="1">
          <a:blip r:embed="rId3">
            <a:alphaModFix/>
          </a:blip>
          <a:srcRect b="0" l="0" r="0" t="0"/>
          <a:stretch/>
        </p:blipFill>
        <p:spPr>
          <a:xfrm>
            <a:off x="983583" y="1232452"/>
            <a:ext cx="9912217" cy="467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211" name="Google Shape;211;p19"/>
          <p:cNvPicPr preferRelativeResize="0"/>
          <p:nvPr>
            <p:ph idx="1" type="body"/>
          </p:nvPr>
        </p:nvPicPr>
        <p:blipFill rotWithShape="1">
          <a:blip r:embed="rId3">
            <a:alphaModFix/>
          </a:blip>
          <a:srcRect b="0" l="0" r="0" t="0"/>
          <a:stretch/>
        </p:blipFill>
        <p:spPr>
          <a:xfrm>
            <a:off x="681841" y="1372088"/>
            <a:ext cx="10578225" cy="467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Algorithm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Result</a:t>
            </a:r>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686" lvl="0" marL="306000"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217" name="Google Shape;217;p20"/>
          <p:cNvPicPr preferRelativeResize="0"/>
          <p:nvPr>
            <p:ph idx="1" type="body"/>
          </p:nvPr>
        </p:nvPicPr>
        <p:blipFill rotWithShape="1">
          <a:blip r:embed="rId3">
            <a:alphaModFix/>
          </a:blip>
          <a:srcRect b="0" l="0" r="0" t="0"/>
          <a:stretch/>
        </p:blipFill>
        <p:spPr>
          <a:xfrm>
            <a:off x="664178" y="1364273"/>
            <a:ext cx="10238412" cy="4673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223" name="Google Shape;223;p21"/>
          <p:cNvPicPr preferRelativeResize="0"/>
          <p:nvPr>
            <p:ph idx="1" type="body"/>
          </p:nvPr>
        </p:nvPicPr>
        <p:blipFill rotWithShape="1">
          <a:blip r:embed="rId3">
            <a:alphaModFix/>
          </a:blip>
          <a:srcRect b="0" l="0" r="0" t="0"/>
          <a:stretch/>
        </p:blipFill>
        <p:spPr>
          <a:xfrm>
            <a:off x="1016000" y="1426309"/>
            <a:ext cx="10002143" cy="43492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230" name="Google Shape;230;p22"/>
          <p:cNvSpPr txBox="1"/>
          <p:nvPr>
            <p:ph idx="1" type="body"/>
          </p:nvPr>
        </p:nvSpPr>
        <p:spPr>
          <a:xfrm>
            <a:off x="581192" y="1302025"/>
            <a:ext cx="11029615" cy="3660743"/>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374151"/>
                </a:solidFill>
                <a:latin typeface="Arial"/>
                <a:ea typeface="Arial"/>
                <a:cs typeface="Arial"/>
                <a:sym typeface="Arial"/>
              </a:rPr>
              <a:t>The analysis aims to provide valuable insights for developers, enabling them to make informed decisions for app development and market capture.</a:t>
            </a:r>
            <a:endParaRPr/>
          </a:p>
          <a:p>
            <a:pPr indent="-305435" lvl="0" marL="305435" rtl="0" algn="l">
              <a:lnSpc>
                <a:spcPct val="110000"/>
              </a:lnSpc>
              <a:spcBef>
                <a:spcPts val="1000"/>
              </a:spcBef>
              <a:spcAft>
                <a:spcPts val="0"/>
              </a:spcAft>
              <a:buSzPts val="1840"/>
              <a:buChar char="◼"/>
            </a:pPr>
            <a:r>
              <a:rPr lang="en-IN" sz="2000"/>
              <a:t> the system employs a comprehensive approach encompassing data collection, preprocessing, and machine learning algorithms to provide developers with actionable insights for app enhancement and market success on the Android platform. Through thorough data analysis and application of regression techniques, the system achieves a notable accuracy of 0.66666666. Evaluation metrics such as precision, recall, and mean absolute error further contribute to a comprehensive understanding of the model's performance, emphasizing its potential utility for developers seeking to optimize their applications.</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idx="1" type="body"/>
          </p:nvPr>
        </p:nvSpPr>
        <p:spPr>
          <a:xfrm>
            <a:off x="581193" y="1570892"/>
            <a:ext cx="9614860" cy="164425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IN" sz="2000"/>
              <a:t> optimizing the algorithm for better performance, and expanding the system to cover multiple cities or regions.</a:t>
            </a:r>
            <a:endParaRPr sz="2000"/>
          </a:p>
          <a:p>
            <a:pPr indent="0" lvl="0" marL="0" rtl="0" algn="l">
              <a:lnSpc>
                <a:spcPct val="110000"/>
              </a:lnSpc>
              <a:spcBef>
                <a:spcPts val="940"/>
              </a:spcBef>
              <a:spcAft>
                <a:spcPts val="0"/>
              </a:spcAft>
              <a:buSzPts val="1564"/>
              <a:buNone/>
            </a:pPr>
            <a:r>
              <a:t/>
            </a:r>
            <a:endParaRPr/>
          </a:p>
        </p:txBody>
      </p:sp>
      <p:sp>
        <p:nvSpPr>
          <p:cNvPr id="236" name="Google Shape;236;p23"/>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42" name="Google Shape;242;p24"/>
          <p:cNvSpPr txBox="1"/>
          <p:nvPr>
            <p:ph idx="1" type="body"/>
          </p:nvPr>
        </p:nvSpPr>
        <p:spPr>
          <a:xfrm>
            <a:off x="581192" y="1302026"/>
            <a:ext cx="9811505" cy="1824632"/>
          </a:xfrm>
          <a:prstGeom prst="rect">
            <a:avLst/>
          </a:prstGeom>
          <a:noFill/>
          <a:ln>
            <a:noFill/>
          </a:ln>
        </p:spPr>
        <p:txBody>
          <a:bodyPr anchorCtr="0" anchor="ctr" bIns="45700" lIns="91425" spcFirstLastPara="1" rIns="91425" wrap="square" tIns="45700">
            <a:normAutofit fontScale="92500" lnSpcReduction="10000"/>
          </a:bodyPr>
          <a:lstStyle/>
          <a:p>
            <a:pPr indent="-305435" lvl="0" marL="305435" rtl="0" algn="l">
              <a:lnSpc>
                <a:spcPct val="110000"/>
              </a:lnSpc>
              <a:spcBef>
                <a:spcPts val="0"/>
              </a:spcBef>
              <a:spcAft>
                <a:spcPts val="0"/>
              </a:spcAft>
              <a:buSzPct val="92000"/>
              <a:buChar char="◼"/>
            </a:pPr>
            <a:r>
              <a:rPr lang="en-IN" sz="2400">
                <a:solidFill>
                  <a:srgbClr val="0F0F0F"/>
                </a:solidFill>
              </a:rPr>
              <a:t>I have collect data on the Kaggle.com.</a:t>
            </a:r>
            <a:endParaRPr/>
          </a:p>
          <a:p>
            <a:pPr indent="-305435" lvl="0" marL="305435" rtl="0" algn="l">
              <a:lnSpc>
                <a:spcPct val="110000"/>
              </a:lnSpc>
              <a:spcBef>
                <a:spcPts val="1044"/>
              </a:spcBef>
              <a:spcAft>
                <a:spcPts val="0"/>
              </a:spcAft>
              <a:buSzPct val="92000"/>
              <a:buChar char="◼"/>
            </a:pPr>
            <a:r>
              <a:rPr lang="en-IN" sz="2400">
                <a:solidFill>
                  <a:srgbClr val="0F0F0F"/>
                </a:solidFill>
              </a:rPr>
              <a:t>With the help of ChatGPT.</a:t>
            </a:r>
            <a:endParaRPr/>
          </a:p>
          <a:p>
            <a:pPr indent="-305435" lvl="0" marL="305435" rtl="0" algn="l">
              <a:lnSpc>
                <a:spcPct val="110000"/>
              </a:lnSpc>
              <a:spcBef>
                <a:spcPts val="1044"/>
              </a:spcBef>
              <a:spcAft>
                <a:spcPts val="0"/>
              </a:spcAft>
              <a:buSzPct val="92000"/>
              <a:buChar char="◼"/>
            </a:pPr>
            <a:r>
              <a:rPr lang="en-IN" sz="2400">
                <a:solidFill>
                  <a:srgbClr val="0F0F0F"/>
                </a:solidFill>
              </a:rPr>
              <a:t>Classification problem with the help of medium.com (website) and Followed mam’s lecture.</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200">
                <a:solidFill>
                  <a:srgbClr val="00B0F0"/>
                </a:solidFill>
                <a:latin typeface="Arial"/>
                <a:ea typeface="Arial"/>
                <a:cs typeface="Arial"/>
                <a:sym typeface="Arial"/>
              </a:rPr>
              <a:t>COURSE CERTIFICATE 1 </a:t>
            </a:r>
            <a:endParaRPr/>
          </a:p>
        </p:txBody>
      </p:sp>
      <p:pic>
        <p:nvPicPr>
          <p:cNvPr id="248" name="Google Shape;248;p25"/>
          <p:cNvPicPr preferRelativeResize="0"/>
          <p:nvPr/>
        </p:nvPicPr>
        <p:blipFill rotWithShape="1">
          <a:blip r:embed="rId3">
            <a:alphaModFix/>
          </a:blip>
          <a:srcRect b="0" l="0" r="0" t="0"/>
          <a:stretch/>
        </p:blipFill>
        <p:spPr>
          <a:xfrm>
            <a:off x="3298092" y="1310702"/>
            <a:ext cx="6752493" cy="5241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596432" y="71739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200">
                <a:solidFill>
                  <a:srgbClr val="00B0F0"/>
                </a:solidFill>
                <a:latin typeface="Arial"/>
                <a:ea typeface="Arial"/>
                <a:cs typeface="Arial"/>
                <a:sym typeface="Arial"/>
              </a:rPr>
              <a:t>COURSE CERTIFICATE 2</a:t>
            </a:r>
            <a:endParaRPr/>
          </a:p>
        </p:txBody>
      </p:sp>
      <p:pic>
        <p:nvPicPr>
          <p:cNvPr id="254" name="Google Shape;254;p26"/>
          <p:cNvPicPr preferRelativeResize="0"/>
          <p:nvPr/>
        </p:nvPicPr>
        <p:blipFill rotWithShape="1">
          <a:blip r:embed="rId3">
            <a:alphaModFix/>
          </a:blip>
          <a:srcRect b="0" l="0" r="0" t="0"/>
          <a:stretch/>
        </p:blipFill>
        <p:spPr>
          <a:xfrm>
            <a:off x="2592304" y="1359877"/>
            <a:ext cx="7075326" cy="53607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1446628"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0274591" cy="2793594"/>
          </a:xfrm>
          <a:prstGeom prst="rect">
            <a:avLst/>
          </a:prstGeom>
          <a:noFill/>
          <a:ln>
            <a:noFill/>
          </a:ln>
        </p:spPr>
        <p:txBody>
          <a:bodyPr anchorCtr="0" anchor="ctr" bIns="45700" lIns="91425" spcFirstLastPara="1" rIns="91425" wrap="square" tIns="45700">
            <a:normAutofit/>
          </a:bodyPr>
          <a:lstStyle/>
          <a:p>
            <a:pPr indent="-306000" lvl="0" marL="306000" rtl="0" algn="just">
              <a:lnSpc>
                <a:spcPct val="115000"/>
              </a:lnSpc>
              <a:spcBef>
                <a:spcPts val="0"/>
              </a:spcBef>
              <a:spcAft>
                <a:spcPts val="0"/>
              </a:spcAft>
              <a:buSzPts val="1840"/>
              <a:buChar char="◼"/>
            </a:pPr>
            <a:r>
              <a:rPr b="0" i="0" lang="en-IN" sz="2000">
                <a:solidFill>
                  <a:srgbClr val="374151"/>
                </a:solidFill>
                <a:latin typeface="Arial"/>
                <a:ea typeface="Arial"/>
                <a:cs typeface="Arial"/>
                <a:sym typeface="Arial"/>
              </a:rPr>
              <a:t>The Play Store apps data holds significant potential for guiding app development towards success. Extracting actionable insights from app categories, ratings, sizes, and customer reviews is crucial for developers aiming to capture the Android market. The challenge is to analyze the dataset comprehensively and identify key factors contributing to app engagement and success.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625231"/>
            <a:ext cx="11029616" cy="54707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390769" y="2321168"/>
            <a:ext cx="11308861" cy="3524739"/>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i="0" lang="en-IN" sz="1200">
                <a:solidFill>
                  <a:srgbClr val="374151"/>
                </a:solidFill>
                <a:latin typeface="Arial"/>
                <a:ea typeface="Arial"/>
                <a:cs typeface="Arial"/>
                <a:sym typeface="Arial"/>
              </a:rPr>
              <a:t>The system aims to provide actionable insights for developers, enabling them to enhance their apps and capture the Android market effectively</a:t>
            </a:r>
            <a:r>
              <a:rPr lang="en-IN" sz="1200">
                <a:solidFill>
                  <a:srgbClr val="374151"/>
                </a:solidFill>
                <a:latin typeface="Arial"/>
                <a:ea typeface="Arial"/>
                <a:cs typeface="Arial"/>
                <a:sym typeface="Arial"/>
              </a:rPr>
              <a:t>. </a:t>
            </a:r>
            <a:r>
              <a:rPr b="1" lang="en-IN" sz="1200">
                <a:solidFill>
                  <a:srgbClr val="374151"/>
                </a:solidFill>
                <a:latin typeface="Arial"/>
                <a:ea typeface="Arial"/>
                <a:cs typeface="Arial"/>
                <a:sym typeface="Arial"/>
              </a:rPr>
              <a:t>The proposed solution involves data preprocessing, exploratory data analysis (EDA), feature engineering, and machine learning techniques to uncover patterns and key factors influencing app engagement and success.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 have a Kaggle the data ,Gather historical data on a play store App Review, including review id, username, thumbs Up Count,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In data information have Range Index: 55744 entries, 0 to 55743 and total 13 columns.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 have done in which Handle missing values and count missing value, check duplicate value, clean data and Explore Unique Values.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 Extract relevant features from the dataset.</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In machine Learning Algorithm I used Regression: Predicting a continuous outcome variable based on one or more predictor variables because Simple and Interpretable, good for understanding linear relationship between variables. </a:t>
            </a:r>
            <a:endParaRPr/>
          </a:p>
          <a:p>
            <a:pPr indent="-305435" lvl="1" marL="629920" rtl="0" algn="l">
              <a:spcBef>
                <a:spcPts val="840"/>
              </a:spcBef>
              <a:spcAft>
                <a:spcPts val="0"/>
              </a:spcAft>
              <a:buSzPts val="1104"/>
              <a:buChar char="◼"/>
            </a:pPr>
            <a:r>
              <a:rPr b="1" lang="en-IN" sz="1200">
                <a:latin typeface="Calibri"/>
                <a:ea typeface="Calibri"/>
                <a:cs typeface="Calibri"/>
                <a:sym typeface="Calibri"/>
              </a:rPr>
              <a:t>In which include Pair plot between score and count, Distribution of source , Distribution of Review over Time Visualization.  </a:t>
            </a:r>
            <a:endParaRPr b="1" sz="1200">
              <a:latin typeface="Calibri"/>
              <a:ea typeface="Calibri"/>
              <a:cs typeface="Calibri"/>
              <a:sym typeface="Calibri"/>
            </a:endParaRPr>
          </a:p>
          <a:p>
            <a:pPr indent="-305435" lvl="0" marL="305920" rtl="0" algn="l">
              <a:lnSpc>
                <a:spcPct val="110000"/>
              </a:lnSpc>
              <a:spcBef>
                <a:spcPts val="900"/>
              </a:spcBef>
              <a:spcAft>
                <a:spcPts val="0"/>
              </a:spcAft>
              <a:buSzPts val="1380"/>
              <a:buChar char="◼"/>
            </a:pPr>
            <a:r>
              <a:rPr b="1" lang="en-IN" sz="1500">
                <a:latin typeface="Calibri"/>
                <a:ea typeface="Calibri"/>
                <a:cs typeface="Calibri"/>
                <a:sym typeface="Calibri"/>
              </a:rPr>
              <a:t> Evaluation:</a:t>
            </a:r>
            <a:endParaRPr b="1" sz="15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 used Regression Problem in which Accuracy: 0.66666666 and Classification Report divided into precision, recall, f1-support and support, or also find mean absolute  error:0.333333,  Mean Square Error: 0333333, or other relevant metrics.</a:t>
            </a:r>
            <a:endParaRPr b="1" sz="1200">
              <a:latin typeface="Calibri"/>
              <a:ea typeface="Calibri"/>
              <a:cs typeface="Calibri"/>
              <a:sym typeface="Calibri"/>
            </a:endParaRPr>
          </a:p>
          <a:p>
            <a:pPr indent="0" lvl="1" marL="324485" rtl="0" algn="l">
              <a:spcBef>
                <a:spcPts val="840"/>
              </a:spcBef>
              <a:spcAft>
                <a:spcPts val="0"/>
              </a:spcAft>
              <a:buSzPts val="1104"/>
              <a:buNone/>
            </a:pPr>
            <a:r>
              <a:t/>
            </a:r>
            <a:endParaRPr b="1" sz="1200">
              <a:latin typeface="Calibri"/>
              <a:ea typeface="Calibri"/>
              <a:cs typeface="Calibri"/>
              <a:sym typeface="Calibri"/>
            </a:endParaRPr>
          </a:p>
          <a:p>
            <a:pPr indent="0" lvl="1" marL="324485" rtl="0" algn="l">
              <a:spcBef>
                <a:spcPts val="840"/>
              </a:spcBef>
              <a:spcAft>
                <a:spcPts val="0"/>
              </a:spcAft>
              <a:buSzPts val="1104"/>
              <a:buNone/>
            </a:pPr>
            <a:r>
              <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IN" sz="1800">
                <a:solidFill>
                  <a:srgbClr val="0F0F0F"/>
                </a:solidFill>
              </a:rPr>
              <a:t>System requirements: I have done on IBM Cloud(notebook) platform</a:t>
            </a:r>
            <a:endParaRPr/>
          </a:p>
          <a:p>
            <a:pPr indent="-305435" lvl="0" marL="305435" rtl="0" algn="l">
              <a:lnSpc>
                <a:spcPct val="110000"/>
              </a:lnSpc>
              <a:spcBef>
                <a:spcPts val="960"/>
              </a:spcBef>
              <a:spcAft>
                <a:spcPts val="0"/>
              </a:spcAft>
              <a:buSzPts val="1656"/>
              <a:buChar char="◼"/>
            </a:pPr>
            <a:r>
              <a:rPr b="1" lang="en-IN" sz="1800">
                <a:solidFill>
                  <a:srgbClr val="0F0F0F"/>
                </a:solidFill>
              </a:rPr>
              <a:t>Library required to build the model</a:t>
            </a:r>
            <a:endParaRPr/>
          </a:p>
          <a:p>
            <a:pPr indent="-305435" lvl="0" marL="305435" rtl="0" algn="l">
              <a:lnSpc>
                <a:spcPct val="110000"/>
              </a:lnSpc>
              <a:spcBef>
                <a:spcPts val="960"/>
              </a:spcBef>
              <a:spcAft>
                <a:spcPts val="0"/>
              </a:spcAft>
              <a:buSzPts val="1656"/>
              <a:buChar char="◼"/>
            </a:pPr>
            <a:r>
              <a:rPr b="1" lang="en-IN" sz="1800">
                <a:solidFill>
                  <a:srgbClr val="0F0F0F"/>
                </a:solidFill>
              </a:rPr>
              <a:t>  library used: Pandas, NumPy, Matplotlib, Seaborn, word cloud, Sci Py :-used to solve mathematical problem. </a:t>
            </a:r>
            <a:endParaRPr/>
          </a:p>
          <a:p>
            <a:pPr indent="-305435" lvl="0" marL="305435" rtl="0" algn="l">
              <a:lnSpc>
                <a:spcPct val="110000"/>
              </a:lnSpc>
              <a:spcBef>
                <a:spcPts val="960"/>
              </a:spcBef>
              <a:spcAft>
                <a:spcPts val="0"/>
              </a:spcAft>
              <a:buSzPts val="1656"/>
              <a:buChar char="◼"/>
            </a:pPr>
            <a:r>
              <a:rPr b="1" lang="en-IN" sz="1800">
                <a:solidFill>
                  <a:srgbClr val="0F0F0F"/>
                </a:solidFill>
              </a:rPr>
              <a:t>Machine learning: Regression, Classification</a:t>
            </a:r>
            <a:endParaRPr/>
          </a:p>
          <a:p>
            <a:pPr indent="-200279" lvl="0" marL="305435" rtl="0" algn="l">
              <a:lnSpc>
                <a:spcPct val="110000"/>
              </a:lnSpc>
              <a:spcBef>
                <a:spcPts val="960"/>
              </a:spcBef>
              <a:spcAft>
                <a:spcPts val="0"/>
              </a:spcAft>
              <a:buSzPts val="1656"/>
              <a:buNone/>
            </a:pPr>
            <a:r>
              <a:t/>
            </a:r>
            <a:endParaRPr b="1" sz="1800">
              <a:solidFill>
                <a:srgbClr val="0F0F0F"/>
              </a:solidFill>
            </a:endParaRPr>
          </a:p>
          <a:p>
            <a:pPr indent="-200279" lvl="0" marL="305435"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IN" sz="1400"/>
              <a:t>In the Algorithm section, </a:t>
            </a:r>
            <a:endParaRPr sz="1400"/>
          </a:p>
          <a:p>
            <a:pPr indent="-305435" lvl="0" marL="305435" rtl="0" algn="l">
              <a:lnSpc>
                <a:spcPct val="110000"/>
              </a:lnSpc>
              <a:spcBef>
                <a:spcPts val="880"/>
              </a:spcBef>
              <a:spcAft>
                <a:spcPts val="0"/>
              </a:spcAft>
              <a:buSzPts val="1288"/>
              <a:buChar char="◼"/>
            </a:pPr>
            <a:r>
              <a:rPr b="1" lang="en-IN" sz="1400"/>
              <a:t>Algorithm Selection:</a:t>
            </a:r>
            <a:endParaRPr sz="1400"/>
          </a:p>
          <a:p>
            <a:pPr indent="-305435" lvl="1" marL="629920" rtl="0" algn="l">
              <a:spcBef>
                <a:spcPts val="880"/>
              </a:spcBef>
              <a:spcAft>
                <a:spcPts val="0"/>
              </a:spcAft>
              <a:buSzPts val="1288"/>
              <a:buChar char="◼"/>
            </a:pPr>
            <a:r>
              <a:rPr b="1" lang="en-IN" sz="1400">
                <a:latin typeface="Calibri"/>
                <a:ea typeface="Calibri"/>
                <a:cs typeface="Calibri"/>
                <a:sym typeface="Calibri"/>
              </a:rPr>
              <a:t>Predicting a continuous outcome variable based on one or more predictor variables because Simple and Interpretable, good for understanding linear relationship between variables. </a:t>
            </a:r>
            <a:r>
              <a:rPr lang="en-IN"/>
              <a:t>.</a:t>
            </a:r>
            <a:endParaRPr/>
          </a:p>
          <a:p>
            <a:pPr indent="-305435" lvl="0" marL="305435" rtl="0" algn="l">
              <a:lnSpc>
                <a:spcPct val="110000"/>
              </a:lnSpc>
              <a:spcBef>
                <a:spcPts val="880"/>
              </a:spcBef>
              <a:spcAft>
                <a:spcPts val="0"/>
              </a:spcAft>
              <a:buSzPts val="1288"/>
              <a:buChar char="◼"/>
            </a:pPr>
            <a:r>
              <a:rPr b="1" lang="en-IN" sz="1400"/>
              <a:t>Data input:</a:t>
            </a:r>
            <a:endParaRPr sz="1400"/>
          </a:p>
          <a:p>
            <a:pPr indent="-305435" lvl="1" marL="629920" rtl="0" algn="l">
              <a:spcBef>
                <a:spcPts val="880"/>
              </a:spcBef>
              <a:spcAft>
                <a:spcPts val="0"/>
              </a:spcAft>
              <a:buSzPts val="1288"/>
              <a:buChar char="◼"/>
            </a:pPr>
            <a:r>
              <a:rPr b="1" lang="en-IN" sz="1400">
                <a:latin typeface="Calibri"/>
                <a:ea typeface="Calibri"/>
                <a:cs typeface="Calibri"/>
                <a:sym typeface="Calibri"/>
              </a:rPr>
              <a:t>have a Kaggle the data ,Gather historical data on a play store App Review, including review id, username, thumbs Up Count, and other relevant factors.</a:t>
            </a:r>
            <a:r>
              <a:rPr lang="en-IN"/>
              <a:t>.</a:t>
            </a:r>
            <a:endParaRPr/>
          </a:p>
          <a:p>
            <a:pPr indent="-305435" lvl="0" marL="305435" rtl="0" algn="l">
              <a:lnSpc>
                <a:spcPct val="110000"/>
              </a:lnSpc>
              <a:spcBef>
                <a:spcPts val="880"/>
              </a:spcBef>
              <a:spcAft>
                <a:spcPts val="0"/>
              </a:spcAft>
              <a:buSzPts val="1288"/>
              <a:buChar char="◼"/>
            </a:pPr>
            <a:r>
              <a:rPr b="1" lang="en-IN" sz="1400"/>
              <a:t>Training Process:</a:t>
            </a:r>
            <a:endParaRPr sz="1400"/>
          </a:p>
          <a:p>
            <a:pPr indent="-305435" lvl="1" marL="629920" rtl="0" algn="l">
              <a:spcBef>
                <a:spcPts val="880"/>
              </a:spcBef>
              <a:spcAft>
                <a:spcPts val="0"/>
              </a:spcAft>
              <a:buSzPts val="1288"/>
              <a:buChar char="◼"/>
            </a:pPr>
            <a:r>
              <a:rPr b="1" lang="en-IN">
                <a:latin typeface="Calibri"/>
                <a:ea typeface="Calibri"/>
                <a:cs typeface="Calibri"/>
                <a:sym typeface="Calibri"/>
              </a:rPr>
              <a:t>D</a:t>
            </a:r>
            <a:r>
              <a:rPr b="1" lang="en-IN" sz="1400">
                <a:latin typeface="Calibri"/>
                <a:ea typeface="Calibri"/>
                <a:cs typeface="Calibri"/>
                <a:sym typeface="Calibri"/>
              </a:rPr>
              <a:t>one in which collect and clean data, Handle missing values and count missing value, check duplicate value, clean data and Explore Unique Value</a:t>
            </a:r>
            <a:r>
              <a:rPr lang="en-IN"/>
              <a:t>.</a:t>
            </a:r>
            <a:endParaRPr/>
          </a:p>
          <a:p>
            <a:pPr indent="-305435" lvl="0" marL="305435" rtl="0" algn="l">
              <a:lnSpc>
                <a:spcPct val="110000"/>
              </a:lnSpc>
              <a:spcBef>
                <a:spcPts val="880"/>
              </a:spcBef>
              <a:spcAft>
                <a:spcPts val="0"/>
              </a:spcAft>
              <a:buSzPts val="1288"/>
              <a:buChar char="◼"/>
            </a:pPr>
            <a:r>
              <a:rPr b="1" lang="en-IN" sz="1400"/>
              <a:t>Prediction Process:</a:t>
            </a:r>
            <a:endParaRPr sz="1400"/>
          </a:p>
          <a:p>
            <a:pPr indent="-305435" lvl="1" marL="629920" rtl="0" algn="l">
              <a:spcBef>
                <a:spcPts val="880"/>
              </a:spcBef>
              <a:spcAft>
                <a:spcPts val="0"/>
              </a:spcAft>
              <a:buSzPts val="1288"/>
              <a:buChar char="◼"/>
            </a:pPr>
            <a:r>
              <a:rPr lang="en-IN"/>
              <a:t>Using regression model to predict Historical data between frequency and score ,Distribution of over time </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idx="4294967295" type="title"/>
          </p:nvPr>
        </p:nvSpPr>
        <p:spPr>
          <a:xfrm>
            <a:off x="0" y="70167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pic>
        <p:nvPicPr>
          <p:cNvPr id="134" name="Google Shape;134;p7"/>
          <p:cNvPicPr preferRelativeResize="0"/>
          <p:nvPr>
            <p:ph idx="4294967295" type="body"/>
          </p:nvPr>
        </p:nvPicPr>
        <p:blipFill rotWithShape="1">
          <a:blip r:embed="rId3">
            <a:alphaModFix/>
          </a:blip>
          <a:srcRect b="0" l="0" r="0" t="0"/>
          <a:stretch/>
        </p:blipFill>
        <p:spPr>
          <a:xfrm>
            <a:off x="0" y="2144652"/>
            <a:ext cx="6436832" cy="4519673"/>
          </a:xfrm>
          <a:prstGeom prst="rect">
            <a:avLst/>
          </a:prstGeom>
          <a:noFill/>
          <a:ln>
            <a:noFill/>
          </a:ln>
        </p:spPr>
      </p:pic>
      <p:pic>
        <p:nvPicPr>
          <p:cNvPr id="135" name="Google Shape;135;p7"/>
          <p:cNvPicPr preferRelativeResize="0"/>
          <p:nvPr/>
        </p:nvPicPr>
        <p:blipFill rotWithShape="1">
          <a:blip r:embed="rId4">
            <a:alphaModFix/>
          </a:blip>
          <a:srcRect b="0" l="0" r="0" t="0"/>
          <a:stretch/>
        </p:blipFill>
        <p:spPr>
          <a:xfrm>
            <a:off x="6436832" y="2296502"/>
            <a:ext cx="4650976" cy="42159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400"/>
              <a:buFont typeface="Franklin Gothic"/>
              <a:buNone/>
            </a:pPr>
            <a:r>
              <a:rPr lang="en-IN" sz="2400">
                <a:solidFill>
                  <a:schemeClr val="accent1"/>
                </a:solidFill>
              </a:rPr>
              <a:t>RESULT</a:t>
            </a:r>
            <a:endParaRPr/>
          </a:p>
        </p:txBody>
      </p:sp>
      <p:pic>
        <p:nvPicPr>
          <p:cNvPr id="141" name="Google Shape;141;p8"/>
          <p:cNvPicPr preferRelativeResize="0"/>
          <p:nvPr>
            <p:ph idx="1" type="body"/>
          </p:nvPr>
        </p:nvPicPr>
        <p:blipFill rotWithShape="1">
          <a:blip r:embed="rId3">
            <a:alphaModFix/>
          </a:blip>
          <a:srcRect b="0" l="0" r="0" t="0"/>
          <a:stretch/>
        </p:blipFill>
        <p:spPr>
          <a:xfrm>
            <a:off x="1366887" y="1342252"/>
            <a:ext cx="8729220" cy="539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RESULT</a:t>
            </a:r>
            <a:endParaRPr/>
          </a:p>
        </p:txBody>
      </p:sp>
      <p:pic>
        <p:nvPicPr>
          <p:cNvPr id="147" name="Google Shape;147;p9"/>
          <p:cNvPicPr preferRelativeResize="0"/>
          <p:nvPr>
            <p:ph idx="1" type="body"/>
          </p:nvPr>
        </p:nvPicPr>
        <p:blipFill rotWithShape="1">
          <a:blip r:embed="rId3">
            <a:alphaModFix/>
          </a:blip>
          <a:srcRect b="0" l="0" r="0" t="0"/>
          <a:stretch/>
        </p:blipFill>
        <p:spPr>
          <a:xfrm>
            <a:off x="1065229" y="1492927"/>
            <a:ext cx="9775596" cy="46629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