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571" r:id="rId3"/>
    <p:sldId id="572" r:id="rId4"/>
    <p:sldId id="573" r:id="rId5"/>
    <p:sldId id="574" r:id="rId6"/>
    <p:sldId id="575" r:id="rId7"/>
    <p:sldId id="576" r:id="rId8"/>
    <p:sldId id="580" r:id="rId9"/>
    <p:sldId id="577" r:id="rId10"/>
    <p:sldId id="579" r:id="rId11"/>
    <p:sldId id="578" r:id="rId12"/>
    <p:sldId id="570" r:id="rId13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20B836-56D0-97DC-068F-01B3A795833D}" v="107" dt="2025-04-28T10:32:37.732"/>
    <p1510:client id="{22C22A61-C23B-4AFE-81E6-4E7076213851}" v="1" dt="2025-04-28T10:44:04.838"/>
    <p1510:client id="{41ED53A8-5329-C747-A241-46CEB6D4E255}" v="58" dt="2025-04-29T04:53:52.575"/>
    <p1510:client id="{65706ED1-670B-4719-B8CB-BA21F8D40372}" v="31" dt="2025-04-29T05:33:41.586"/>
    <p1510:client id="{9567BC2E-213D-4409-89B3-6A653ECA53D9}" v="15" dt="2025-04-29T08:24:08.9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660"/>
  </p:normalViewPr>
  <p:slideViewPr>
    <p:cSldViewPr snapToGrid="0">
      <p:cViewPr>
        <p:scale>
          <a:sx n="66" d="100"/>
          <a:sy n="66" d="100"/>
        </p:scale>
        <p:origin x="792" y="4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10/07/2025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10/07/2025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10/07/2025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10/07/2025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10/07/2025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hit9232/Pneumonia-Detection-AzureAI" TargetMode="External"/><Relationship Id="rId2" Type="http://schemas.openxmlformats.org/officeDocument/2006/relationships/hyperlink" Target="https://www.nature.com/articles/s41598-024-52703-2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91DC6ABD-215C-4EA8-A483-CEF5B99AB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" y="679731"/>
            <a:ext cx="5050089" cy="2386161"/>
          </a:xfrm>
        </p:spPr>
        <p:txBody>
          <a:bodyPr vert="horz" lIns="91440" tIns="45720" rIns="91440" bIns="45720" rtlCol="0">
            <a:noAutofit/>
          </a:bodyPr>
          <a:lstStyle/>
          <a:p>
            <a:pPr algn="just"/>
            <a:r>
              <a:rPr lang="en-US" sz="1600" b="1" kern="1200" dirty="0">
                <a:latin typeface="+mj-lt"/>
                <a:ea typeface="+mj-ea"/>
                <a:cs typeface="+mj-cs"/>
              </a:rPr>
              <a:t>CAPSTONEPROJECT</a:t>
            </a:r>
            <a:br>
              <a:rPr lang="en-US" sz="1100" b="1" dirty="0"/>
            </a:br>
            <a:br>
              <a:rPr lang="en-US" sz="3200" b="1" dirty="0"/>
            </a:br>
            <a:r>
              <a:rPr lang="en-US" sz="3600" dirty="0"/>
              <a:t>PNEUMONIA DETECTION FROM CHEST X-RAYS USING AZURE CUSTOM VISION</a:t>
            </a:r>
            <a:endParaRPr lang="en-US" sz="3200" b="1" kern="1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8441" y="3505435"/>
            <a:ext cx="4171994" cy="1570170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>
              <a:spcAft>
                <a:spcPts val="600"/>
              </a:spcAft>
            </a:pPr>
            <a:r>
              <a:rPr lang="en-US" sz="1600" b="1" cap="all" dirty="0"/>
              <a:t>Presented By</a:t>
            </a:r>
            <a:endParaRPr lang="en-US" sz="1600" cap="all" dirty="0"/>
          </a:p>
          <a:p>
            <a:pPr algn="l">
              <a:spcAft>
                <a:spcPts val="600"/>
              </a:spcAft>
            </a:pPr>
            <a:r>
              <a:rPr lang="en-US" sz="1600" b="1" cap="all" dirty="0"/>
              <a:t>Student Name:</a:t>
            </a:r>
            <a:r>
              <a:rPr lang="en-IN" sz="1600" dirty="0"/>
              <a:t> Rohit Prasad</a:t>
            </a:r>
            <a:endParaRPr lang="en-US" sz="1600" b="1" cap="all" dirty="0"/>
          </a:p>
          <a:p>
            <a:pPr algn="l">
              <a:spcAft>
                <a:spcPts val="600"/>
              </a:spcAft>
            </a:pPr>
            <a:r>
              <a:rPr lang="en-US" sz="1600" b="1" cap="all" dirty="0"/>
              <a:t>College Name:</a:t>
            </a:r>
            <a:r>
              <a:rPr lang="en-US" sz="1600" dirty="0"/>
              <a:t> B.P. Poddar Institute of Management and Technology , VIP ,Kolkata</a:t>
            </a:r>
            <a:endParaRPr lang="en-US" sz="1600" b="1" cap="all" dirty="0"/>
          </a:p>
          <a:p>
            <a:pPr algn="l">
              <a:spcAft>
                <a:spcPts val="600"/>
              </a:spcAft>
            </a:pPr>
            <a:r>
              <a:rPr lang="en-US" sz="1600" b="1" cap="all" dirty="0"/>
              <a:t>Department: </a:t>
            </a:r>
            <a:r>
              <a:rPr lang="en-US" sz="1600" cap="all" dirty="0"/>
              <a:t>ECE</a:t>
            </a:r>
          </a:p>
          <a:p>
            <a:pPr algn="l">
              <a:spcAft>
                <a:spcPts val="600"/>
              </a:spcAft>
            </a:pPr>
            <a:r>
              <a:rPr lang="en-US" sz="1600" b="1" cap="all" dirty="0"/>
              <a:t>Email ID: </a:t>
            </a:r>
            <a:r>
              <a:rPr lang="en-IN" sz="1600" dirty="0"/>
              <a:t>rohitprasad9232@gmail.com</a:t>
            </a:r>
            <a:endParaRPr lang="en-US" sz="1600" b="1" cap="all" dirty="0"/>
          </a:p>
          <a:p>
            <a:pPr algn="l">
              <a:spcAft>
                <a:spcPts val="600"/>
              </a:spcAft>
            </a:pPr>
            <a:r>
              <a:rPr lang="en-US" sz="1600" b="1" cap="all" dirty="0"/>
              <a:t>AICTE Student ID:</a:t>
            </a:r>
            <a:r>
              <a:rPr lang="en-IN" sz="1600" dirty="0"/>
              <a:t> 221150110188</a:t>
            </a:r>
            <a:endParaRPr lang="en-US" sz="1600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AF6A671-C637-4547-85F4-51B6D1881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16432" y="1"/>
            <a:ext cx="2446384" cy="5777808"/>
            <a:chOff x="329184" y="1"/>
            <a:chExt cx="524256" cy="5777808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575CF26-3D3C-4C5A-A2B7-00432016E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1208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99413ED5-9ED4-4772-BCE4-2BCAE6B12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04357C93-F0CB-4A1C-8F77-4E9063789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86598" y="269324"/>
            <a:ext cx="6116779" cy="620877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erson in a white shirt">
            <a:extLst>
              <a:ext uri="{FF2B5EF4-FFF2-40B4-BE49-F238E27FC236}">
                <a16:creationId xmlns:a16="http://schemas.microsoft.com/office/drawing/2014/main" id="{86841FB5-77A8-8954-0B6B-1541756C47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4268" y="481992"/>
            <a:ext cx="5000369" cy="5600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D403C0-6D6C-CF0D-D01B-94F3DED1D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Future scope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C79AB-5BF9-3911-CAE8-5E44B0DF2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spcBef>
                <a:spcPct val="20000"/>
              </a:spcBef>
              <a:spcAft>
                <a:spcPts val="600"/>
              </a:spcAft>
              <a:buNone/>
            </a:pPr>
            <a:endParaRPr lang="en-US" sz="2200" dirty="0">
              <a:latin typeface="Franklin Gothic Book"/>
            </a:endParaRPr>
          </a:p>
          <a:p>
            <a:pPr marL="0" indent="0">
              <a:spcBef>
                <a:spcPct val="20000"/>
              </a:spcBef>
              <a:spcAft>
                <a:spcPts val="600"/>
              </a:spcAft>
              <a:buNone/>
            </a:pPr>
            <a:r>
              <a:rPr lang="en-IN" sz="2400" dirty="0"/>
              <a:t>1. Deploy as a full-stack web/mobile app.
2. Use larger, more diverse datasets.
3. Integrate with hospital systems (EMR).
4. Extend to detect other diseases (e.g., Tuberculosis).
5. Add explainability using Grad-CAM visualizations.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3744199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9D7BEC-26CE-96DB-DC10-B2897FA51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References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198D1-2392-A218-1A4C-10F40FCB82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Tx/>
              <a:buChar char="-"/>
            </a:pPr>
            <a:r>
              <a:rPr lang="en-IN" sz="2400" dirty="0"/>
              <a:t>Microsoft Azure Custom Vision Documentation
 NIH Chest X-ray Dataset
https://en.wikipedia.org/wiki/Pneumonia  </a:t>
            </a:r>
          </a:p>
          <a:p>
            <a:pPr>
              <a:buFontTx/>
              <a:buChar char="-"/>
            </a:pPr>
            <a:r>
              <a:rPr lang="en-IN" sz="2400" dirty="0"/>
              <a:t>Related AI/ML research articles on pneumonia detection</a:t>
            </a:r>
          </a:p>
          <a:p>
            <a:pPr>
              <a:buFontTx/>
              <a:buChar char="-"/>
            </a:pPr>
            <a:r>
              <a:rPr lang="en-IN" sz="2200" dirty="0">
                <a:latin typeface="Franklin Gothic Book"/>
                <a:hlinkClick r:id="rId2"/>
              </a:rPr>
              <a:t>https://www.nature.com/articles/s41598-024-52703-2</a:t>
            </a:r>
            <a:endParaRPr lang="en-IN" sz="2200" dirty="0">
              <a:latin typeface="Franklin Gothic Book"/>
            </a:endParaRPr>
          </a:p>
          <a:p>
            <a:pPr>
              <a:buFontTx/>
              <a:buChar char="-"/>
            </a:pPr>
            <a:endParaRPr lang="en-IN" sz="2200" dirty="0">
              <a:latin typeface="Franklin Gothic Book"/>
            </a:endParaRPr>
          </a:p>
          <a:p>
            <a:pPr marL="0" indent="0">
              <a:buNone/>
            </a:pPr>
            <a:r>
              <a:rPr lang="en-IN" sz="2200" dirty="0" err="1">
                <a:latin typeface="Franklin Gothic Book"/>
              </a:rPr>
              <a:t>Github</a:t>
            </a:r>
            <a:r>
              <a:rPr lang="en-IN" sz="2200" dirty="0">
                <a:latin typeface="Franklin Gothic Book"/>
              </a:rPr>
              <a:t> Link- </a:t>
            </a:r>
            <a:r>
              <a:rPr lang="en-IN" sz="2200" dirty="0">
                <a:latin typeface="Franklin Gothic Book"/>
                <a:hlinkClick r:id="rId3"/>
              </a:rPr>
              <a:t>https://github.com/rohit9232/Pneumonia-Detection-AzureAI</a:t>
            </a:r>
            <a:endParaRPr lang="en-IN" sz="2200" dirty="0">
              <a:latin typeface="Franklin Gothic Book"/>
            </a:endParaRPr>
          </a:p>
        </p:txBody>
      </p:sp>
    </p:spTree>
    <p:extLst>
      <p:ext uri="{BB962C8B-B14F-4D97-AF65-F5344CB8AC3E}">
        <p14:creationId xmlns:p14="http://schemas.microsoft.com/office/powerpoint/2010/main" val="1691700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2B4E14-CB16-A18D-91E1-78787A4560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B90035-F7DF-B222-A678-18C907CDC7DD}"/>
              </a:ext>
            </a:extLst>
          </p:cNvPr>
          <p:cNvSpPr txBox="1"/>
          <p:nvPr/>
        </p:nvSpPr>
        <p:spPr>
          <a:xfrm>
            <a:off x="838200" y="451381"/>
            <a:ext cx="10512552" cy="40665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498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1E0E59-694D-9DFE-4488-37D5F2F48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OUTLINE</a:t>
            </a:r>
            <a:endParaRPr lang="en-US" sz="5400"/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4173D-62A9-AF06-B476-EEB827087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>
                <a:latin typeface="Arial"/>
                <a:cs typeface="Arial"/>
              </a:rPr>
              <a:t>Problem Statement </a:t>
            </a:r>
            <a:r>
              <a:rPr lang="en-US" sz="2200">
                <a:latin typeface="Arial"/>
                <a:cs typeface="Arial"/>
              </a:rPr>
              <a:t>(Should not include solution)</a:t>
            </a: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>
                <a:latin typeface="Arial"/>
                <a:cs typeface="Arial"/>
              </a:rPr>
              <a:t>Proposed System/Solution</a:t>
            </a:r>
            <a:endParaRPr lang="en-US" sz="2200"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>
                <a:latin typeface="Arial"/>
                <a:cs typeface="Arial"/>
              </a:rPr>
              <a:t>System Development Approach </a:t>
            </a:r>
            <a:r>
              <a:rPr lang="en-US" sz="2200">
                <a:latin typeface="Arial"/>
                <a:cs typeface="Arial"/>
              </a:rPr>
              <a:t>(Technology Used) </a:t>
            </a: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>
                <a:latin typeface="Arial"/>
                <a:cs typeface="Arial"/>
              </a:rPr>
              <a:t>Algorithm &amp; Deployment  </a:t>
            </a:r>
            <a:endParaRPr lang="en-US" sz="2200"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>
                <a:latin typeface="Arial"/>
                <a:cs typeface="Arial"/>
              </a:rPr>
              <a:t>Result (Output Image)</a:t>
            </a:r>
            <a:endParaRPr lang="en-US" sz="2200"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>
                <a:latin typeface="Arial"/>
                <a:cs typeface="Arial"/>
              </a:rPr>
              <a:t>Conclusion</a:t>
            </a:r>
            <a:endParaRPr lang="en-US" sz="2200"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>
                <a:latin typeface="Arial"/>
                <a:cs typeface="Arial"/>
              </a:rPr>
              <a:t>Future Scope</a:t>
            </a:r>
            <a:endParaRPr lang="en-US" sz="2200">
              <a:latin typeface="Arial"/>
              <a:cs typeface="Arial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</a:pPr>
            <a:r>
              <a:rPr lang="en-US" sz="2200" b="1">
                <a:latin typeface="Arial"/>
                <a:cs typeface="Arial"/>
              </a:rPr>
              <a:t>References</a:t>
            </a:r>
            <a:endParaRPr lang="en-US" sz="2200">
              <a:latin typeface="Arial"/>
              <a:cs typeface="Arial"/>
            </a:endParaRPr>
          </a:p>
          <a:p>
            <a:endParaRPr lang="en-GB" sz="2200">
              <a:latin typeface="Aptos" panose="020B0004020202020204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7874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39B35C-A00A-C6C7-8532-576758ED4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Problem Statement</a:t>
            </a:r>
            <a:endParaRPr lang="en-US" sz="5400"/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E8C97F-5AC9-F1CA-3CCC-090D5B139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/>
              <a:t>Pneumonia is a life-threatening lung infection that requires rapid and accurate diagnosis. In many areas, access to expert radiologists is limited, which delays diagnosis and treatment. Manual diagnosis through chest X-rays is time-consuming and subject to human error.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72914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27B4B1-584E-2479-D762-2265C7398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Proposed Solution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7202D-4065-DDD7-98F1-4291C536D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928616"/>
          </a:xfrm>
        </p:spPr>
        <p:txBody>
          <a:bodyPr vert="horz" lIns="91440" tIns="45720" rIns="91440" bIns="45720" rtlCol="0">
            <a:noAutofit/>
          </a:bodyPr>
          <a:lstStyle/>
          <a:p>
            <a:pPr marL="305435" indent="-305435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IN" sz="800" b="1" dirty="0">
                <a:latin typeface="Calibri"/>
                <a:ea typeface="Calibri"/>
                <a:cs typeface="Calibri"/>
              </a:rPr>
              <a:t>Data Collection &amp; preprocessing:</a:t>
            </a:r>
            <a:endParaRPr lang="en-IN" sz="800" dirty="0">
              <a:latin typeface="Calibri"/>
              <a:ea typeface="Calibri"/>
              <a:cs typeface="Calibri"/>
            </a:endParaRPr>
          </a:p>
          <a:p>
            <a:pPr marL="629920" lvl="1" indent="-305435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sz="800" dirty="0"/>
              <a:t>Sourced X-ray images from public datasets (e.g., NIH, Kaggle)</a:t>
            </a:r>
            <a:r>
              <a:rPr lang="en-IN" sz="800" b="1" dirty="0">
                <a:latin typeface="Calibri"/>
                <a:ea typeface="Calibri"/>
                <a:cs typeface="Calibri"/>
              </a:rPr>
              <a:t>.</a:t>
            </a:r>
          </a:p>
          <a:p>
            <a:pPr marL="629920" lvl="1" indent="-305435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IN" sz="800" dirty="0">
                <a:latin typeface="Calibri"/>
                <a:ea typeface="Calibri"/>
                <a:cs typeface="Calibri"/>
              </a:rPr>
              <a:t>Labelled into two classes : Pneumonia and Normal.</a:t>
            </a:r>
          </a:p>
          <a:p>
            <a:pPr marL="629920" lvl="1" indent="-305435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sz="800" dirty="0"/>
              <a:t>Images resized and cleaned for uniform input.</a:t>
            </a:r>
            <a:endParaRPr lang="en-IN" sz="800" dirty="0">
              <a:latin typeface="Calibri"/>
              <a:ea typeface="Calibri"/>
              <a:cs typeface="Calibri"/>
            </a:endParaRPr>
          </a:p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n-IN" sz="800" b="1" dirty="0"/>
              <a:t>Custom Vision Model Training</a:t>
            </a:r>
            <a:r>
              <a:rPr lang="en-IN" sz="800" b="1" dirty="0">
                <a:latin typeface="Calibri"/>
                <a:ea typeface="Calibri"/>
                <a:cs typeface="Calibri"/>
              </a:rPr>
              <a:t>:</a:t>
            </a:r>
            <a:endParaRPr lang="en-IN" sz="800" dirty="0">
              <a:latin typeface="Calibri"/>
              <a:ea typeface="Calibri"/>
              <a:cs typeface="Calibri"/>
            </a:endParaRPr>
          </a:p>
          <a:p>
            <a:pPr marL="629920" lvl="1" indent="-305435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IN" sz="800" dirty="0">
                <a:latin typeface="Calibri"/>
                <a:ea typeface="Calibri"/>
                <a:cs typeface="Calibri"/>
              </a:rPr>
              <a:t>Used Azure Custom Vision Classification(General) project type.</a:t>
            </a:r>
          </a:p>
          <a:p>
            <a:pPr marL="629920" lvl="1" indent="-305435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sz="800" dirty="0"/>
              <a:t>Uploaded labeled images into separate tags.</a:t>
            </a:r>
          </a:p>
          <a:p>
            <a:pPr marL="629920" lvl="1" indent="-305435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sz="800" dirty="0"/>
              <a:t>Azure automatically extracted features and applied transfer learning.</a:t>
            </a:r>
            <a:endParaRPr lang="en-IN" sz="800" dirty="0">
              <a:latin typeface="Calibri"/>
              <a:ea typeface="Calibri"/>
              <a:cs typeface="Calibri"/>
            </a:endParaRPr>
          </a:p>
          <a:p>
            <a:pPr marL="305435" indent="-305435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IN" sz="800" b="1" dirty="0"/>
              <a:t>Model Evaluation </a:t>
            </a:r>
            <a:r>
              <a:rPr lang="en-IN" sz="800" b="1" dirty="0">
                <a:latin typeface="Calibri"/>
                <a:ea typeface="Calibri"/>
                <a:cs typeface="Calibri"/>
              </a:rPr>
              <a:t>:</a:t>
            </a:r>
            <a:endParaRPr lang="en-IN" sz="800" dirty="0">
              <a:latin typeface="Calibri"/>
              <a:ea typeface="Calibri"/>
              <a:cs typeface="Calibri"/>
            </a:endParaRPr>
          </a:p>
          <a:p>
            <a:pPr marL="495935" lvl="1" indent="-171450">
              <a:spcBef>
                <a:spcPct val="20000"/>
              </a:spcBef>
              <a:spcAft>
                <a:spcPts val="600"/>
              </a:spcAft>
            </a:pPr>
            <a:r>
              <a:rPr lang="en-IN" sz="800" dirty="0"/>
              <a:t>Training progress visualized via metrics:</a:t>
            </a:r>
          </a:p>
          <a:p>
            <a:pPr marL="953135" lvl="2" indent="-171450">
              <a:spcBef>
                <a:spcPct val="20000"/>
              </a:spcBef>
              <a:spcAft>
                <a:spcPts val="600"/>
              </a:spcAft>
            </a:pPr>
            <a:r>
              <a:rPr lang="en-IN" sz="800" dirty="0">
                <a:latin typeface="Calibri"/>
                <a:ea typeface="Calibri"/>
                <a:cs typeface="Calibri"/>
              </a:rPr>
              <a:t>Precision	</a:t>
            </a:r>
          </a:p>
          <a:p>
            <a:pPr marL="953135" lvl="2" indent="-171450">
              <a:spcBef>
                <a:spcPct val="20000"/>
              </a:spcBef>
              <a:spcAft>
                <a:spcPts val="600"/>
              </a:spcAft>
            </a:pPr>
            <a:r>
              <a:rPr lang="en-IN" sz="800" dirty="0">
                <a:latin typeface="Calibri"/>
                <a:ea typeface="Calibri"/>
                <a:cs typeface="Calibri"/>
              </a:rPr>
              <a:t>Recall</a:t>
            </a:r>
          </a:p>
          <a:p>
            <a:pPr marL="953135" lvl="2" indent="-171450">
              <a:spcBef>
                <a:spcPct val="20000"/>
              </a:spcBef>
              <a:spcAft>
                <a:spcPts val="600"/>
              </a:spcAft>
            </a:pPr>
            <a:r>
              <a:rPr lang="en-IN" sz="800" dirty="0">
                <a:latin typeface="Calibri"/>
                <a:ea typeface="Calibri"/>
                <a:cs typeface="Calibri"/>
              </a:rPr>
              <a:t>MAP (Mean Average Precision)</a:t>
            </a:r>
          </a:p>
          <a:p>
            <a:pPr marL="629920" lvl="1" indent="-305435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IN" sz="800" dirty="0">
                <a:latin typeface="Calibri"/>
                <a:ea typeface="Calibri"/>
                <a:cs typeface="Calibri"/>
              </a:rPr>
              <a:t>Iteratively trained for higher accuracy.</a:t>
            </a:r>
          </a:p>
          <a:p>
            <a:pPr marL="305435" indent="-305435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IN" sz="800" b="1" dirty="0"/>
              <a:t>Prediction Workflow </a:t>
            </a:r>
            <a:r>
              <a:rPr lang="en-IN" sz="800" b="1" dirty="0">
                <a:latin typeface="Calibri"/>
                <a:ea typeface="Calibri"/>
                <a:cs typeface="Calibri"/>
              </a:rPr>
              <a:t>:</a:t>
            </a:r>
            <a:endParaRPr lang="en-IN" sz="800" dirty="0">
              <a:latin typeface="Calibri"/>
              <a:ea typeface="Calibri"/>
              <a:cs typeface="Calibri"/>
            </a:endParaRPr>
          </a:p>
          <a:p>
            <a:pPr marL="629920" lvl="1" indent="-305435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US" sz="800" dirty="0"/>
              <a:t>Model predicts class (Pneumonia or Normal) with confidence percentage. </a:t>
            </a:r>
          </a:p>
          <a:p>
            <a:pPr marL="629920" lvl="1" indent="-305435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IN" sz="800" dirty="0">
                <a:latin typeface="Calibri"/>
                <a:ea typeface="Calibri"/>
                <a:cs typeface="Calibri"/>
              </a:rPr>
              <a:t>Interface supports image upload for real-time classification.</a:t>
            </a:r>
          </a:p>
          <a:p>
            <a:pPr marL="305435" indent="-305435">
              <a:spcBef>
                <a:spcPct val="20000"/>
              </a:spcBef>
              <a:spcAft>
                <a:spcPts val="600"/>
              </a:spcAft>
              <a:buFont typeface="Arial"/>
              <a:buChar char="•"/>
            </a:pPr>
            <a:r>
              <a:rPr lang="en-IN" sz="800" b="1" dirty="0">
                <a:latin typeface="Calibri"/>
                <a:ea typeface="Calibri"/>
                <a:cs typeface="Calibri"/>
              </a:rPr>
              <a:t>Evaluation:</a:t>
            </a:r>
            <a:endParaRPr lang="en-US" sz="800" dirty="0"/>
          </a:p>
          <a:p>
            <a:pPr lvl="1"/>
            <a:r>
              <a:rPr lang="en-US" sz="800" dirty="0"/>
              <a:t>Trained model </a:t>
            </a:r>
            <a:r>
              <a:rPr lang="en-US" sz="800" b="1" dirty="0"/>
              <a:t>published as a REST API</a:t>
            </a:r>
            <a:r>
              <a:rPr lang="en-US" sz="800" dirty="0"/>
              <a:t>.</a:t>
            </a:r>
          </a:p>
          <a:p>
            <a:pPr lvl="1"/>
            <a:r>
              <a:rPr lang="en-US" sz="800" dirty="0"/>
              <a:t>Usable in mobile/web apps for health screening.</a:t>
            </a:r>
          </a:p>
          <a:p>
            <a:pPr lvl="1"/>
            <a:r>
              <a:rPr lang="en-US" sz="800" dirty="0"/>
              <a:t>Predictions accessible via a simple HTTP POST request with the image payload.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97995D0-657C-587E-5B13-42489F02C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Labeled into two classes: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Pneumonia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Normal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46FC447-0B4A-A607-E380-103D5375F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Labeled into two classes: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Pneumonia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Normal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A7C7345-2E5F-1C02-4BA6-27E35A7F4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Labeled into two classes: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Pneumonia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Normal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3A78DE84-9D26-130A-7DBE-CAB05E0047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Interface supports image upload for real-time classification.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39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292D15-41B4-89C1-0EA3-03BC9FA16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System  Approach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7E8EE-7F26-D809-3523-C58876935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0" indent="0">
              <a:spcBef>
                <a:spcPct val="20000"/>
              </a:spcBef>
              <a:spcAft>
                <a:spcPts val="600"/>
              </a:spcAft>
              <a:buNone/>
            </a:pPr>
            <a:r>
              <a:rPr lang="en-IN" sz="2400" dirty="0"/>
              <a:t>Tools &amp; Technologies Used:
- Azure Custom Vision Service
- Python for dataset preparation
- Labelling using Azure Portal
Steps:
1. Collected and labelled dataset (Pneumonia/Normal)
2. Uploaded to Azure Custom Vision
3. Trained and tested classification model
4. Evaluated metrics and deployed API endpoint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35011251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3DBEE6-616C-2711-86DB-C62E77D17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Algorithm &amp; Deployment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07410-DE3D-5F62-F9D7-11EAEA92F0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n-IN" sz="1600" b="1" dirty="0"/>
              <a:t>Algorithm:</a:t>
            </a:r>
            <a:r>
              <a:rPr lang="en-IN" sz="1600" dirty="0"/>
              <a:t>
- Image Classification using Azure Custom Vision (Transfer Learning)</a:t>
            </a:r>
          </a:p>
          <a:p>
            <a:pPr marL="0" indent="0">
              <a:spcBef>
                <a:spcPct val="20000"/>
              </a:spcBef>
              <a:spcAft>
                <a:spcPts val="600"/>
              </a:spcAft>
              <a:buNone/>
            </a:pPr>
            <a:endParaRPr lang="en-IN" sz="1600" dirty="0"/>
          </a:p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n-IN" sz="1600" b="1" dirty="0"/>
              <a:t>Deployment:</a:t>
            </a:r>
            <a:r>
              <a:rPr lang="en-IN" sz="1600" dirty="0"/>
              <a:t>
- Trained model published on Azure
- Prediction endpoint created for REST API access
- Tested with real chest X-ray samples via web request or interface</a:t>
            </a:r>
          </a:p>
          <a:p>
            <a:pPr>
              <a:spcBef>
                <a:spcPct val="20000"/>
              </a:spcBef>
              <a:spcAft>
                <a:spcPts val="600"/>
              </a:spcAft>
            </a:pPr>
            <a:r>
              <a:rPr lang="en-IN" sz="1600" b="1" dirty="0"/>
              <a:t>Input: </a:t>
            </a:r>
            <a:r>
              <a:rPr lang="en-IN" sz="1600" dirty="0"/>
              <a:t>Chest X-ray image
</a:t>
            </a:r>
            <a:r>
              <a:rPr lang="en-IN" sz="1600" b="1" dirty="0"/>
              <a:t>Output: </a:t>
            </a:r>
            <a:r>
              <a:rPr lang="en-IN" sz="1600" dirty="0"/>
              <a:t>Pneumonia / Normal with confidence score</a:t>
            </a:r>
            <a:endParaRPr lang="en-GB" sz="1500" dirty="0"/>
          </a:p>
        </p:txBody>
      </p:sp>
    </p:spTree>
    <p:extLst>
      <p:ext uri="{BB962C8B-B14F-4D97-AF65-F5344CB8AC3E}">
        <p14:creationId xmlns:p14="http://schemas.microsoft.com/office/powerpoint/2010/main" val="1199084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8F756E-D4E1-5A9A-636A-7FA06EC39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Result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02C9B-C4AF-D0DB-DE74-862D98120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IN" sz="2400" dirty="0"/>
              <a:t>Azure Custom Vision performance metrics</a:t>
            </a:r>
            <a:endParaRPr lang="en-US" sz="2200" dirty="0"/>
          </a:p>
        </p:txBody>
      </p:sp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926B931-F3D7-595B-593D-3A34175067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904" y="2627164"/>
            <a:ext cx="7616952" cy="3888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42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8BFD4E-CC98-92B4-F631-AFD91A05BF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A5F8A47-9CBC-A9F9-2440-0086D6022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9ACB17-74F0-BFBD-C23A-396BA85CB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 dirty="0">
                <a:latin typeface="Arial"/>
                <a:cs typeface="Arial"/>
              </a:rPr>
              <a:t>Result</a:t>
            </a:r>
            <a:endParaRPr lang="en-US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8ED99860-2926-E0FE-7FAF-19C7CA6C6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A7ED6-C8D6-24C0-1F9F-8CC7561B3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899" y="1732280"/>
            <a:ext cx="10515600" cy="425196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200" dirty="0"/>
              <a:t>RESULT(OUTPUT IMAGE)</a:t>
            </a:r>
          </a:p>
        </p:txBody>
      </p:sp>
      <p:pic>
        <p:nvPicPr>
          <p:cNvPr id="5" name="Picture 4" descr="A screenshot of a computer">
            <a:extLst>
              <a:ext uri="{FF2B5EF4-FFF2-40B4-BE49-F238E27FC236}">
                <a16:creationId xmlns:a16="http://schemas.microsoft.com/office/drawing/2014/main" id="{E32BED79-EBD4-890C-D925-75DF356CED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973" y="2318709"/>
            <a:ext cx="5866752" cy="3300048"/>
          </a:xfrm>
          <a:prstGeom prst="rect">
            <a:avLst/>
          </a:prstGeom>
        </p:spPr>
      </p:pic>
      <p:pic>
        <p:nvPicPr>
          <p:cNvPr id="7" name="Picture 6" descr="A screenshot of a computer">
            <a:extLst>
              <a:ext uri="{FF2B5EF4-FFF2-40B4-BE49-F238E27FC236}">
                <a16:creationId xmlns:a16="http://schemas.microsoft.com/office/drawing/2014/main" id="{B2496600-73F7-AD54-87C8-81BA7C5A3B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77" y="2318709"/>
            <a:ext cx="5866752" cy="33000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F847F24-2F94-71F4-627D-06B618D677B3}"/>
              </a:ext>
            </a:extLst>
          </p:cNvPr>
          <p:cNvSpPr txBox="1"/>
          <p:nvPr/>
        </p:nvSpPr>
        <p:spPr>
          <a:xfrm>
            <a:off x="284480" y="5984240"/>
            <a:ext cx="4529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Prediction: Pneumonia (Confidence: 99.9%)
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9520A5-FCA4-49EF-F964-6C35EFB5A061}"/>
              </a:ext>
            </a:extLst>
          </p:cNvPr>
          <p:cNvSpPr txBox="1"/>
          <p:nvPr/>
        </p:nvSpPr>
        <p:spPr>
          <a:xfrm>
            <a:off x="7409087" y="5989812"/>
            <a:ext cx="41386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Prediction: Normal (Confidence: 98.5%)
</a:t>
            </a:r>
          </a:p>
        </p:txBody>
      </p:sp>
    </p:spTree>
    <p:extLst>
      <p:ext uri="{BB962C8B-B14F-4D97-AF65-F5344CB8AC3E}">
        <p14:creationId xmlns:p14="http://schemas.microsoft.com/office/powerpoint/2010/main" val="767696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B396BB-D4E8-514D-53F4-27AADA666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cap="all">
                <a:latin typeface="Arial"/>
                <a:cs typeface="Arial"/>
              </a:rPr>
              <a:t>Conclusion</a:t>
            </a:r>
            <a:endParaRPr lang="en-US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89DDB-698E-B624-5621-F9D79482F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/>
              <a:t>This project serves as a </a:t>
            </a:r>
            <a:r>
              <a:rPr lang="en-US" sz="2400" b="1" dirty="0"/>
              <a:t>prototype</a:t>
            </a:r>
            <a:r>
              <a:rPr lang="en-US" sz="2400" dirty="0"/>
              <a:t> for AI-assisted diagnosis in medical imaging. With larger datasets and integration of </a:t>
            </a:r>
            <a:r>
              <a:rPr lang="en-US" sz="2400" b="1" dirty="0"/>
              <a:t>explainable AI (XAI)</a:t>
            </a:r>
            <a:r>
              <a:rPr lang="en-US" sz="2400" dirty="0"/>
              <a:t> methods, this system can evolve into a </a:t>
            </a:r>
            <a:r>
              <a:rPr lang="en-US" sz="2400" b="1" dirty="0"/>
              <a:t>clinical tool</a:t>
            </a:r>
            <a:r>
              <a:rPr lang="en-US" sz="2400" dirty="0"/>
              <a:t> that supports radiologists and improves </a:t>
            </a:r>
            <a:r>
              <a:rPr lang="en-US" sz="2400" b="1" dirty="0"/>
              <a:t>early pneumonia detection</a:t>
            </a:r>
            <a:r>
              <a:rPr lang="en-US" sz="2400" dirty="0"/>
              <a:t> in underserved regions.</a:t>
            </a:r>
            <a:r>
              <a:rPr lang="en-IN" sz="2400" dirty="0"/>
              <a:t>
Benefits:
- Reduces diagnostic time
- Works in remote or resource-limited settings
- Integrates with healthcare systems via API
Challenges:
- Image quality variation
- Dataset bias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45309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</TotalTime>
  <Words>673</Words>
  <Application>Microsoft Office PowerPoint</Application>
  <PresentationFormat>Widescreen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 Unicode MS</vt:lpstr>
      <vt:lpstr>Aptos</vt:lpstr>
      <vt:lpstr>Aptos Display</vt:lpstr>
      <vt:lpstr>Arial</vt:lpstr>
      <vt:lpstr>Calibri</vt:lpstr>
      <vt:lpstr>Franklin Gothic Book</vt:lpstr>
      <vt:lpstr>office theme</vt:lpstr>
      <vt:lpstr>CAPSTONEPROJECT  PNEUMONIA DETECTION FROM CHEST X-RAYS USING AZURE CUSTOM VISION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Result</vt:lpstr>
      <vt:lpstr>Conclusion</vt:lpstr>
      <vt:lpstr>Future scope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karthiga</dc:creator>
  <cp:lastModifiedBy>Rohit Prasad</cp:lastModifiedBy>
  <cp:revision>12</cp:revision>
  <dcterms:created xsi:type="dcterms:W3CDTF">2013-07-15T20:26:40Z</dcterms:created>
  <dcterms:modified xsi:type="dcterms:W3CDTF">2025-07-10T07:54:51Z</dcterms:modified>
</cp:coreProperties>
</file>