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imes New Roman Bold" charset="1" panose="02030802070405020303"/>
      <p:regular r:id="rId15"/>
    </p:embeddedFont>
    <p:embeddedFont>
      <p:font typeface="Times New Roman" charset="1" panose="02030502070405020303"/>
      <p:regular r:id="rId16"/>
    </p:embeddedFont>
    <p:embeddedFont>
      <p:font typeface="DM Sans" charset="1" panose="00000000000000000000"/>
      <p:regular r:id="rId17"/>
    </p:embeddedFont>
    <p:embeddedFont>
      <p:font typeface="DM Sans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008580" y="1827053"/>
            <a:ext cx="10910396" cy="443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1"/>
              </a:lnSpc>
            </a:pPr>
          </a:p>
          <a:p>
            <a:pPr algn="ctr">
              <a:lnSpc>
                <a:spcPts val="8271"/>
              </a:lnSpc>
            </a:pPr>
            <a:r>
              <a:rPr lang="en-US" sz="8799" spc="-439">
                <a:solidFill>
                  <a:srgbClr val="000000"/>
                </a:solidFill>
                <a:latin typeface="Times New Roman Bold"/>
              </a:rPr>
              <a:t>Locating and Connecting Nearby Workers </a:t>
            </a:r>
          </a:p>
          <a:p>
            <a:pPr algn="ctr">
              <a:lnSpc>
                <a:spcPts val="8271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6382021"/>
            <a:ext cx="15881074" cy="1216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Times New Roman Bold"/>
              </a:rPr>
              <a:t>Enhancing Client-Provider Interactions with Real-Time Request Management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95076" y="1779428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2377145"/>
            <a:ext cx="7848753" cy="2047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sz="7500">
                <a:solidFill>
                  <a:srgbClr val="000000"/>
                </a:solidFill>
                <a:latin typeface="Times New Roman"/>
              </a:rPr>
              <a:t>Introduction to ServiceLinker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87383" y="4578640"/>
            <a:ext cx="7966320" cy="405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1116" indent="-290558" lvl="1">
              <a:lnSpc>
                <a:spcPts val="3633"/>
              </a:lnSpc>
              <a:buFont typeface="Arial"/>
              <a:buChar char="•"/>
            </a:pPr>
            <a:r>
              <a:rPr lang="en-US" sz="2691" spc="161">
                <a:solidFill>
                  <a:srgbClr val="000000"/>
                </a:solidFill>
                <a:latin typeface="Times New Roman Bold"/>
              </a:rPr>
              <a:t>ServiceLinker Overview:</a:t>
            </a:r>
          </a:p>
          <a:p>
            <a:pPr algn="l" marL="581116" indent="-290558" lvl="1">
              <a:lnSpc>
                <a:spcPts val="3633"/>
              </a:lnSpc>
              <a:buFont typeface="Arial"/>
              <a:buChar char="•"/>
            </a:pPr>
            <a:r>
              <a:rPr lang="en-US" sz="2691" spc="161">
                <a:solidFill>
                  <a:srgbClr val="000000"/>
                </a:solidFill>
                <a:latin typeface="Times New Roman"/>
              </a:rPr>
              <a:t>Connects clients with nearby workers.</a:t>
            </a:r>
          </a:p>
          <a:p>
            <a:pPr algn="l" marL="581116" indent="-290558" lvl="1">
              <a:lnSpc>
                <a:spcPts val="3633"/>
              </a:lnSpc>
              <a:buFont typeface="Arial"/>
              <a:buChar char="•"/>
            </a:pPr>
            <a:r>
              <a:rPr lang="en-US" sz="2691" spc="161">
                <a:solidFill>
                  <a:srgbClr val="000000"/>
                </a:solidFill>
                <a:latin typeface="Times New Roman"/>
              </a:rPr>
              <a:t>Facilitates real-time requests and responses</a:t>
            </a:r>
          </a:p>
          <a:p>
            <a:pPr algn="l">
              <a:lnSpc>
                <a:spcPts val="3633"/>
              </a:lnSpc>
            </a:pPr>
          </a:p>
          <a:p>
            <a:pPr algn="l" marL="581116" indent="-290558" lvl="1">
              <a:lnSpc>
                <a:spcPts val="3633"/>
              </a:lnSpc>
              <a:buFont typeface="Arial"/>
              <a:buChar char="•"/>
            </a:pPr>
            <a:r>
              <a:rPr lang="en-US" sz="2691" spc="161">
                <a:solidFill>
                  <a:srgbClr val="000000"/>
                </a:solidFill>
                <a:latin typeface="Times New Roman Bold"/>
              </a:rPr>
              <a:t>Key Features:</a:t>
            </a:r>
          </a:p>
          <a:p>
            <a:pPr algn="l" marL="581116" indent="-290558" lvl="1">
              <a:lnSpc>
                <a:spcPts val="3633"/>
              </a:lnSpc>
              <a:buFont typeface="Arial"/>
              <a:buChar char="•"/>
            </a:pPr>
            <a:r>
              <a:rPr lang="en-US" sz="2691" spc="161">
                <a:solidFill>
                  <a:srgbClr val="000000"/>
                </a:solidFill>
                <a:latin typeface="Times New Roman"/>
              </a:rPr>
              <a:t>Clients can search for workers by location.</a:t>
            </a:r>
          </a:p>
          <a:p>
            <a:pPr algn="l" marL="581116" indent="-290558" lvl="1">
              <a:lnSpc>
                <a:spcPts val="3633"/>
              </a:lnSpc>
              <a:buFont typeface="Arial"/>
              <a:buChar char="•"/>
            </a:pPr>
            <a:r>
              <a:rPr lang="en-US" sz="2691" spc="161">
                <a:solidFill>
                  <a:srgbClr val="000000"/>
                </a:solidFill>
                <a:latin typeface="Times New Roman"/>
              </a:rPr>
              <a:t>Workers can log in, check for requests, and accept or reject work.</a:t>
            </a:r>
          </a:p>
          <a:p>
            <a:pPr algn="l" marL="0" indent="0" lvl="0">
              <a:lnSpc>
                <a:spcPts val="2790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48756" y="2356449"/>
            <a:ext cx="6781281" cy="236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7"/>
              </a:lnSpc>
            </a:pPr>
            <a:r>
              <a:rPr lang="en-US" sz="8687">
                <a:solidFill>
                  <a:srgbClr val="000000"/>
                </a:solidFill>
                <a:latin typeface="Times New Roman Bold"/>
              </a:rPr>
              <a:t>Technologies Used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4950" y="4857604"/>
            <a:ext cx="7025086" cy="332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000000"/>
                </a:solidFill>
                <a:latin typeface="DM Sans"/>
              </a:rPr>
              <a:t>Python 3.11: Core programming language for backend development.</a:t>
            </a:r>
          </a:p>
          <a:p>
            <a:pPr algn="l" marL="431799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000000"/>
                </a:solidFill>
                <a:latin typeface="DM Sans"/>
              </a:rPr>
              <a:t>Tkinter: Python's standard GUI toolkit for creating user interfaces.</a:t>
            </a:r>
          </a:p>
          <a:p>
            <a:pPr algn="l" marL="431799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000000"/>
                </a:solidFill>
                <a:latin typeface="DM Sans"/>
              </a:rPr>
              <a:t>Socket Programming: Facilitates real-time communication between clients, server, and providers.</a:t>
            </a:r>
          </a:p>
          <a:p>
            <a:pPr algn="l" marL="431799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000000"/>
                </a:solidFill>
                <a:latin typeface="DM Sans"/>
              </a:rPr>
              <a:t>Pickle: Handles serialization of data for efficient transmission and storage.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9975489" y="1170261"/>
            <a:ext cx="6375547" cy="1507965"/>
            <a:chOff x="0" y="0"/>
            <a:chExt cx="2134267" cy="5048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34267" cy="504804"/>
            </a:xfrm>
            <a:custGeom>
              <a:avLst/>
              <a:gdLst/>
              <a:ahLst/>
              <a:cxnLst/>
              <a:rect r="r" b="b" t="t" l="l"/>
              <a:pathLst>
                <a:path h="504804" w="2134267">
                  <a:moveTo>
                    <a:pt x="18215" y="0"/>
                  </a:moveTo>
                  <a:lnTo>
                    <a:pt x="2116052" y="0"/>
                  </a:lnTo>
                  <a:cubicBezTo>
                    <a:pt x="2126112" y="0"/>
                    <a:pt x="2134267" y="8155"/>
                    <a:pt x="2134267" y="18215"/>
                  </a:cubicBezTo>
                  <a:lnTo>
                    <a:pt x="2134267" y="486589"/>
                  </a:lnTo>
                  <a:cubicBezTo>
                    <a:pt x="2134267" y="496649"/>
                    <a:pt x="2126112" y="504804"/>
                    <a:pt x="2116052" y="504804"/>
                  </a:cubicBezTo>
                  <a:lnTo>
                    <a:pt x="18215" y="504804"/>
                  </a:lnTo>
                  <a:cubicBezTo>
                    <a:pt x="13384" y="504804"/>
                    <a:pt x="8751" y="502885"/>
                    <a:pt x="5335" y="499469"/>
                  </a:cubicBezTo>
                  <a:cubicBezTo>
                    <a:pt x="1919" y="496053"/>
                    <a:pt x="0" y="491420"/>
                    <a:pt x="0" y="486589"/>
                  </a:cubicBezTo>
                  <a:lnTo>
                    <a:pt x="0" y="18215"/>
                  </a:lnTo>
                  <a:cubicBezTo>
                    <a:pt x="0" y="8155"/>
                    <a:pt x="8155" y="0"/>
                    <a:pt x="18215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5725"/>
              <a:ext cx="2134267" cy="4190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491672" y="1663100"/>
            <a:ext cx="975496" cy="636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4"/>
              </a:lnSpc>
            </a:pPr>
            <a:r>
              <a:rPr lang="en-US" sz="4942" spc="-405">
                <a:solidFill>
                  <a:srgbClr val="000000"/>
                </a:solidFill>
                <a:latin typeface="DM Sans"/>
              </a:rPr>
              <a:t>01.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975489" y="3047960"/>
            <a:ext cx="6375547" cy="1551152"/>
            <a:chOff x="0" y="0"/>
            <a:chExt cx="2134267" cy="51926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34267" cy="519261"/>
            </a:xfrm>
            <a:custGeom>
              <a:avLst/>
              <a:gdLst/>
              <a:ahLst/>
              <a:cxnLst/>
              <a:rect r="r" b="b" t="t" l="l"/>
              <a:pathLst>
                <a:path h="519261" w="2134267">
                  <a:moveTo>
                    <a:pt x="18215" y="0"/>
                  </a:moveTo>
                  <a:lnTo>
                    <a:pt x="2116052" y="0"/>
                  </a:lnTo>
                  <a:cubicBezTo>
                    <a:pt x="2126112" y="0"/>
                    <a:pt x="2134267" y="8155"/>
                    <a:pt x="2134267" y="18215"/>
                  </a:cubicBezTo>
                  <a:lnTo>
                    <a:pt x="2134267" y="501046"/>
                  </a:lnTo>
                  <a:cubicBezTo>
                    <a:pt x="2134267" y="511106"/>
                    <a:pt x="2126112" y="519261"/>
                    <a:pt x="2116052" y="519261"/>
                  </a:cubicBezTo>
                  <a:lnTo>
                    <a:pt x="18215" y="519261"/>
                  </a:lnTo>
                  <a:cubicBezTo>
                    <a:pt x="8155" y="519261"/>
                    <a:pt x="0" y="511106"/>
                    <a:pt x="0" y="501046"/>
                  </a:cubicBezTo>
                  <a:lnTo>
                    <a:pt x="0" y="18215"/>
                  </a:lnTo>
                  <a:cubicBezTo>
                    <a:pt x="0" y="8155"/>
                    <a:pt x="8155" y="0"/>
                    <a:pt x="18215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2134267" cy="4335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75489" y="4970588"/>
            <a:ext cx="6375547" cy="1582466"/>
            <a:chOff x="0" y="0"/>
            <a:chExt cx="2134267" cy="52974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34267" cy="529744"/>
            </a:xfrm>
            <a:custGeom>
              <a:avLst/>
              <a:gdLst/>
              <a:ahLst/>
              <a:cxnLst/>
              <a:rect r="r" b="b" t="t" l="l"/>
              <a:pathLst>
                <a:path h="529744" w="2134267">
                  <a:moveTo>
                    <a:pt x="18215" y="0"/>
                  </a:moveTo>
                  <a:lnTo>
                    <a:pt x="2116052" y="0"/>
                  </a:lnTo>
                  <a:cubicBezTo>
                    <a:pt x="2126112" y="0"/>
                    <a:pt x="2134267" y="8155"/>
                    <a:pt x="2134267" y="18215"/>
                  </a:cubicBezTo>
                  <a:lnTo>
                    <a:pt x="2134267" y="511529"/>
                  </a:lnTo>
                  <a:cubicBezTo>
                    <a:pt x="2134267" y="521589"/>
                    <a:pt x="2126112" y="529744"/>
                    <a:pt x="2116052" y="529744"/>
                  </a:cubicBezTo>
                  <a:lnTo>
                    <a:pt x="18215" y="529744"/>
                  </a:lnTo>
                  <a:cubicBezTo>
                    <a:pt x="8155" y="529744"/>
                    <a:pt x="0" y="521589"/>
                    <a:pt x="0" y="511529"/>
                  </a:cubicBezTo>
                  <a:lnTo>
                    <a:pt x="0" y="18215"/>
                  </a:lnTo>
                  <a:cubicBezTo>
                    <a:pt x="0" y="8155"/>
                    <a:pt x="8155" y="0"/>
                    <a:pt x="18215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85725"/>
              <a:ext cx="2134267" cy="444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375964" y="3448687"/>
            <a:ext cx="1091204" cy="716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7"/>
              </a:lnSpc>
            </a:pPr>
            <a:r>
              <a:rPr lang="en-US" sz="5528" spc="-453">
                <a:solidFill>
                  <a:srgbClr val="000000"/>
                </a:solidFill>
                <a:latin typeface="DM Sans"/>
              </a:rPr>
              <a:t>02.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90463" y="5441821"/>
            <a:ext cx="1177915" cy="773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29"/>
              </a:lnSpc>
            </a:pPr>
            <a:r>
              <a:rPr lang="en-US" sz="5968" spc="-489">
                <a:solidFill>
                  <a:srgbClr val="000000"/>
                </a:solidFill>
                <a:latin typeface="DM Sans"/>
              </a:rPr>
              <a:t>03.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18908" y="1730935"/>
            <a:ext cx="4132127" cy="70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890"/>
              </a:lnSpc>
              <a:spcBef>
                <a:spcPct val="0"/>
              </a:spcBef>
            </a:pPr>
            <a:r>
              <a:rPr lang="en-US" sz="1400" spc="22">
                <a:solidFill>
                  <a:srgbClr val="000000"/>
                </a:solidFill>
                <a:latin typeface="DM Sans"/>
              </a:rPr>
              <a:t>P</a:t>
            </a:r>
            <a:r>
              <a:rPr lang="en-US" sz="1400" spc="22" u="none">
                <a:solidFill>
                  <a:srgbClr val="000000"/>
                </a:solidFill>
                <a:latin typeface="DM Sans"/>
              </a:rPr>
              <a:t>rogramming Language:</a:t>
            </a:r>
          </a:p>
          <a:p>
            <a:pPr algn="just" marL="302262" indent="-151131" lvl="1">
              <a:lnSpc>
                <a:spcPts val="1890"/>
              </a:lnSpc>
              <a:spcBef>
                <a:spcPct val="0"/>
              </a:spcBef>
              <a:buFont typeface="Arial"/>
              <a:buChar char="•"/>
            </a:pPr>
            <a:r>
              <a:rPr lang="en-US" sz="1400" spc="22" u="none">
                <a:solidFill>
                  <a:srgbClr val="000000"/>
                </a:solidFill>
                <a:latin typeface="DM Sans"/>
              </a:rPr>
              <a:t>Python 3.11</a:t>
            </a:r>
          </a:p>
          <a:p>
            <a:pPr algn="just" marL="0" indent="0" lvl="0">
              <a:lnSpc>
                <a:spcPts val="189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070625" y="3177983"/>
            <a:ext cx="4132127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02262" indent="-151131" lvl="1">
              <a:lnSpc>
                <a:spcPts val="1890"/>
              </a:lnSpc>
              <a:spcBef>
                <a:spcPct val="0"/>
              </a:spcBef>
              <a:buFont typeface="Arial"/>
              <a:buChar char="•"/>
            </a:pPr>
            <a:r>
              <a:rPr lang="en-US" sz="1400" spc="22">
                <a:solidFill>
                  <a:srgbClr val="000000"/>
                </a:solidFill>
                <a:latin typeface="DM Sans"/>
              </a:rPr>
              <a:t>U</a:t>
            </a:r>
            <a:r>
              <a:rPr lang="en-US" sz="1400" spc="22" u="none">
                <a:solidFill>
                  <a:srgbClr val="000000"/>
                </a:solidFill>
                <a:latin typeface="DM Sans"/>
              </a:rPr>
              <a:t>ser Interface:</a:t>
            </a:r>
          </a:p>
          <a:p>
            <a:pPr algn="just" marL="302262" indent="-151131" lvl="1">
              <a:lnSpc>
                <a:spcPts val="1890"/>
              </a:lnSpc>
              <a:spcBef>
                <a:spcPct val="0"/>
              </a:spcBef>
              <a:buFont typeface="Arial"/>
              <a:buChar char="•"/>
            </a:pPr>
            <a:r>
              <a:rPr lang="en-US" sz="1400" spc="22" u="none">
                <a:solidFill>
                  <a:srgbClr val="000000"/>
                </a:solidFill>
                <a:latin typeface="DM Sans"/>
              </a:rPr>
              <a:t>Tkinter for creating the GUI.</a:t>
            </a:r>
          </a:p>
          <a:p>
            <a:pPr algn="just">
              <a:lnSpc>
                <a:spcPts val="1890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1890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2070625" y="5094413"/>
            <a:ext cx="4132127" cy="118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02262" indent="-151131" lvl="1">
              <a:lnSpc>
                <a:spcPts val="1890"/>
              </a:lnSpc>
              <a:spcBef>
                <a:spcPct val="0"/>
              </a:spcBef>
              <a:buFont typeface="Arial"/>
              <a:buChar char="•"/>
            </a:pPr>
            <a:r>
              <a:rPr lang="en-US" sz="1400" spc="22">
                <a:solidFill>
                  <a:srgbClr val="000000"/>
                </a:solidFill>
                <a:latin typeface="DM Sans"/>
              </a:rPr>
              <a:t>N</a:t>
            </a:r>
            <a:r>
              <a:rPr lang="en-US" sz="1400" spc="22" u="none">
                <a:solidFill>
                  <a:srgbClr val="000000"/>
                </a:solidFill>
                <a:latin typeface="DM Sans"/>
              </a:rPr>
              <a:t>etworking:</a:t>
            </a:r>
          </a:p>
          <a:p>
            <a:pPr algn="just" marL="302262" indent="-151131" lvl="1">
              <a:lnSpc>
                <a:spcPts val="1890"/>
              </a:lnSpc>
              <a:spcBef>
                <a:spcPct val="0"/>
              </a:spcBef>
              <a:buFont typeface="Arial"/>
              <a:buChar char="•"/>
            </a:pPr>
            <a:r>
              <a:rPr lang="en-US" sz="1400" spc="22" u="none">
                <a:solidFill>
                  <a:srgbClr val="000000"/>
                </a:solidFill>
                <a:latin typeface="DM Sans"/>
              </a:rPr>
              <a:t>Socket programming for client-server communication.</a:t>
            </a:r>
          </a:p>
          <a:p>
            <a:pPr algn="just">
              <a:lnSpc>
                <a:spcPts val="1890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1890"/>
              </a:lnSpc>
              <a:spcBef>
                <a:spcPct val="0"/>
              </a:spcBef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4" id="24"/>
          <p:cNvGrpSpPr/>
          <p:nvPr/>
        </p:nvGrpSpPr>
        <p:grpSpPr>
          <a:xfrm rot="0">
            <a:off x="9975489" y="7067404"/>
            <a:ext cx="6375547" cy="1422734"/>
            <a:chOff x="0" y="0"/>
            <a:chExt cx="2134267" cy="47627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34267" cy="476272"/>
            </a:xfrm>
            <a:custGeom>
              <a:avLst/>
              <a:gdLst/>
              <a:ahLst/>
              <a:cxnLst/>
              <a:rect r="r" b="b" t="t" l="l"/>
              <a:pathLst>
                <a:path h="476272" w="2134267">
                  <a:moveTo>
                    <a:pt x="18215" y="0"/>
                  </a:moveTo>
                  <a:lnTo>
                    <a:pt x="2116052" y="0"/>
                  </a:lnTo>
                  <a:cubicBezTo>
                    <a:pt x="2126112" y="0"/>
                    <a:pt x="2134267" y="8155"/>
                    <a:pt x="2134267" y="18215"/>
                  </a:cubicBezTo>
                  <a:lnTo>
                    <a:pt x="2134267" y="458057"/>
                  </a:lnTo>
                  <a:cubicBezTo>
                    <a:pt x="2134267" y="468117"/>
                    <a:pt x="2126112" y="476272"/>
                    <a:pt x="2116052" y="476272"/>
                  </a:cubicBezTo>
                  <a:lnTo>
                    <a:pt x="18215" y="476272"/>
                  </a:lnTo>
                  <a:cubicBezTo>
                    <a:pt x="13384" y="476272"/>
                    <a:pt x="8751" y="474353"/>
                    <a:pt x="5335" y="470937"/>
                  </a:cubicBezTo>
                  <a:cubicBezTo>
                    <a:pt x="1919" y="467521"/>
                    <a:pt x="0" y="462888"/>
                    <a:pt x="0" y="458057"/>
                  </a:cubicBezTo>
                  <a:lnTo>
                    <a:pt x="0" y="18215"/>
                  </a:lnTo>
                  <a:cubicBezTo>
                    <a:pt x="0" y="8155"/>
                    <a:pt x="8155" y="0"/>
                    <a:pt x="18215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85725"/>
              <a:ext cx="2134267" cy="3905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0408020" y="7324579"/>
            <a:ext cx="1027093" cy="666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5"/>
              </a:lnSpc>
            </a:pPr>
            <a:r>
              <a:rPr lang="en-US" sz="5204" spc="-426">
                <a:solidFill>
                  <a:srgbClr val="000000"/>
                </a:solidFill>
                <a:latin typeface="DM Sans"/>
              </a:rPr>
              <a:t>04.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070625" y="7143604"/>
            <a:ext cx="4132127" cy="1421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02262" indent="-151131" lvl="1">
              <a:lnSpc>
                <a:spcPts val="1890"/>
              </a:lnSpc>
              <a:buFont typeface="Arial"/>
              <a:buChar char="•"/>
            </a:pPr>
            <a:r>
              <a:rPr lang="en-US" sz="1400" spc="22">
                <a:solidFill>
                  <a:srgbClr val="000000"/>
                </a:solidFill>
                <a:latin typeface="DM Sans"/>
              </a:rPr>
              <a:t>Data Serialization:</a:t>
            </a:r>
          </a:p>
          <a:p>
            <a:pPr algn="just" marL="302262" indent="-151131" lvl="1">
              <a:lnSpc>
                <a:spcPts val="1890"/>
              </a:lnSpc>
              <a:buFont typeface="Arial"/>
              <a:buChar char="•"/>
            </a:pPr>
            <a:r>
              <a:rPr lang="en-US" sz="1400" spc="22">
                <a:solidFill>
                  <a:srgbClr val="000000"/>
                </a:solidFill>
                <a:latin typeface="DM Sans"/>
              </a:rPr>
              <a:t>Pickle for data exchange between client and server.</a:t>
            </a:r>
          </a:p>
          <a:p>
            <a:pPr algn="just">
              <a:lnSpc>
                <a:spcPts val="1890"/>
              </a:lnSpc>
              <a:spcBef>
                <a:spcPct val="0"/>
              </a:spcBef>
            </a:pPr>
          </a:p>
          <a:p>
            <a:pPr algn="just">
              <a:lnSpc>
                <a:spcPts val="1890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189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5930165" y="4823914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27066" y="4823914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653627" y="4823914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396139" y="4823914"/>
            <a:ext cx="502056" cy="502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732501" y="1907439"/>
            <a:ext cx="8822997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System Architecture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27066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948468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27066" y="6447891"/>
            <a:ext cx="2646492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234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DM Sans"/>
              </a:rPr>
              <a:t>C</a:t>
            </a:r>
            <a:r>
              <a:rPr lang="en-US" sz="1500">
                <a:solidFill>
                  <a:srgbClr val="000000"/>
                </a:solidFill>
                <a:latin typeface="DM Sans"/>
              </a:rPr>
              <a:t>omponents:</a:t>
            </a:r>
          </a:p>
          <a:p>
            <a:pPr algn="l" marL="647700" indent="-215900" lvl="2">
              <a:lnSpc>
                <a:spcPts val="2340"/>
              </a:lnSpc>
              <a:buFont typeface="Arial"/>
              <a:buChar char="⚬"/>
            </a:pPr>
            <a:r>
              <a:rPr lang="en-US" sz="1500">
                <a:solidFill>
                  <a:srgbClr val="000000"/>
                </a:solidFill>
                <a:latin typeface="DM Sans"/>
              </a:rPr>
              <a:t>Client Application</a:t>
            </a:r>
          </a:p>
          <a:p>
            <a:pPr algn="l" marL="647700" indent="-215900" lvl="2">
              <a:lnSpc>
                <a:spcPts val="2340"/>
              </a:lnSpc>
              <a:buFont typeface="Arial"/>
              <a:buChar char="⚬"/>
            </a:pPr>
            <a:r>
              <a:rPr lang="en-US" sz="1500">
                <a:solidFill>
                  <a:srgbClr val="000000"/>
                </a:solidFill>
                <a:latin typeface="DM Sans"/>
              </a:rPr>
              <a:t>Server</a:t>
            </a:r>
          </a:p>
          <a:p>
            <a:pPr algn="l" marL="647700" indent="-215900" lvl="2">
              <a:lnSpc>
                <a:spcPts val="2340"/>
              </a:lnSpc>
              <a:buFont typeface="Arial"/>
              <a:buChar char="⚬"/>
            </a:pPr>
            <a:r>
              <a:rPr lang="en-US" sz="1500">
                <a:solidFill>
                  <a:srgbClr val="000000"/>
                </a:solidFill>
                <a:latin typeface="DM Sans"/>
              </a:rPr>
              <a:t>Provider Application</a:t>
            </a:r>
          </a:p>
          <a:p>
            <a:pPr algn="l">
              <a:lnSpc>
                <a:spcPts val="234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5948468" y="6447891"/>
            <a:ext cx="2732862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234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DM Sans"/>
              </a:rPr>
              <a:t>C</a:t>
            </a:r>
            <a:r>
              <a:rPr lang="en-US" sz="1500">
                <a:solidFill>
                  <a:srgbClr val="000000"/>
                </a:solidFill>
                <a:latin typeface="DM Sans"/>
              </a:rPr>
              <a:t>lient:</a:t>
            </a:r>
          </a:p>
          <a:p>
            <a:pPr algn="l" marL="647700" indent="-215900" lvl="2">
              <a:lnSpc>
                <a:spcPts val="2340"/>
              </a:lnSpc>
              <a:buFont typeface="Arial"/>
              <a:buChar char="⚬"/>
            </a:pPr>
            <a:r>
              <a:rPr lang="en-US" sz="1500">
                <a:solidFill>
                  <a:srgbClr val="000000"/>
                </a:solidFill>
                <a:latin typeface="DM Sans"/>
              </a:rPr>
              <a:t>Searches for workers</a:t>
            </a:r>
          </a:p>
          <a:p>
            <a:pPr algn="l" marL="647700" indent="-215900" lvl="2">
              <a:lnSpc>
                <a:spcPts val="2340"/>
              </a:lnSpc>
              <a:buFont typeface="Arial"/>
              <a:buChar char="⚬"/>
            </a:pPr>
            <a:r>
              <a:rPr lang="en-US" sz="1500">
                <a:solidFill>
                  <a:srgbClr val="000000"/>
                </a:solidFill>
                <a:latin typeface="DM Sans"/>
              </a:rPr>
              <a:t>Sends requests to the server</a:t>
            </a:r>
          </a:p>
          <a:p>
            <a:pPr algn="l">
              <a:lnSpc>
                <a:spcPts val="234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9671930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71930" y="6447891"/>
            <a:ext cx="2747991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234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DM Sans"/>
              </a:rPr>
              <a:t>Se</a:t>
            </a:r>
            <a:r>
              <a:rPr lang="en-US" sz="1500">
                <a:solidFill>
                  <a:srgbClr val="000000"/>
                </a:solidFill>
                <a:latin typeface="DM Sans"/>
              </a:rPr>
              <a:t>rver:</a:t>
            </a:r>
          </a:p>
          <a:p>
            <a:pPr algn="l" marL="647700" indent="-215900" lvl="2">
              <a:lnSpc>
                <a:spcPts val="2340"/>
              </a:lnSpc>
              <a:buFont typeface="Arial"/>
              <a:buChar char="⚬"/>
            </a:pPr>
            <a:r>
              <a:rPr lang="en-US" sz="1500">
                <a:solidFill>
                  <a:srgbClr val="000000"/>
                </a:solidFill>
                <a:latin typeface="DM Sans"/>
              </a:rPr>
              <a:t>Manages requests</a:t>
            </a:r>
          </a:p>
          <a:p>
            <a:pPr algn="l" marL="647700" indent="-215900" lvl="2">
              <a:lnSpc>
                <a:spcPts val="2340"/>
              </a:lnSpc>
              <a:buFont typeface="Arial"/>
              <a:buChar char="⚬"/>
            </a:pPr>
            <a:r>
              <a:rPr lang="en-US" sz="1500">
                <a:solidFill>
                  <a:srgbClr val="000000"/>
                </a:solidFill>
                <a:latin typeface="DM Sans"/>
              </a:rPr>
              <a:t>Forwards requests to providers</a:t>
            </a:r>
          </a:p>
          <a:p>
            <a:pPr algn="l">
              <a:lnSpc>
                <a:spcPts val="234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3414442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414442" y="6447891"/>
            <a:ext cx="2646492" cy="1760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234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DM Sans"/>
              </a:rPr>
              <a:t>P</a:t>
            </a:r>
            <a:r>
              <a:rPr lang="en-US" sz="1500">
                <a:solidFill>
                  <a:srgbClr val="000000"/>
                </a:solidFill>
                <a:latin typeface="DM Sans"/>
              </a:rPr>
              <a:t>rovider:</a:t>
            </a:r>
          </a:p>
          <a:p>
            <a:pPr algn="l" marL="647700" indent="-215900" lvl="2">
              <a:lnSpc>
                <a:spcPts val="2340"/>
              </a:lnSpc>
              <a:buFont typeface="Arial"/>
              <a:buChar char="⚬"/>
            </a:pPr>
            <a:r>
              <a:rPr lang="en-US" sz="1500">
                <a:solidFill>
                  <a:srgbClr val="000000"/>
                </a:solidFill>
                <a:latin typeface="DM Sans"/>
              </a:rPr>
              <a:t>Logs in and checks for requests</a:t>
            </a:r>
          </a:p>
          <a:p>
            <a:pPr algn="l" marL="647700" indent="-215900" lvl="2">
              <a:lnSpc>
                <a:spcPts val="2340"/>
              </a:lnSpc>
              <a:buFont typeface="Arial"/>
              <a:buChar char="⚬"/>
            </a:pPr>
            <a:r>
              <a:rPr lang="en-US" sz="1500">
                <a:solidFill>
                  <a:srgbClr val="000000"/>
                </a:solidFill>
                <a:latin typeface="DM Sans"/>
              </a:rPr>
              <a:t>Accepts or rejects work</a:t>
            </a:r>
          </a:p>
          <a:p>
            <a:pPr algn="l">
              <a:lnSpc>
                <a:spcPts val="2340"/>
              </a:lnSpc>
            </a:pP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659015" y="2174268"/>
            <a:ext cx="7848753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Times New Roman Bold"/>
              </a:rPr>
              <a:t>Client User Interface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00197" y="4890591"/>
            <a:ext cx="7707571" cy="2764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Times New Roman Bold"/>
              </a:rPr>
              <a:t>F</a:t>
            </a:r>
            <a:r>
              <a:rPr lang="en-US" sz="2799" spc="167" u="none">
                <a:solidFill>
                  <a:srgbClr val="000000"/>
                </a:solidFill>
                <a:latin typeface="Times New Roman Bold"/>
              </a:rPr>
              <a:t>eatures:</a:t>
            </a:r>
          </a:p>
          <a:p>
            <a:pPr algn="l" marL="604515" indent="-302257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Times New Roman"/>
              </a:rPr>
              <a:t>Service selection</a:t>
            </a:r>
          </a:p>
          <a:p>
            <a:pPr algn="l" marL="604515" indent="-302257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Times New Roman"/>
              </a:rPr>
              <a:t>Location selection</a:t>
            </a:r>
          </a:p>
          <a:p>
            <a:pPr algn="l" marL="604515" indent="-302257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Times New Roman"/>
              </a:rPr>
              <a:t>Provider selection</a:t>
            </a:r>
          </a:p>
          <a:p>
            <a:pPr algn="l" marL="604515" indent="-302257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Times New Roman"/>
              </a:rPr>
              <a:t>Request submission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59388" y="2670696"/>
            <a:ext cx="6907055" cy="6587604"/>
          </a:xfrm>
          <a:custGeom>
            <a:avLst/>
            <a:gdLst/>
            <a:ahLst/>
            <a:cxnLst/>
            <a:rect r="r" b="b" t="t" l="l"/>
            <a:pathLst>
              <a:path h="6587604" w="6907055">
                <a:moveTo>
                  <a:pt x="0" y="0"/>
                </a:moveTo>
                <a:lnTo>
                  <a:pt x="6907055" y="0"/>
                </a:lnTo>
                <a:lnTo>
                  <a:pt x="6907055" y="6587604"/>
                </a:lnTo>
                <a:lnTo>
                  <a:pt x="0" y="65876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05728" y="2462232"/>
            <a:ext cx="7035044" cy="2024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76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Provider User Interface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05728" y="5558615"/>
            <a:ext cx="7744821" cy="2645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54"/>
              </a:lnSpc>
              <a:spcBef>
                <a:spcPct val="0"/>
              </a:spcBef>
            </a:pPr>
            <a:r>
              <a:rPr lang="en-US" sz="3299" spc="197">
                <a:solidFill>
                  <a:srgbClr val="000000"/>
                </a:solidFill>
                <a:latin typeface="Times New Roman Bold"/>
              </a:rPr>
              <a:t>F</a:t>
            </a:r>
            <a:r>
              <a:rPr lang="en-US" sz="3299" spc="197" u="none">
                <a:solidFill>
                  <a:srgbClr val="000000"/>
                </a:solidFill>
                <a:latin typeface="Times New Roman Bold"/>
              </a:rPr>
              <a:t>eatures:</a:t>
            </a:r>
          </a:p>
          <a:p>
            <a:pPr algn="l" marL="712462" indent="-356231" lvl="1">
              <a:lnSpc>
                <a:spcPts val="4454"/>
              </a:lnSpc>
              <a:spcBef>
                <a:spcPct val="0"/>
              </a:spcBef>
              <a:buFont typeface="Arial"/>
              <a:buChar char="•"/>
            </a:pPr>
            <a:r>
              <a:rPr lang="en-US" sz="3299" spc="197" u="none">
                <a:solidFill>
                  <a:srgbClr val="000000"/>
                </a:solidFill>
                <a:latin typeface="Times New Roman"/>
              </a:rPr>
              <a:t>Login screen</a:t>
            </a:r>
          </a:p>
          <a:p>
            <a:pPr algn="l" marL="712462" indent="-356231" lvl="1">
              <a:lnSpc>
                <a:spcPts val="4454"/>
              </a:lnSpc>
              <a:spcBef>
                <a:spcPct val="0"/>
              </a:spcBef>
              <a:buFont typeface="Arial"/>
              <a:buChar char="•"/>
            </a:pPr>
            <a:r>
              <a:rPr lang="en-US" sz="3299" spc="197" u="none">
                <a:solidFill>
                  <a:srgbClr val="000000"/>
                </a:solidFill>
                <a:latin typeface="Times New Roman"/>
              </a:rPr>
              <a:t>Reques</a:t>
            </a:r>
            <a:r>
              <a:rPr lang="en-US" sz="3299" spc="197" u="none">
                <a:solidFill>
                  <a:srgbClr val="000000"/>
                </a:solidFill>
                <a:latin typeface="Times New Roman"/>
              </a:rPr>
              <a:t>t list display</a:t>
            </a:r>
          </a:p>
          <a:p>
            <a:pPr algn="l" marL="712462" indent="-356231" lvl="1">
              <a:lnSpc>
                <a:spcPts val="4454"/>
              </a:lnSpc>
              <a:spcBef>
                <a:spcPct val="0"/>
              </a:spcBef>
              <a:buFont typeface="Arial"/>
              <a:buChar char="•"/>
            </a:pPr>
            <a:r>
              <a:rPr lang="en-US" sz="3299" spc="197" u="none">
                <a:solidFill>
                  <a:srgbClr val="000000"/>
                </a:solidFill>
                <a:latin typeface="Times New Roman"/>
              </a:rPr>
              <a:t>Accept/reject request functionality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36549" y="1055554"/>
            <a:ext cx="9313728" cy="967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20"/>
              </a:lnSpc>
            </a:pPr>
            <a:r>
              <a:rPr lang="en-US" sz="6413">
                <a:solidFill>
                  <a:srgbClr val="000000"/>
                </a:solidFill>
                <a:latin typeface="Times New Roman Bold"/>
              </a:rPr>
              <a:t>Data Flow Diagram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2927667" y="3207648"/>
            <a:ext cx="12020078" cy="6289178"/>
          </a:xfrm>
          <a:custGeom>
            <a:avLst/>
            <a:gdLst/>
            <a:ahLst/>
            <a:cxnLst/>
            <a:rect r="r" b="b" t="t" l="l"/>
            <a:pathLst>
              <a:path h="6289178" w="12020078">
                <a:moveTo>
                  <a:pt x="0" y="0"/>
                </a:moveTo>
                <a:lnTo>
                  <a:pt x="12020078" y="0"/>
                </a:lnTo>
                <a:lnTo>
                  <a:pt x="12020078" y="6289179"/>
                </a:lnTo>
                <a:lnTo>
                  <a:pt x="0" y="6289179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924416" y="2210069"/>
            <a:ext cx="9064164" cy="593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4001">
                <a:solidFill>
                  <a:srgbClr val="000000"/>
                </a:solidFill>
                <a:latin typeface="Times New Roman"/>
              </a:rPr>
              <a:t>Visual Representation: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56115" y="2639048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33854" y="1642378"/>
            <a:ext cx="8751165" cy="243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3"/>
              </a:lnSpc>
            </a:pPr>
            <a:r>
              <a:rPr lang="en-US" sz="8900">
                <a:solidFill>
                  <a:srgbClr val="000000"/>
                </a:solidFill>
                <a:latin typeface="Times New Roman Bold"/>
              </a:rPr>
              <a:t>Conclusion and Q&amp;A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3854" y="4909088"/>
            <a:ext cx="8183821" cy="4695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2866" spc="172">
                <a:solidFill>
                  <a:srgbClr val="000000"/>
                </a:solidFill>
                <a:latin typeface="Times New Roman Bold"/>
              </a:rPr>
              <a:t>S</a:t>
            </a:r>
            <a:r>
              <a:rPr lang="en-US" sz="2866" spc="172" u="none">
                <a:solidFill>
                  <a:srgbClr val="000000"/>
                </a:solidFill>
                <a:latin typeface="Times New Roman Bold"/>
              </a:rPr>
              <a:t>ummary:</a:t>
            </a:r>
          </a:p>
          <a:p>
            <a:pPr algn="l" marL="618944" indent="-309472" lvl="1">
              <a:lnSpc>
                <a:spcPts val="4300"/>
              </a:lnSpc>
              <a:buFont typeface="Arial"/>
              <a:buChar char="•"/>
            </a:pPr>
            <a:r>
              <a:rPr lang="en-US" sz="2866" spc="172" u="none">
                <a:solidFill>
                  <a:srgbClr val="000000"/>
                </a:solidFill>
                <a:latin typeface="Times New Roman"/>
              </a:rPr>
              <a:t>ServiceLinker connects clients with providers efficiently.</a:t>
            </a:r>
          </a:p>
          <a:p>
            <a:pPr algn="l" marL="618944" indent="-309472" lvl="1">
              <a:lnSpc>
                <a:spcPts val="4300"/>
              </a:lnSpc>
              <a:buFont typeface="Arial"/>
              <a:buChar char="•"/>
            </a:pPr>
            <a:r>
              <a:rPr lang="en-US" sz="2866" spc="172" u="none">
                <a:solidFill>
                  <a:srgbClr val="000000"/>
                </a:solidFill>
                <a:latin typeface="Times New Roman"/>
              </a:rPr>
              <a:t>Real-time request and response system.</a:t>
            </a:r>
          </a:p>
          <a:p>
            <a:pPr algn="l">
              <a:lnSpc>
                <a:spcPts val="4300"/>
              </a:lnSpc>
            </a:pPr>
          </a:p>
          <a:p>
            <a:pPr algn="l">
              <a:lnSpc>
                <a:spcPts val="4300"/>
              </a:lnSpc>
            </a:pPr>
            <a:r>
              <a:rPr lang="en-US" sz="2866" spc="172" u="none">
                <a:solidFill>
                  <a:srgbClr val="000000"/>
                </a:solidFill>
                <a:latin typeface="Times New Roman Bold"/>
              </a:rPr>
              <a:t>Future Enhancements:</a:t>
            </a:r>
          </a:p>
          <a:p>
            <a:pPr algn="l" marL="618944" indent="-309472" lvl="1">
              <a:lnSpc>
                <a:spcPts val="4300"/>
              </a:lnSpc>
              <a:buFont typeface="Arial"/>
              <a:buChar char="•"/>
            </a:pPr>
            <a:r>
              <a:rPr lang="en-US" sz="2866" spc="172" u="none">
                <a:solidFill>
                  <a:srgbClr val="000000"/>
                </a:solidFill>
                <a:latin typeface="Times New Roman"/>
              </a:rPr>
              <a:t>Add more services and locations.</a:t>
            </a:r>
          </a:p>
          <a:p>
            <a:pPr algn="l" marL="618944" indent="-309472" lvl="1">
              <a:lnSpc>
                <a:spcPts val="4300"/>
              </a:lnSpc>
              <a:buFont typeface="Arial"/>
              <a:buChar char="•"/>
            </a:pPr>
            <a:r>
              <a:rPr lang="en-US" sz="2866" spc="172" u="none">
                <a:solidFill>
                  <a:srgbClr val="000000"/>
                </a:solidFill>
                <a:latin typeface="Times New Roman"/>
              </a:rPr>
              <a:t>Improve security and scalability.</a:t>
            </a:r>
          </a:p>
          <a:p>
            <a:pPr algn="l" marL="0" indent="0" lvl="0">
              <a:lnSpc>
                <a:spcPts val="286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DAGJPA5lDBw</dc:identifier>
  <dcterms:modified xsi:type="dcterms:W3CDTF">2011-08-01T06:04:30Z</dcterms:modified>
  <cp:revision>1</cp:revision>
  <dc:title>Blue Doodle Project Presentation</dc:title>
</cp:coreProperties>
</file>