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8B72B9-4C22-4E44-98C1-9D72DCE2DFF3}">
  <a:tblStyle styleId="{768B72B9-4C22-4E44-98C1-9D72DCE2DFF3}"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12829eb2d_7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512829eb2d_7_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3512829eb2d_7_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01ab74ece_0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3" name="Google Shape;173;g3501ab74ece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01ab74ece_0_5: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9" name="Google Shape;179;g3501ab74ece_0_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01ab74ece_0_1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g3501ab74ece_0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01ab74ece_2_0: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1" name="Google Shape;191;g3501ab74ece_2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01ab74ece_2_6: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g3501ab74ece_2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fe0370883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34fe0370883_0_1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34fe0370883_0_1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05" name="Google Shape;105;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14" name="Google Shape;114;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122" name="Google Shape;122;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10: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0: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idx="2" type="pic"/>
          </p:nvPr>
        </p:nvSpPr>
        <p:spPr>
          <a:xfrm>
            <a:off x="5183188" y="987425"/>
            <a:ext cx="6172200" cy="4873625"/>
          </a:xfrm>
          <a:prstGeom prst="rect">
            <a:avLst/>
          </a:prstGeom>
          <a:noFill/>
          <a:ln>
            <a:noFill/>
          </a:ln>
        </p:spPr>
      </p:sp>
      <p:sp>
        <p:nvSpPr>
          <p:cNvPr id="69" name="Google Shape;6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1"/>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doi.org/10.3390/educsci1312121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doi.org/10.1109/TLT.2024.3369690" TargetMode="External"/><Relationship Id="rId4" Type="http://schemas.openxmlformats.org/officeDocument/2006/relationships/hyperlink" Target="https://www.sciencedirect.com/science/article/pii/S2666920X22000650" TargetMode="External"/><Relationship Id="rId5" Type="http://schemas.openxmlformats.org/officeDocument/2006/relationships/hyperlink" Target="https://www.sciencedirect.com/science/article/pii/S2666920X2200065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1"/>
          <p:cNvSpPr/>
          <p:nvPr/>
        </p:nvSpPr>
        <p:spPr>
          <a:xfrm>
            <a:off x="1066800" y="2011308"/>
            <a:ext cx="9525000" cy="954107"/>
          </a:xfrm>
          <a:prstGeom prst="rect">
            <a:avLst/>
          </a:prstGeom>
          <a:noFill/>
          <a:ln>
            <a:noFill/>
          </a:ln>
        </p:spPr>
        <p:txBody>
          <a:bodyPr anchorCtr="0" anchor="t" bIns="45700" lIns="91425" spcFirstLastPara="1" rIns="91425" wrap="square" tIns="45700">
            <a:noAutofit/>
          </a:bodyPr>
          <a:lstStyle/>
          <a:p>
            <a:pPr indent="-342891" lvl="0" marL="342891" marR="0" rtl="0" algn="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UE22CS320B – Capstone Project Phase-2 ESA</a:t>
            </a:r>
            <a:endParaRPr/>
          </a:p>
          <a:p>
            <a:pPr indent="-342891" lvl="0" marL="342891" marR="0" rtl="0" algn="ctr">
              <a:spcBef>
                <a:spcPts val="0"/>
              </a:spcBef>
              <a:spcAft>
                <a:spcPts val="0"/>
              </a:spcAft>
              <a:buNone/>
            </a:pPr>
            <a:r>
              <a:rPr b="0" i="0" lang="en-US" sz="2800" u="none" cap="none" strike="noStrike">
                <a:solidFill>
                  <a:srgbClr val="FF0000"/>
                </a:solidFill>
                <a:latin typeface="Trebuchet MS"/>
                <a:ea typeface="Trebuchet MS"/>
                <a:cs typeface="Trebuchet MS"/>
                <a:sym typeface="Trebuchet MS"/>
              </a:rPr>
              <a:t>        </a:t>
            </a:r>
            <a:endParaRPr b="1" i="0" sz="2800" u="none" cap="none" strike="noStrike">
              <a:solidFill>
                <a:srgbClr val="FF0000"/>
              </a:solidFill>
              <a:latin typeface="Trebuchet MS"/>
              <a:ea typeface="Trebuchet MS"/>
              <a:cs typeface="Trebuchet MS"/>
              <a:sym typeface="Trebuchet MS"/>
            </a:endParaRPr>
          </a:p>
        </p:txBody>
      </p:sp>
      <p:sp>
        <p:nvSpPr>
          <p:cNvPr id="78" name="Google Shape;78;p11"/>
          <p:cNvSpPr txBox="1"/>
          <p:nvPr/>
        </p:nvSpPr>
        <p:spPr>
          <a:xfrm>
            <a:off x="1778725" y="3559151"/>
            <a:ext cx="8458200" cy="1371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Title   : </a:t>
            </a:r>
            <a:r>
              <a:rPr lang="en-US" sz="2000">
                <a:solidFill>
                  <a:srgbClr val="1F3864"/>
                </a:solidFill>
                <a:latin typeface="Trebuchet MS"/>
                <a:ea typeface="Trebuchet MS"/>
                <a:cs typeface="Trebuchet MS"/>
                <a:sym typeface="Trebuchet MS"/>
              </a:rPr>
              <a:t>Intelligent Concept Acquisition System - An AI-Driven Platform for Concept Mastery and Personalized Knowledge Enhancement</a:t>
            </a:r>
            <a:endParaRPr sz="2000">
              <a:solidFill>
                <a:srgbClr val="1F3864"/>
              </a:solidFill>
              <a:latin typeface="Trebuchet MS"/>
              <a:ea typeface="Trebuchet MS"/>
              <a:cs typeface="Trebuchet MS"/>
              <a:sym typeface="Trebuchet MS"/>
            </a:endParaRPr>
          </a:p>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ID       : </a:t>
            </a:r>
            <a:r>
              <a:rPr lang="en-US" sz="2000">
                <a:solidFill>
                  <a:srgbClr val="1F3864"/>
                </a:solidFill>
                <a:latin typeface="Trebuchet MS"/>
                <a:ea typeface="Trebuchet MS"/>
                <a:cs typeface="Trebuchet MS"/>
                <a:sym typeface="Trebuchet MS"/>
              </a:rPr>
              <a:t>170</a:t>
            </a:r>
            <a:endParaRPr sz="2000">
              <a:solidFill>
                <a:schemeClr val="dk1"/>
              </a:solidFill>
            </a:endParaRPr>
          </a:p>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Guide : </a:t>
            </a:r>
            <a:r>
              <a:rPr lang="en-US" sz="2000">
                <a:solidFill>
                  <a:srgbClr val="1F3864"/>
                </a:solidFill>
                <a:latin typeface="Trebuchet MS"/>
                <a:ea typeface="Trebuchet MS"/>
                <a:cs typeface="Trebuchet MS"/>
                <a:sym typeface="Trebuchet MS"/>
              </a:rPr>
              <a:t>Prof. Sheela Devi              </a:t>
            </a:r>
            <a:endParaRPr sz="2000">
              <a:solidFill>
                <a:schemeClr val="dk1"/>
              </a:solidFill>
            </a:endParaRPr>
          </a:p>
          <a:p>
            <a:pPr indent="0" lvl="0" marL="0" rtl="0" algn="l">
              <a:spcBef>
                <a:spcPts val="0"/>
              </a:spcBef>
              <a:spcAft>
                <a:spcPts val="0"/>
              </a:spcAft>
              <a:buClr>
                <a:schemeClr val="dk1"/>
              </a:buClr>
              <a:buSzPts val="1800"/>
              <a:buFont typeface="Arial"/>
              <a:buNone/>
            </a:pPr>
            <a:r>
              <a:rPr lang="en-US" sz="2000">
                <a:solidFill>
                  <a:srgbClr val="0033CC"/>
                </a:solidFill>
                <a:latin typeface="Trebuchet MS"/>
                <a:ea typeface="Trebuchet MS"/>
                <a:cs typeface="Trebuchet MS"/>
                <a:sym typeface="Trebuchet MS"/>
              </a:rPr>
              <a:t>Project Team  : </a:t>
            </a:r>
            <a:r>
              <a:rPr lang="en-US" sz="2000">
                <a:solidFill>
                  <a:srgbClr val="1F3864"/>
                </a:solidFill>
                <a:latin typeface="Trebuchet MS"/>
                <a:ea typeface="Trebuchet MS"/>
                <a:cs typeface="Trebuchet MS"/>
                <a:sym typeface="Trebuchet MS"/>
              </a:rPr>
              <a:t>Naveen Radhakrishnan - PES2UG22CS344</a:t>
            </a:r>
            <a:endParaRPr sz="2000">
              <a:solidFill>
                <a:srgbClr val="1F3864"/>
              </a:solidFill>
              <a:latin typeface="Trebuchet MS"/>
              <a:ea typeface="Trebuchet MS"/>
              <a:cs typeface="Trebuchet MS"/>
              <a:sym typeface="Trebuchet MS"/>
            </a:endParaRPr>
          </a:p>
          <a:p>
            <a:pPr indent="0" lvl="4" marL="1371600" rtl="0" algn="l">
              <a:spcBef>
                <a:spcPts val="0"/>
              </a:spcBef>
              <a:spcAft>
                <a:spcPts val="0"/>
              </a:spcAft>
              <a:buClr>
                <a:schemeClr val="dk1"/>
              </a:buClr>
              <a:buSzPts val="1800"/>
              <a:buFont typeface="Arial"/>
              <a:buNone/>
            </a:pPr>
            <a:r>
              <a:rPr lang="en-US" sz="2000">
                <a:solidFill>
                  <a:srgbClr val="1F3864"/>
                </a:solidFill>
                <a:latin typeface="Trebuchet MS"/>
                <a:ea typeface="Trebuchet MS"/>
                <a:cs typeface="Trebuchet MS"/>
                <a:sym typeface="Trebuchet MS"/>
              </a:rPr>
              <a:t>      Nitish Kumar - PES2UG22CS374</a:t>
            </a:r>
            <a:endParaRPr sz="2000">
              <a:solidFill>
                <a:srgbClr val="1F3864"/>
              </a:solidFill>
              <a:latin typeface="Trebuchet MS"/>
              <a:ea typeface="Trebuchet MS"/>
              <a:cs typeface="Trebuchet MS"/>
              <a:sym typeface="Trebuchet MS"/>
            </a:endParaRPr>
          </a:p>
          <a:p>
            <a:pPr indent="0" lvl="4" marL="1371600" rtl="0" algn="l">
              <a:spcBef>
                <a:spcPts val="0"/>
              </a:spcBef>
              <a:spcAft>
                <a:spcPts val="0"/>
              </a:spcAft>
              <a:buClr>
                <a:schemeClr val="dk1"/>
              </a:buClr>
              <a:buSzPts val="1800"/>
              <a:buFont typeface="Arial"/>
              <a:buNone/>
            </a:pPr>
            <a:r>
              <a:rPr lang="en-US" sz="2000">
                <a:solidFill>
                  <a:srgbClr val="1F3864"/>
                </a:solidFill>
                <a:latin typeface="Trebuchet MS"/>
                <a:ea typeface="Trebuchet MS"/>
                <a:cs typeface="Trebuchet MS"/>
                <a:sym typeface="Trebuchet MS"/>
              </a:rPr>
              <a:t>      Rohit Yakkundi - PES2UG23CS819</a:t>
            </a:r>
            <a:endParaRPr sz="2000">
              <a:solidFill>
                <a:srgbClr val="1F3864"/>
              </a:solidFill>
              <a:latin typeface="Trebuchet MS"/>
              <a:ea typeface="Trebuchet MS"/>
              <a:cs typeface="Trebuchet MS"/>
              <a:sym typeface="Trebuchet MS"/>
            </a:endParaRPr>
          </a:p>
          <a:p>
            <a:pPr indent="0" lvl="4" marL="1371600" rtl="0" algn="l">
              <a:spcBef>
                <a:spcPts val="0"/>
              </a:spcBef>
              <a:spcAft>
                <a:spcPts val="0"/>
              </a:spcAft>
              <a:buClr>
                <a:schemeClr val="dk1"/>
              </a:buClr>
              <a:buSzPts val="1800"/>
              <a:buFont typeface="Arial"/>
              <a:buNone/>
            </a:pPr>
            <a:r>
              <a:rPr lang="en-US" sz="2000">
                <a:solidFill>
                  <a:srgbClr val="1F3864"/>
                </a:solidFill>
                <a:latin typeface="Trebuchet MS"/>
                <a:ea typeface="Trebuchet MS"/>
                <a:cs typeface="Trebuchet MS"/>
                <a:sym typeface="Trebuchet MS"/>
              </a:rPr>
              <a:t>      Sharan Surpur - PES2UG23CS821</a:t>
            </a:r>
            <a:endParaRPr sz="2000">
              <a:solidFill>
                <a:srgbClr val="1F3864"/>
              </a:solidFill>
              <a:latin typeface="Trebuchet MS"/>
              <a:ea typeface="Trebuchet MS"/>
              <a:cs typeface="Trebuchet MS"/>
              <a:sym typeface="Trebuchet MS"/>
            </a:endParaRPr>
          </a:p>
          <a:p>
            <a:pPr indent="0" lvl="0" marL="0" rtl="0" algn="l">
              <a:spcBef>
                <a:spcPts val="0"/>
              </a:spcBef>
              <a:spcAft>
                <a:spcPts val="0"/>
              </a:spcAft>
              <a:buClr>
                <a:schemeClr val="dk1"/>
              </a:buClr>
              <a:buSzPts val="1500"/>
              <a:buFont typeface="Arial"/>
              <a:buNone/>
            </a:pPr>
            <a:r>
              <a:t/>
            </a:r>
            <a:endParaRPr sz="2000">
              <a:solidFill>
                <a:srgbClr val="0033CC"/>
              </a:solidFill>
            </a:endParaRPr>
          </a:p>
          <a:p>
            <a:pPr indent="0" lvl="0" marL="0" marR="0" rtl="0" algn="l">
              <a:spcBef>
                <a:spcPts val="0"/>
              </a:spcBef>
              <a:spcAft>
                <a:spcPts val="0"/>
              </a:spcAft>
              <a:buNone/>
            </a:pPr>
            <a:r>
              <a:t/>
            </a:r>
            <a:endParaRPr sz="20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1" name="Google Shape;151;p20"/>
          <p:cNvSpPr txBox="1"/>
          <p:nvPr/>
        </p:nvSpPr>
        <p:spPr>
          <a:xfrm>
            <a:off x="1905000" y="1143002"/>
            <a:ext cx="8763000" cy="461700"/>
          </a:xfrm>
          <a:prstGeom prst="rect">
            <a:avLst/>
          </a:prstGeom>
          <a:noFill/>
          <a:ln>
            <a:noFill/>
          </a:ln>
        </p:spPr>
        <p:txBody>
          <a:bodyPr anchorCtr="0" anchor="t" bIns="45700" lIns="91425" spcFirstLastPara="1" rIns="91425" wrap="square" tIns="45700">
            <a:spAutoFit/>
          </a:bodyPr>
          <a:lstStyle/>
          <a:p>
            <a:pPr indent="-342900" lvl="0" marL="342900"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Individual Contribution</a:t>
            </a:r>
            <a:endParaRPr sz="2400">
              <a:solidFill>
                <a:schemeClr val="dk1"/>
              </a:solidFill>
              <a:latin typeface="Arial"/>
              <a:ea typeface="Arial"/>
              <a:cs typeface="Arial"/>
              <a:sym typeface="Arial"/>
            </a:endParaRPr>
          </a:p>
        </p:txBody>
      </p:sp>
      <p:sp>
        <p:nvSpPr>
          <p:cNvPr id="152" name="Google Shape;152;p20"/>
          <p:cNvSpPr txBox="1"/>
          <p:nvPr/>
        </p:nvSpPr>
        <p:spPr>
          <a:xfrm>
            <a:off x="1981200" y="1752600"/>
            <a:ext cx="8229600" cy="47244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
        <p:nvSpPr>
          <p:cNvPr id="153" name="Google Shape;153;p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54" name="Google Shape;154;p20"/>
          <p:cNvSpPr txBox="1"/>
          <p:nvPr/>
        </p:nvSpPr>
        <p:spPr>
          <a:xfrm>
            <a:off x="1828800" y="1752600"/>
            <a:ext cx="9067800" cy="461700"/>
          </a:xfrm>
          <a:prstGeom prst="rect">
            <a:avLst/>
          </a:prstGeom>
          <a:noFill/>
          <a:ln>
            <a:noFill/>
          </a:ln>
        </p:spPr>
        <p:txBody>
          <a:bodyPr anchorCtr="0" anchor="t" bIns="45700" lIns="91425" spcFirstLastPara="1" rIns="91425" wrap="square" tIns="45700">
            <a:spAutoFit/>
          </a:bodyPr>
          <a:lstStyle/>
          <a:p>
            <a:pPr indent="-457200" lvl="2" marL="13716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0033CC"/>
              </a:solidFill>
              <a:latin typeface="Trebuchet MS"/>
              <a:ea typeface="Trebuchet MS"/>
              <a:cs typeface="Trebuchet MS"/>
              <a:sym typeface="Trebuchet MS"/>
            </a:endParaRPr>
          </a:p>
        </p:txBody>
      </p:sp>
      <p:graphicFrame>
        <p:nvGraphicFramePr>
          <p:cNvPr id="155" name="Google Shape;155;p20"/>
          <p:cNvGraphicFramePr/>
          <p:nvPr/>
        </p:nvGraphicFramePr>
        <p:xfrm>
          <a:off x="952500" y="1919300"/>
          <a:ext cx="3000000" cy="3000000"/>
        </p:xfrm>
        <a:graphic>
          <a:graphicData uri="http://schemas.openxmlformats.org/drawingml/2006/table">
            <a:tbl>
              <a:tblPr>
                <a:noFill/>
                <a:tableStyleId>{768B72B9-4C22-4E44-98C1-9D72DCE2DFF3}</a:tableStyleId>
              </a:tblPr>
              <a:tblGrid>
                <a:gridCol w="3314700"/>
                <a:gridCol w="3314700"/>
                <a:gridCol w="3314700"/>
              </a:tblGrid>
              <a:tr h="871250">
                <a:tc>
                  <a:txBody>
                    <a:bodyPr/>
                    <a:lstStyle/>
                    <a:p>
                      <a:pPr indent="0" lvl="0" marL="0" marR="0" rtl="0" algn="ctr">
                        <a:lnSpc>
                          <a:spcPct val="115000"/>
                        </a:lnSpc>
                        <a:spcBef>
                          <a:spcPts val="0"/>
                        </a:spcBef>
                        <a:spcAft>
                          <a:spcPts val="0"/>
                        </a:spcAft>
                        <a:buClr>
                          <a:srgbClr val="000000"/>
                        </a:buClr>
                        <a:buSzPts val="2400"/>
                        <a:buFont typeface="Arial"/>
                        <a:buNone/>
                      </a:pPr>
                      <a:r>
                        <a:rPr b="1" lang="en-US" sz="2400" u="none" cap="none" strike="noStrike">
                          <a:solidFill>
                            <a:srgbClr val="0033CC"/>
                          </a:solidFill>
                          <a:latin typeface="Trebuchet MS"/>
                          <a:ea typeface="Trebuchet MS"/>
                          <a:cs typeface="Trebuchet MS"/>
                          <a:sym typeface="Trebuchet MS"/>
                        </a:rPr>
                        <a:t>Team Member</a:t>
                      </a:r>
                      <a:endParaRPr b="1" sz="24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2400"/>
                        <a:buFont typeface="Arial"/>
                        <a:buNone/>
                      </a:pPr>
                      <a:r>
                        <a:rPr b="1" lang="en-US" sz="2400" u="none" cap="none" strike="noStrike">
                          <a:solidFill>
                            <a:srgbClr val="0033CC"/>
                          </a:solidFill>
                          <a:latin typeface="Trebuchet MS"/>
                          <a:ea typeface="Trebuchet MS"/>
                          <a:cs typeface="Trebuchet MS"/>
                          <a:sym typeface="Trebuchet MS"/>
                        </a:rPr>
                        <a:t>Tasks/Modules Assigned</a:t>
                      </a:r>
                      <a:endParaRPr b="1" sz="24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2400"/>
                        <a:buFont typeface="Arial"/>
                        <a:buNone/>
                      </a:pPr>
                      <a:r>
                        <a:rPr b="1" lang="en-US" sz="2400" u="none" cap="none" strike="noStrike">
                          <a:solidFill>
                            <a:srgbClr val="0033CC"/>
                          </a:solidFill>
                          <a:latin typeface="Trebuchet MS"/>
                          <a:ea typeface="Trebuchet MS"/>
                          <a:cs typeface="Trebuchet MS"/>
                          <a:sym typeface="Trebuchet MS"/>
                        </a:rPr>
                        <a:t>Development (Lines of Code)</a:t>
                      </a:r>
                      <a:endParaRPr b="1" sz="2400" u="none" cap="none" strike="noStrike">
                        <a:solidFill>
                          <a:srgbClr val="0033CC"/>
                        </a:solidFill>
                        <a:latin typeface="Trebuchet MS"/>
                        <a:ea typeface="Trebuchet MS"/>
                        <a:cs typeface="Trebuchet MS"/>
                        <a:sym typeface="Trebuchet MS"/>
                      </a:endParaRPr>
                    </a:p>
                  </a:txBody>
                  <a:tcPr marT="91425" marB="91425" marR="91425" marL="91425"/>
                </a:tc>
              </a:tr>
              <a:tr h="1150725">
                <a:tc>
                  <a:txBody>
                    <a:bodyPr/>
                    <a:lstStyle/>
                    <a:p>
                      <a:pPr indent="0" lvl="0" marL="0" marR="0" rtl="0" algn="l">
                        <a:lnSpc>
                          <a:spcPct val="100000"/>
                        </a:lnSpc>
                        <a:spcBef>
                          <a:spcPts val="0"/>
                        </a:spcBef>
                        <a:spcAft>
                          <a:spcPts val="0"/>
                        </a:spcAft>
                        <a:buClr>
                          <a:srgbClr val="000000"/>
                        </a:buClr>
                        <a:buSzPts val="2200"/>
                        <a:buFont typeface="Arial"/>
                        <a:buNone/>
                      </a:pPr>
                      <a:r>
                        <a:rPr lang="en-US" sz="2200" u="none" cap="none" strike="noStrike">
                          <a:solidFill>
                            <a:srgbClr val="0033CC"/>
                          </a:solidFill>
                          <a:latin typeface="Trebuchet MS"/>
                          <a:ea typeface="Trebuchet MS"/>
                          <a:cs typeface="Trebuchet MS"/>
                          <a:sym typeface="Trebuchet MS"/>
                        </a:rPr>
                        <a:t>Rohit Yakkundi</a:t>
                      </a:r>
                      <a:endParaRPr sz="22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700" u="none" cap="none" strike="noStrike">
                          <a:solidFill>
                            <a:srgbClr val="0033CC"/>
                          </a:solidFill>
                          <a:latin typeface="Trebuchet MS"/>
                          <a:ea typeface="Trebuchet MS"/>
                          <a:cs typeface="Trebuchet MS"/>
                          <a:sym typeface="Trebuchet MS"/>
                        </a:rPr>
                        <a:t>Module 1 - User interaction portal and communication flow</a:t>
                      </a:r>
                      <a:endParaRPr sz="1700" u="none" cap="none" strike="noStrike">
                        <a:solidFill>
                          <a:srgbClr val="0033CC"/>
                        </a:solidFill>
                        <a:latin typeface="Trebuchet MS"/>
                        <a:ea typeface="Trebuchet MS"/>
                        <a:cs typeface="Trebuchet MS"/>
                        <a:sym typeface="Trebuchet MS"/>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rgbClr val="0033CC"/>
                          </a:solidFill>
                          <a:latin typeface="Trebuchet MS"/>
                          <a:ea typeface="Trebuchet MS"/>
                          <a:cs typeface="Trebuchet MS"/>
                          <a:sym typeface="Trebuchet MS"/>
                        </a:rPr>
                        <a:t>620</a:t>
                      </a:r>
                      <a:endParaRPr sz="2400" u="none" cap="none" strike="noStrike">
                        <a:solidFill>
                          <a:srgbClr val="0033CC"/>
                        </a:solidFill>
                        <a:latin typeface="Trebuchet MS"/>
                        <a:ea typeface="Trebuchet MS"/>
                        <a:cs typeface="Trebuchet MS"/>
                        <a:sym typeface="Trebuchet MS"/>
                      </a:endParaRPr>
                    </a:p>
                  </a:txBody>
                  <a:tcPr marT="91425" marB="91425" marR="91425" marL="91425"/>
                </a:tc>
              </a:tr>
              <a:tr h="1150725">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Naveen Radhakrishnan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700" u="none" cap="none" strike="noStrike">
                          <a:solidFill>
                            <a:srgbClr val="0033CC"/>
                          </a:solidFill>
                          <a:latin typeface="Trebuchet MS"/>
                          <a:ea typeface="Trebuchet MS"/>
                          <a:cs typeface="Trebuchet MS"/>
                          <a:sym typeface="Trebuchet MS"/>
                        </a:rPr>
                        <a:t>Module 4 - Assessment evaluation and adaptation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650</a:t>
                      </a:r>
                      <a:endParaRPr sz="1400" u="none" cap="none" strike="noStrike"/>
                    </a:p>
                  </a:txBody>
                  <a:tcPr marT="91425" marB="91425" marR="91425" marL="91425"/>
                </a:tc>
              </a:tr>
              <a:tr h="821925">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Sharan Surpur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700" u="none" cap="none" strike="noStrike">
                          <a:solidFill>
                            <a:srgbClr val="0033CC"/>
                          </a:solidFill>
                          <a:latin typeface="Trebuchet MS"/>
                          <a:ea typeface="Trebuchet MS"/>
                          <a:cs typeface="Trebuchet MS"/>
                          <a:sym typeface="Trebuchet MS"/>
                        </a:rPr>
                        <a:t>Module 3 - MCQ Generation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700</a:t>
                      </a:r>
                      <a:endParaRPr sz="1400" u="none" cap="none" strike="noStrike"/>
                    </a:p>
                  </a:txBody>
                  <a:tcPr marT="91425" marB="91425" marR="91425" marL="91425"/>
                </a:tc>
              </a:tr>
              <a:tr h="1150725">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Nitish Kumar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1700" u="none" cap="none" strike="noStrike">
                          <a:solidFill>
                            <a:srgbClr val="0033CC"/>
                          </a:solidFill>
                          <a:latin typeface="Trebuchet MS"/>
                          <a:ea typeface="Trebuchet MS"/>
                          <a:cs typeface="Trebuchet MS"/>
                          <a:sym typeface="Trebuchet MS"/>
                        </a:rPr>
                        <a:t>Module 2 - Text extraction and concept identification</a:t>
                      </a:r>
                      <a:endParaRPr sz="17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US" sz="2400" u="none" cap="none" strike="noStrike">
                          <a:solidFill>
                            <a:srgbClr val="0033CC"/>
                          </a:solidFill>
                          <a:latin typeface="Trebuchet MS"/>
                          <a:ea typeface="Trebuchet MS"/>
                          <a:cs typeface="Trebuchet MS"/>
                          <a:sym typeface="Trebuchet MS"/>
                        </a:rPr>
                        <a:t>800</a:t>
                      </a:r>
                      <a:endParaRPr sz="1400" u="none" cap="none" strike="noStrike"/>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1" name="Google Shape;161;p21"/>
          <p:cNvSpPr txBox="1"/>
          <p:nvPr/>
        </p:nvSpPr>
        <p:spPr>
          <a:xfrm>
            <a:off x="2819400" y="964777"/>
            <a:ext cx="84582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Capstone (Phase-I Phase-II and Phase III) Project Timeline</a:t>
            </a:r>
            <a:endParaRPr sz="2400">
              <a:solidFill>
                <a:srgbClr val="FF0000"/>
              </a:solidFill>
              <a:latin typeface="Trebuchet MS"/>
              <a:ea typeface="Trebuchet MS"/>
              <a:cs typeface="Trebuchet MS"/>
              <a:sym typeface="Trebuchet MS"/>
            </a:endParaRPr>
          </a:p>
        </p:txBody>
      </p:sp>
      <p:sp>
        <p:nvSpPr>
          <p:cNvPr id="162" name="Google Shape;162;p21"/>
          <p:cNvSpPr txBox="1"/>
          <p:nvPr/>
        </p:nvSpPr>
        <p:spPr>
          <a:xfrm>
            <a:off x="1066800" y="2003213"/>
            <a:ext cx="8839200" cy="461700"/>
          </a:xfrm>
          <a:prstGeom prst="rect">
            <a:avLst/>
          </a:prstGeom>
          <a:noFill/>
          <a:ln>
            <a:noFill/>
          </a:ln>
        </p:spPr>
        <p:txBody>
          <a:bodyPr anchorCtr="0" anchor="t" bIns="45700" lIns="91425" spcFirstLastPara="1" rIns="91425" wrap="square" tIns="45700">
            <a:spAutoFit/>
          </a:bodyPr>
          <a:lstStyle/>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163" name="Google Shape;163;p21"/>
          <p:cNvPicPr preferRelativeResize="0"/>
          <p:nvPr/>
        </p:nvPicPr>
        <p:blipFill rotWithShape="1">
          <a:blip r:embed="rId3">
            <a:alphaModFix/>
          </a:blip>
          <a:srcRect b="0" l="0" r="0" t="16922"/>
          <a:stretch/>
        </p:blipFill>
        <p:spPr>
          <a:xfrm>
            <a:off x="1596925" y="2464925"/>
            <a:ext cx="9511975" cy="4034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9" name="Google Shape;169;p22"/>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chemeClr val="dk1"/>
              </a:solidFill>
              <a:latin typeface="Arial"/>
              <a:ea typeface="Arial"/>
              <a:cs typeface="Arial"/>
              <a:sym typeface="Arial"/>
            </a:endParaRPr>
          </a:p>
        </p:txBody>
      </p:sp>
      <p:sp>
        <p:nvSpPr>
          <p:cNvPr id="170" name="Google Shape;170;p22"/>
          <p:cNvSpPr txBox="1"/>
          <p:nvPr/>
        </p:nvSpPr>
        <p:spPr>
          <a:xfrm>
            <a:off x="861600" y="1905000"/>
            <a:ext cx="10943700" cy="6105300"/>
          </a:xfrm>
          <a:prstGeom prst="rect">
            <a:avLst/>
          </a:prstGeom>
          <a:noFill/>
          <a:ln>
            <a:noFill/>
          </a:ln>
        </p:spPr>
        <p:txBody>
          <a:bodyPr anchorCtr="0" anchor="t" bIns="45700" lIns="91425" spcFirstLastPara="1" rIns="91425" wrap="square" tIns="45700">
            <a:spAutoFit/>
          </a:bodyPr>
          <a:lstStyle/>
          <a:p>
            <a:pPr indent="0" lvl="0" marL="0" rtl="0" algn="just">
              <a:lnSpc>
                <a:spcPct val="56000"/>
              </a:lnSpc>
              <a:spcBef>
                <a:spcPts val="0"/>
              </a:spcBef>
              <a:spcAft>
                <a:spcPts val="0"/>
              </a:spcAft>
              <a:buSzPts val="1100"/>
              <a:buNone/>
            </a:pPr>
            <a:r>
              <a:rPr lang="en-US" sz="1900">
                <a:solidFill>
                  <a:srgbClr val="0033CC"/>
                </a:solidFill>
                <a:latin typeface="Trebuchet MS"/>
                <a:ea typeface="Trebuchet MS"/>
                <a:cs typeface="Trebuchet MS"/>
                <a:sym typeface="Trebuchet MS"/>
              </a:rPr>
              <a:t>📘 </a:t>
            </a:r>
            <a:r>
              <a:rPr b="1" lang="en-US" sz="1900">
                <a:solidFill>
                  <a:srgbClr val="0033CC"/>
                </a:solidFill>
                <a:latin typeface="Trebuchet MS"/>
                <a:ea typeface="Trebuchet MS"/>
                <a:cs typeface="Trebuchet MS"/>
                <a:sym typeface="Trebuchet MS"/>
              </a:rPr>
              <a:t>Project Title:</a:t>
            </a:r>
            <a:r>
              <a:rPr lang="en-US" sz="1900">
                <a:solidFill>
                  <a:srgbClr val="0033CC"/>
                </a:solidFill>
                <a:latin typeface="Trebuchet MS"/>
                <a:ea typeface="Trebuchet MS"/>
                <a:cs typeface="Trebuchet MS"/>
                <a:sym typeface="Trebuchet MS"/>
              </a:rPr>
              <a:t> Intelligent Concept Acquisition System – AI-powered adaptive learning platform.</a:t>
            </a:r>
            <a:endParaRPr sz="1900">
              <a:solidFill>
                <a:srgbClr val="0033CC"/>
              </a:solidFill>
              <a:latin typeface="Trebuchet MS"/>
              <a:ea typeface="Trebuchet MS"/>
              <a:cs typeface="Trebuchet MS"/>
              <a:sym typeface="Trebuchet MS"/>
            </a:endParaRPr>
          </a:p>
          <a:p>
            <a:pPr indent="0" lvl="0" marL="0" rtl="0" algn="just">
              <a:lnSpc>
                <a:spcPct val="56000"/>
              </a:lnSpc>
              <a:spcBef>
                <a:spcPts val="0"/>
              </a:spcBef>
              <a:spcAft>
                <a:spcPts val="0"/>
              </a:spcAft>
              <a:buClr>
                <a:schemeClr val="dk1"/>
              </a:buClr>
              <a:buSzPts val="1100"/>
              <a:buFont typeface="Arial"/>
              <a:buNone/>
            </a:pP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0" lvl="0" marL="0" rtl="0" algn="just">
              <a:lnSpc>
                <a:spcPct val="56000"/>
              </a:lnSpc>
              <a:spcBef>
                <a:spcPts val="0"/>
              </a:spcBef>
              <a:spcAft>
                <a:spcPts val="0"/>
              </a:spcAft>
              <a:buClr>
                <a:schemeClr val="dk1"/>
              </a:buClr>
              <a:buSzPts val="1100"/>
              <a:buFont typeface="Arial"/>
              <a:buNone/>
            </a:pPr>
            <a:r>
              <a:rPr lang="en-US" sz="1900">
                <a:solidFill>
                  <a:srgbClr val="0033CC"/>
                </a:solidFill>
                <a:latin typeface="Trebuchet MS"/>
                <a:ea typeface="Trebuchet MS"/>
                <a:cs typeface="Trebuchet MS"/>
                <a:sym typeface="Trebuchet MS"/>
              </a:rPr>
              <a:t>📥 </a:t>
            </a:r>
            <a:r>
              <a:rPr b="1" lang="en-US" sz="1900">
                <a:solidFill>
                  <a:srgbClr val="0033CC"/>
                </a:solidFill>
                <a:latin typeface="Trebuchet MS"/>
                <a:ea typeface="Trebuchet MS"/>
                <a:cs typeface="Trebuchet MS"/>
                <a:sym typeface="Trebuchet MS"/>
              </a:rPr>
              <a:t>Input:</a:t>
            </a:r>
            <a:r>
              <a:rPr lang="en-US" sz="1900">
                <a:solidFill>
                  <a:srgbClr val="0033CC"/>
                </a:solidFill>
                <a:latin typeface="Trebuchet MS"/>
                <a:ea typeface="Trebuchet MS"/>
                <a:cs typeface="Trebuchet MS"/>
                <a:sym typeface="Trebuchet MS"/>
              </a:rPr>
              <a:t> Student-uploaded PDFs/documents as learning material.</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0" lvl="0" marL="0" rtl="0" algn="just">
              <a:lnSpc>
                <a:spcPct val="56000"/>
              </a:lnSpc>
              <a:spcBef>
                <a:spcPts val="0"/>
              </a:spcBef>
              <a:spcAft>
                <a:spcPts val="0"/>
              </a:spcAft>
              <a:buClr>
                <a:schemeClr val="dk1"/>
              </a:buClr>
              <a:buSzPts val="1100"/>
              <a:buFont typeface="Arial"/>
              <a:buNone/>
            </a:pPr>
            <a:r>
              <a:rPr lang="en-US" sz="1900">
                <a:solidFill>
                  <a:srgbClr val="0033CC"/>
                </a:solidFill>
                <a:latin typeface="Trebuchet MS"/>
                <a:ea typeface="Trebuchet MS"/>
                <a:cs typeface="Trebuchet MS"/>
                <a:sym typeface="Trebuchet MS"/>
              </a:rPr>
              <a:t>🧠 </a:t>
            </a:r>
            <a:r>
              <a:rPr b="1" lang="en-US" sz="1900">
                <a:solidFill>
                  <a:srgbClr val="0033CC"/>
                </a:solidFill>
                <a:latin typeface="Trebuchet MS"/>
                <a:ea typeface="Trebuchet MS"/>
                <a:cs typeface="Trebuchet MS"/>
                <a:sym typeface="Trebuchet MS"/>
              </a:rPr>
              <a:t>Core Features:</a:t>
            </a:r>
            <a:br>
              <a:rPr b="1" lang="en-US" sz="1900">
                <a:solidFill>
                  <a:srgbClr val="0033CC"/>
                </a:solidFill>
                <a:latin typeface="Trebuchet MS"/>
                <a:ea typeface="Trebuchet MS"/>
                <a:cs typeface="Trebuchet MS"/>
                <a:sym typeface="Trebuchet MS"/>
              </a:rPr>
            </a:br>
            <a:endParaRPr b="1"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Concept extraction using NLP (spaCy, NLTK, BERT)</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AI-based question generation (MCQs, short answers)</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Personalized feedback and progress tracking</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0" lvl="0" marL="0" rtl="0" algn="l">
              <a:lnSpc>
                <a:spcPct val="56000"/>
              </a:lnSpc>
              <a:spcBef>
                <a:spcPts val="0"/>
              </a:spcBef>
              <a:spcAft>
                <a:spcPts val="0"/>
              </a:spcAft>
              <a:buSzPts val="1100"/>
              <a:buNone/>
            </a:pPr>
            <a:r>
              <a:rPr lang="en-US" sz="1900">
                <a:solidFill>
                  <a:srgbClr val="0033CC"/>
                </a:solidFill>
                <a:latin typeface="Trebuchet MS"/>
                <a:ea typeface="Trebuchet MS"/>
                <a:cs typeface="Trebuchet MS"/>
                <a:sym typeface="Trebuchet MS"/>
              </a:rPr>
              <a:t>⚙️ </a:t>
            </a:r>
            <a:r>
              <a:rPr b="1" lang="en-US" sz="1900">
                <a:solidFill>
                  <a:srgbClr val="0033CC"/>
                </a:solidFill>
                <a:latin typeface="Trebuchet MS"/>
                <a:ea typeface="Trebuchet MS"/>
                <a:cs typeface="Trebuchet MS"/>
                <a:sym typeface="Trebuchet MS"/>
              </a:rPr>
              <a:t>Tech Stack:</a:t>
            </a:r>
            <a:r>
              <a:rPr lang="en-US" sz="1900">
                <a:solidFill>
                  <a:srgbClr val="0033CC"/>
                </a:solidFill>
                <a:latin typeface="Trebuchet MS"/>
                <a:ea typeface="Trebuchet MS"/>
                <a:cs typeface="Trebuchet MS"/>
                <a:sym typeface="Trebuchet MS"/>
              </a:rPr>
              <a:t> Python, Flask, scikit-learn, NLTK, spaCy, SQLite.</a:t>
            </a:r>
            <a:endParaRPr sz="1900">
              <a:solidFill>
                <a:srgbClr val="0033CC"/>
              </a:solidFill>
              <a:latin typeface="Trebuchet MS"/>
              <a:ea typeface="Trebuchet MS"/>
              <a:cs typeface="Trebuchet MS"/>
              <a:sym typeface="Trebuchet MS"/>
            </a:endParaRPr>
          </a:p>
          <a:p>
            <a:pPr indent="0" lvl="0" marL="0" rtl="0" algn="l">
              <a:lnSpc>
                <a:spcPct val="56000"/>
              </a:lnSpc>
              <a:spcBef>
                <a:spcPts val="0"/>
              </a:spcBef>
              <a:spcAft>
                <a:spcPts val="0"/>
              </a:spcAft>
              <a:buClr>
                <a:schemeClr val="dk1"/>
              </a:buClr>
              <a:buSzPts val="1100"/>
              <a:buFont typeface="Arial"/>
              <a:buNone/>
            </a:pP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0" lvl="0" marL="0" rtl="0" algn="just">
              <a:lnSpc>
                <a:spcPct val="56000"/>
              </a:lnSpc>
              <a:spcBef>
                <a:spcPts val="0"/>
              </a:spcBef>
              <a:spcAft>
                <a:spcPts val="0"/>
              </a:spcAft>
              <a:buClr>
                <a:schemeClr val="dk1"/>
              </a:buClr>
              <a:buSzPts val="1100"/>
              <a:buFont typeface="Arial"/>
              <a:buNone/>
            </a:pPr>
            <a:r>
              <a:rPr lang="en-US" sz="1900">
                <a:solidFill>
                  <a:srgbClr val="0033CC"/>
                </a:solidFill>
                <a:latin typeface="Trebuchet MS"/>
                <a:ea typeface="Trebuchet MS"/>
                <a:cs typeface="Trebuchet MS"/>
                <a:sym typeface="Trebuchet MS"/>
              </a:rPr>
              <a:t>📈 </a:t>
            </a:r>
            <a:r>
              <a:rPr b="1" lang="en-US" sz="1900">
                <a:solidFill>
                  <a:srgbClr val="0033CC"/>
                </a:solidFill>
                <a:latin typeface="Trebuchet MS"/>
                <a:ea typeface="Trebuchet MS"/>
                <a:cs typeface="Trebuchet MS"/>
                <a:sym typeface="Trebuchet MS"/>
              </a:rPr>
              <a:t>Implementation Progress:</a:t>
            </a:r>
            <a:br>
              <a:rPr b="1" lang="en-US" sz="1900">
                <a:solidFill>
                  <a:srgbClr val="0033CC"/>
                </a:solidFill>
                <a:latin typeface="Trebuchet MS"/>
                <a:ea typeface="Trebuchet MS"/>
                <a:cs typeface="Trebuchet MS"/>
                <a:sym typeface="Trebuchet MS"/>
              </a:rPr>
            </a:br>
            <a:endParaRPr b="1"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User login &amp; document upload functional</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NLP pipeline &amp; concept extraction working</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Question generation using transformer models</a:t>
            </a: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349250" lvl="0" marL="457200" rtl="0" algn="l">
              <a:lnSpc>
                <a:spcPct val="56000"/>
              </a:lnSpc>
              <a:spcBef>
                <a:spcPts val="0"/>
              </a:spcBef>
              <a:spcAft>
                <a:spcPts val="0"/>
              </a:spcAft>
              <a:buClr>
                <a:srgbClr val="0033CC"/>
              </a:buClr>
              <a:buSzPts val="1900"/>
              <a:buFont typeface="Trebuchet MS"/>
              <a:buChar char="●"/>
            </a:pPr>
            <a:r>
              <a:rPr lang="en-US" sz="1900">
                <a:solidFill>
                  <a:srgbClr val="0033CC"/>
                </a:solidFill>
                <a:latin typeface="Trebuchet MS"/>
                <a:ea typeface="Trebuchet MS"/>
                <a:cs typeface="Trebuchet MS"/>
                <a:sym typeface="Trebuchet MS"/>
              </a:rPr>
              <a:t>Auto-evaluation and basic test interface ready</a:t>
            </a:r>
            <a:br>
              <a:rPr lang="en-US" sz="1900">
                <a:solidFill>
                  <a:srgbClr val="0033CC"/>
                </a:solidFill>
                <a:latin typeface="Trebuchet MS"/>
                <a:ea typeface="Trebuchet MS"/>
                <a:cs typeface="Trebuchet MS"/>
                <a:sym typeface="Trebuchet MS"/>
              </a:rPr>
            </a:br>
            <a:br>
              <a:rPr lang="en-US" sz="1900">
                <a:solidFill>
                  <a:srgbClr val="0033CC"/>
                </a:solidFill>
                <a:latin typeface="Trebuchet MS"/>
                <a:ea typeface="Trebuchet MS"/>
                <a:cs typeface="Trebuchet MS"/>
                <a:sym typeface="Trebuchet MS"/>
              </a:rPr>
            </a:br>
            <a:endParaRPr sz="1900">
              <a:solidFill>
                <a:srgbClr val="0033CC"/>
              </a:solidFill>
              <a:latin typeface="Trebuchet MS"/>
              <a:ea typeface="Trebuchet MS"/>
              <a:cs typeface="Trebuchet MS"/>
              <a:sym typeface="Trebuchet MS"/>
            </a:endParaRPr>
          </a:p>
          <a:p>
            <a:pPr indent="0" lvl="0" marL="0" rtl="0" algn="l">
              <a:lnSpc>
                <a:spcPct val="76000"/>
              </a:lnSpc>
              <a:spcBef>
                <a:spcPts val="0"/>
              </a:spcBef>
              <a:spcAft>
                <a:spcPts val="0"/>
              </a:spcAft>
              <a:buClr>
                <a:schemeClr val="dk1"/>
              </a:buClr>
              <a:buSzPts val="1100"/>
              <a:buFont typeface="Arial"/>
              <a:buNone/>
            </a:pPr>
            <a:r>
              <a:rPr lang="en-US" sz="1900">
                <a:solidFill>
                  <a:srgbClr val="0033CC"/>
                </a:solidFill>
                <a:latin typeface="Trebuchet MS"/>
                <a:ea typeface="Trebuchet MS"/>
                <a:cs typeface="Trebuchet MS"/>
                <a:sym typeface="Trebuchet MS"/>
              </a:rPr>
              <a:t>📅 </a:t>
            </a:r>
            <a:r>
              <a:rPr b="1" lang="en-US" sz="1900">
                <a:solidFill>
                  <a:srgbClr val="0033CC"/>
                </a:solidFill>
                <a:latin typeface="Trebuchet MS"/>
                <a:ea typeface="Trebuchet MS"/>
                <a:cs typeface="Trebuchet MS"/>
                <a:sym typeface="Trebuchet MS"/>
              </a:rPr>
              <a:t>Next Phase Plan:</a:t>
            </a:r>
            <a:r>
              <a:rPr lang="en-US" sz="1900">
                <a:solidFill>
                  <a:srgbClr val="0033CC"/>
                </a:solidFill>
                <a:latin typeface="Trebuchet MS"/>
                <a:ea typeface="Trebuchet MS"/>
                <a:cs typeface="Trebuchet MS"/>
                <a:sym typeface="Trebuchet MS"/>
              </a:rPr>
              <a:t> Enhanced feedback loop, broader dataset testing, and full system integration</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rPr lang="en-US" sz="1900">
                <a:solidFill>
                  <a:srgbClr val="0033CC"/>
                </a:solidFill>
                <a:latin typeface="Trebuchet MS"/>
                <a:ea typeface="Trebuchet MS"/>
                <a:cs typeface="Trebuchet MS"/>
                <a:sym typeface="Trebuchet MS"/>
              </a:rPr>
              <a:t> </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t/>
            </a:r>
            <a:endParaRPr sz="1900">
              <a:solidFill>
                <a:srgbClr val="0033CC"/>
              </a:solidFill>
              <a:latin typeface="Trebuchet MS"/>
              <a:ea typeface="Trebuchet MS"/>
              <a:cs typeface="Trebuchet MS"/>
              <a:sym typeface="Trebuchet MS"/>
            </a:endParaRPr>
          </a:p>
          <a:p>
            <a:pPr indent="0" lvl="0" marL="0" marR="0" rtl="0" algn="just">
              <a:lnSpc>
                <a:spcPct val="56000"/>
              </a:lnSpc>
              <a:spcBef>
                <a:spcPts val="0"/>
              </a:spcBef>
              <a:spcAft>
                <a:spcPts val="0"/>
              </a:spcAft>
              <a:buNone/>
            </a:pPr>
            <a:r>
              <a:t/>
            </a:r>
            <a:endParaRPr sz="1900">
              <a:solidFill>
                <a:srgbClr val="0033CC"/>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3"/>
          <p:cNvPicPr preferRelativeResize="0"/>
          <p:nvPr/>
        </p:nvPicPr>
        <p:blipFill rotWithShape="1">
          <a:blip r:embed="rId3">
            <a:alphaModFix/>
          </a:blip>
          <a:srcRect b="6752" l="0" r="0" t="13241"/>
          <a:stretch/>
        </p:blipFill>
        <p:spPr>
          <a:xfrm>
            <a:off x="1719950" y="1763475"/>
            <a:ext cx="9229973" cy="4154001"/>
          </a:xfrm>
          <a:prstGeom prst="rect">
            <a:avLst/>
          </a:prstGeom>
          <a:noFill/>
          <a:ln>
            <a:noFill/>
          </a:ln>
        </p:spPr>
      </p:pic>
      <p:sp>
        <p:nvSpPr>
          <p:cNvPr id="176" name="Google Shape;176;p23"/>
          <p:cNvSpPr txBox="1"/>
          <p:nvPr/>
        </p:nvSpPr>
        <p:spPr>
          <a:xfrm>
            <a:off x="1045025" y="386400"/>
            <a:ext cx="3265800" cy="777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None/>
            </a:pPr>
            <a:r>
              <a:rPr lang="en-US" sz="2400">
                <a:solidFill>
                  <a:srgbClr val="0000FF"/>
                </a:solidFill>
              </a:rPr>
              <a:t>USER INTERFACE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4"/>
          <p:cNvPicPr preferRelativeResize="0"/>
          <p:nvPr/>
        </p:nvPicPr>
        <p:blipFill rotWithShape="1">
          <a:blip r:embed="rId3">
            <a:alphaModFix/>
          </a:blip>
          <a:srcRect b="6239" l="0" r="0" t="11333"/>
          <a:stretch/>
        </p:blipFill>
        <p:spPr>
          <a:xfrm>
            <a:off x="1912075" y="1881050"/>
            <a:ext cx="8367850" cy="3879676"/>
          </a:xfrm>
          <a:prstGeom prst="rect">
            <a:avLst/>
          </a:prstGeom>
          <a:noFill/>
          <a:ln>
            <a:noFill/>
          </a:ln>
        </p:spPr>
      </p:pic>
      <p:sp>
        <p:nvSpPr>
          <p:cNvPr id="182" name="Google Shape;182;p24"/>
          <p:cNvSpPr txBox="1"/>
          <p:nvPr/>
        </p:nvSpPr>
        <p:spPr>
          <a:xfrm>
            <a:off x="1045025" y="386400"/>
            <a:ext cx="3265800" cy="777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None/>
            </a:pPr>
            <a:r>
              <a:rPr lang="en-US" sz="2400">
                <a:solidFill>
                  <a:srgbClr val="0000FF"/>
                </a:solidFill>
              </a:rPr>
              <a:t>USER INTERFACE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b="6858" l="0" r="0" t="10810"/>
          <a:stretch/>
        </p:blipFill>
        <p:spPr>
          <a:xfrm>
            <a:off x="1547950" y="1685100"/>
            <a:ext cx="9096101" cy="4212775"/>
          </a:xfrm>
          <a:prstGeom prst="rect">
            <a:avLst/>
          </a:prstGeom>
          <a:noFill/>
          <a:ln>
            <a:noFill/>
          </a:ln>
        </p:spPr>
      </p:pic>
      <p:sp>
        <p:nvSpPr>
          <p:cNvPr id="188" name="Google Shape;188;p25"/>
          <p:cNvSpPr txBox="1"/>
          <p:nvPr/>
        </p:nvSpPr>
        <p:spPr>
          <a:xfrm>
            <a:off x="1045025" y="386400"/>
            <a:ext cx="3265800" cy="777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None/>
            </a:pPr>
            <a:r>
              <a:rPr lang="en-US" sz="2400">
                <a:solidFill>
                  <a:srgbClr val="0000FF"/>
                </a:solidFill>
              </a:rPr>
              <a:t>USER INTERFACE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nvSpPr>
        <p:spPr>
          <a:xfrm>
            <a:off x="1045025" y="386400"/>
            <a:ext cx="3265800" cy="777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None/>
            </a:pPr>
            <a:r>
              <a:rPr lang="en-US" sz="2400">
                <a:solidFill>
                  <a:srgbClr val="0000FF"/>
                </a:solidFill>
              </a:rPr>
              <a:t>USER INTERFACE</a:t>
            </a:r>
            <a:endParaRPr sz="2400">
              <a:solidFill>
                <a:srgbClr val="0000FF"/>
              </a:solidFill>
              <a:latin typeface="Trebuchet MS"/>
              <a:ea typeface="Trebuchet MS"/>
              <a:cs typeface="Trebuchet MS"/>
              <a:sym typeface="Trebuchet MS"/>
            </a:endParaRPr>
          </a:p>
        </p:txBody>
      </p:sp>
      <p:pic>
        <p:nvPicPr>
          <p:cNvPr id="194" name="Google Shape;194;p26"/>
          <p:cNvPicPr preferRelativeResize="0"/>
          <p:nvPr/>
        </p:nvPicPr>
        <p:blipFill rotWithShape="1">
          <a:blip r:embed="rId3">
            <a:alphaModFix/>
          </a:blip>
          <a:srcRect b="6988" l="0" r="0" t="11934"/>
          <a:stretch/>
        </p:blipFill>
        <p:spPr>
          <a:xfrm>
            <a:off x="1305350" y="1959425"/>
            <a:ext cx="9581323" cy="43695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nvSpPr>
        <p:spPr>
          <a:xfrm>
            <a:off x="1045025" y="386400"/>
            <a:ext cx="3265800" cy="777300"/>
          </a:xfrm>
          <a:prstGeom prst="rect">
            <a:avLst/>
          </a:prstGeom>
          <a:noFill/>
          <a:ln>
            <a:noFill/>
          </a:ln>
        </p:spPr>
        <p:txBody>
          <a:bodyPr anchorCtr="0" anchor="t" bIns="45700" lIns="91425" spcFirstLastPara="1" rIns="91425" wrap="square" tIns="45700">
            <a:noAutofit/>
          </a:bodyPr>
          <a:lstStyle/>
          <a:p>
            <a:pPr indent="0" lvl="0" marL="0" marR="0" rtl="0" algn="l">
              <a:spcBef>
                <a:spcPts val="400"/>
              </a:spcBef>
              <a:spcAft>
                <a:spcPts val="0"/>
              </a:spcAft>
              <a:buNone/>
            </a:pPr>
            <a:r>
              <a:t/>
            </a:r>
            <a:endParaRPr sz="2400">
              <a:solidFill>
                <a:srgbClr val="0000FF"/>
              </a:solidFill>
              <a:latin typeface="Trebuchet MS"/>
              <a:ea typeface="Trebuchet MS"/>
              <a:cs typeface="Trebuchet MS"/>
              <a:sym typeface="Trebuchet MS"/>
            </a:endParaRPr>
          </a:p>
        </p:txBody>
      </p:sp>
      <p:pic>
        <p:nvPicPr>
          <p:cNvPr id="200" name="Google Shape;200;p27"/>
          <p:cNvPicPr preferRelativeResize="0"/>
          <p:nvPr/>
        </p:nvPicPr>
        <p:blipFill rotWithShape="1">
          <a:blip r:embed="rId3">
            <a:alphaModFix/>
          </a:blip>
          <a:srcRect b="5958" l="0" r="0" t="11512"/>
          <a:stretch/>
        </p:blipFill>
        <p:spPr>
          <a:xfrm>
            <a:off x="1045025" y="1665525"/>
            <a:ext cx="9581323" cy="4447899"/>
          </a:xfrm>
          <a:prstGeom prst="rect">
            <a:avLst/>
          </a:prstGeom>
          <a:noFill/>
          <a:ln>
            <a:noFill/>
          </a:ln>
        </p:spPr>
      </p:pic>
      <p:sp>
        <p:nvSpPr>
          <p:cNvPr id="201" name="Google Shape;201;p27"/>
          <p:cNvSpPr txBox="1"/>
          <p:nvPr/>
        </p:nvSpPr>
        <p:spPr>
          <a:xfrm>
            <a:off x="1045025" y="386400"/>
            <a:ext cx="3265800" cy="7773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400"/>
              </a:spcBef>
              <a:spcAft>
                <a:spcPts val="0"/>
              </a:spcAft>
              <a:buNone/>
            </a:pPr>
            <a:r>
              <a:rPr lang="en-US" sz="2400">
                <a:solidFill>
                  <a:srgbClr val="0000FF"/>
                </a:solidFill>
              </a:rPr>
              <a:t>USER INTERFACE</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8" name="Google Shape;208;p2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09" name="Google Shape;209;p28"/>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9525" lvl="0" marL="0" rtl="0" algn="just">
              <a:spcBef>
                <a:spcPts val="0"/>
              </a:spcBef>
              <a:spcAft>
                <a:spcPts val="0"/>
              </a:spcAft>
              <a:buClr>
                <a:schemeClr val="dk1"/>
              </a:buClr>
              <a:buSzPts val="1100"/>
              <a:buFont typeface="Arial"/>
              <a:buNone/>
            </a:pPr>
            <a:r>
              <a:t/>
            </a:r>
            <a:endParaRPr>
              <a:solidFill>
                <a:srgbClr val="0000FF"/>
              </a:solidFill>
            </a:endParaRPr>
          </a:p>
          <a:p>
            <a:pPr indent="9525" lvl="0" marL="0" rtl="0" algn="just">
              <a:spcBef>
                <a:spcPts val="400"/>
              </a:spcBef>
              <a:spcAft>
                <a:spcPts val="0"/>
              </a:spcAft>
              <a:buClr>
                <a:schemeClr val="dk1"/>
              </a:buClr>
              <a:buSzPts val="1100"/>
              <a:buFont typeface="Arial"/>
              <a:buNone/>
            </a:pPr>
            <a:r>
              <a:rPr lang="en-US">
                <a:solidFill>
                  <a:srgbClr val="0000FF"/>
                </a:solidFill>
              </a:rPr>
              <a:t>[1]S. -C. Kong and Y. Yang, "A Human-Centered Learning and Teaching Framework Using Generative Artificial Intelligence for Self-Regulated Learning Development Through Domain Knowledge Learning in K–12 Settings," in </a:t>
            </a:r>
            <a:r>
              <a:rPr i="1" lang="en-US">
                <a:solidFill>
                  <a:srgbClr val="0000FF"/>
                </a:solidFill>
              </a:rPr>
              <a:t>IEEE Transactions on Learning Technologies</a:t>
            </a:r>
            <a:r>
              <a:rPr lang="en-US">
                <a:solidFill>
                  <a:srgbClr val="0000FF"/>
                </a:solidFill>
              </a:rPr>
              <a:t>, vol. 17, pp. 1588-1599, 2024, doi: 10.1109/TLT.2024.3392830.</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endParaRPr>
          </a:p>
          <a:p>
            <a:pPr indent="9525" lvl="0" marL="0" rtl="0" algn="just">
              <a:spcBef>
                <a:spcPts val="400"/>
              </a:spcBef>
              <a:spcAft>
                <a:spcPts val="0"/>
              </a:spcAft>
              <a:buClr>
                <a:schemeClr val="dk1"/>
              </a:buClr>
              <a:buSzPts val="1100"/>
              <a:buFont typeface="Arial"/>
              <a:buNone/>
            </a:pPr>
            <a:r>
              <a:rPr lang="en-US">
                <a:solidFill>
                  <a:srgbClr val="0000FF"/>
                </a:solidFill>
              </a:rPr>
              <a:t>[2]M. Zafari, J. S. Bazargani, A. Sadeghi-Niaraki and S. -M. Choi, "Artificial Intelligence Applications in K-12 Education: A Systematic Literature Review," in </a:t>
            </a:r>
            <a:r>
              <a:rPr i="1" lang="en-US">
                <a:solidFill>
                  <a:srgbClr val="0000FF"/>
                </a:solidFill>
              </a:rPr>
              <a:t>IEEE Access</a:t>
            </a:r>
            <a:r>
              <a:rPr lang="en-US">
                <a:solidFill>
                  <a:srgbClr val="0000FF"/>
                </a:solidFill>
              </a:rPr>
              <a:t>, vol. 10, pp. 61905-61921, 2022, doi: 10.1109/ACCESS.2022.3179356. </a:t>
            </a:r>
            <a:endParaRPr>
              <a:solidFill>
                <a:srgbClr val="0000FF"/>
              </a:solidFill>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rPr lang="en-US">
                <a:solidFill>
                  <a:srgbClr val="0000FF"/>
                </a:solidFill>
                <a:highlight>
                  <a:schemeClr val="lt1"/>
                </a:highlight>
                <a:latin typeface="Trebuchet MS"/>
                <a:ea typeface="Trebuchet MS"/>
                <a:cs typeface="Trebuchet MS"/>
                <a:sym typeface="Trebuchet MS"/>
              </a:rPr>
              <a:t>[3]I. Gligorea, M. Cioca, R. Oancea, A.-T. Gorski, H. Gorski, and P. Tudorache, “Adaptive Learning Using Artificial Intelligence in e-Learning: A Literature Review,” </a:t>
            </a:r>
            <a:r>
              <a:rPr i="1" lang="en-US">
                <a:solidFill>
                  <a:srgbClr val="0000FF"/>
                </a:solidFill>
                <a:highlight>
                  <a:schemeClr val="lt1"/>
                </a:highlight>
                <a:latin typeface="Trebuchet MS"/>
                <a:ea typeface="Trebuchet MS"/>
                <a:cs typeface="Trebuchet MS"/>
                <a:sym typeface="Trebuchet MS"/>
              </a:rPr>
              <a:t>Education Sciences</a:t>
            </a:r>
            <a:r>
              <a:rPr lang="en-US">
                <a:solidFill>
                  <a:srgbClr val="0000FF"/>
                </a:solidFill>
                <a:highlight>
                  <a:schemeClr val="lt1"/>
                </a:highlight>
                <a:latin typeface="Trebuchet MS"/>
                <a:ea typeface="Trebuchet MS"/>
                <a:cs typeface="Trebuchet MS"/>
                <a:sym typeface="Trebuchet MS"/>
              </a:rPr>
              <a:t>, vol. 13, no. 12, pp. 1216–1216, Dec. 2023, doi: </a:t>
            </a:r>
            <a:r>
              <a:rPr lang="en-US" u="sng">
                <a:solidFill>
                  <a:schemeClr val="hlink"/>
                </a:solidFill>
                <a:highlight>
                  <a:schemeClr val="lt1"/>
                </a:highlight>
                <a:latin typeface="Trebuchet MS"/>
                <a:ea typeface="Trebuchet MS"/>
                <a:cs typeface="Trebuchet MS"/>
                <a:sym typeface="Trebuchet MS"/>
                <a:hlinkClick r:id="rId3"/>
              </a:rPr>
              <a:t>https://doi.org/10.3390/educsci13121216</a:t>
            </a:r>
            <a:r>
              <a:rPr lang="en-US">
                <a:solidFill>
                  <a:srgbClr val="0000FF"/>
                </a:solidFill>
                <a:highlight>
                  <a:schemeClr val="lt1"/>
                </a:highlight>
                <a:latin typeface="Trebuchet MS"/>
                <a:ea typeface="Trebuchet MS"/>
                <a:cs typeface="Trebuchet MS"/>
                <a:sym typeface="Trebuchet MS"/>
              </a:rPr>
              <a:t>.</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12700" lvl="0" marL="254000" rtl="0" algn="just">
              <a:spcBef>
                <a:spcPts val="400"/>
              </a:spcBef>
              <a:spcAft>
                <a:spcPts val="0"/>
              </a:spcAft>
              <a:buClr>
                <a:schemeClr val="dk1"/>
              </a:buClr>
              <a:buSzPts val="1800"/>
              <a:buFont typeface="Arial"/>
              <a:buNone/>
            </a:pPr>
            <a:r>
              <a:t/>
            </a:r>
            <a:endParaRPr>
              <a:solidFill>
                <a:srgbClr val="0000FF"/>
              </a:solidFill>
              <a:latin typeface="Trebuchet MS"/>
              <a:ea typeface="Trebuchet MS"/>
              <a:cs typeface="Trebuchet MS"/>
              <a:sym typeface="Trebuchet MS"/>
            </a:endParaRPr>
          </a:p>
          <a:p>
            <a:pPr indent="-203200" lvl="1" marL="812800" rtl="0" algn="just">
              <a:spcBef>
                <a:spcPts val="400"/>
              </a:spcBef>
              <a:spcAft>
                <a:spcPts val="0"/>
              </a:spcAft>
              <a:buClr>
                <a:schemeClr val="dk1"/>
              </a:buClr>
              <a:buSzPts val="1800"/>
              <a:buFont typeface="Arial"/>
              <a:buNone/>
            </a:pPr>
            <a:r>
              <a:t/>
            </a:r>
            <a:endParaRPr>
              <a:solidFill>
                <a:srgbClr val="0000FF"/>
              </a:solidFill>
              <a:latin typeface="Trebuchet MS"/>
              <a:ea typeface="Trebuchet MS"/>
              <a:cs typeface="Trebuchet MS"/>
              <a:sym typeface="Trebuchet MS"/>
            </a:endParaRPr>
          </a:p>
          <a:p>
            <a:pPr indent="-254000" lvl="0" marL="254000" rtl="0" algn="l">
              <a:spcBef>
                <a:spcPts val="300"/>
              </a:spcBef>
              <a:spcAft>
                <a:spcPts val="0"/>
              </a:spcAft>
              <a:buClr>
                <a:schemeClr val="dk1"/>
              </a:buClr>
              <a:buSzPts val="1500"/>
              <a:buFont typeface="Arial"/>
              <a:buNone/>
            </a:pPr>
            <a:r>
              <a:t/>
            </a:r>
            <a:endParaRPr>
              <a:solidFill>
                <a:schemeClr val="dk1"/>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400">
              <a:solidFill>
                <a:srgbClr val="0000F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29"/>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217" name="Google Shape;217;p29"/>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9525" lvl="0" marL="0" rtl="0" algn="just">
              <a:spcBef>
                <a:spcPts val="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9525" lvl="0" marL="0" rtl="0" algn="l">
              <a:spcBef>
                <a:spcPts val="300"/>
              </a:spcBef>
              <a:spcAft>
                <a:spcPts val="0"/>
              </a:spcAft>
              <a:buClr>
                <a:schemeClr val="dk1"/>
              </a:buClr>
              <a:buSzPts val="1500"/>
              <a:buFont typeface="Arial"/>
              <a:buNone/>
            </a:pPr>
            <a:r>
              <a:rPr lang="en-US">
                <a:solidFill>
                  <a:srgbClr val="0000FF"/>
                </a:solidFill>
              </a:rPr>
              <a:t>[4]S. Chen, Z. Wang, and M. Zhang, "Supporting Teachers’ Professional Development WithGenerative AI: The Effects on Higher Order Thinkin</a:t>
            </a:r>
            <a:r>
              <a:rPr i="1" lang="en-US">
                <a:solidFill>
                  <a:srgbClr val="0000FF"/>
                </a:solidFill>
              </a:rPr>
              <a:t>earning Technologies</a:t>
            </a:r>
            <a:r>
              <a:rPr lang="en-US">
                <a:solidFill>
                  <a:srgbClr val="0000FF"/>
                </a:solidFill>
              </a:rPr>
              <a:t>, vol. 17, no. 1, pp. 1-12, Feb. 2024. </a:t>
            </a:r>
            <a:r>
              <a:rPr lang="en-US">
                <a:solidFill>
                  <a:srgbClr val="0000FF"/>
                </a:solidFill>
                <a:highlight>
                  <a:schemeClr val="lt1"/>
                </a:highlight>
              </a:rPr>
              <a:t>doi: </a:t>
            </a:r>
            <a:r>
              <a:rPr lang="en-US">
                <a:solidFill>
                  <a:schemeClr val="hlink"/>
                </a:solidFill>
                <a:highlight>
                  <a:schemeClr val="lt1"/>
                </a:highlight>
                <a:uFill>
                  <a:noFill/>
                </a:uFill>
                <a:hlinkClick r:id="rId3"/>
              </a:rPr>
              <a:t>10.1109/TLT.2024.3369690</a:t>
            </a:r>
            <a:endParaRPr>
              <a:solidFill>
                <a:srgbClr val="0000FF"/>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a:solidFill>
                <a:srgbClr val="0000FF"/>
              </a:solidFill>
              <a:highlight>
                <a:schemeClr val="lt1"/>
              </a:highlight>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lang="en-US">
                <a:solidFill>
                  <a:srgbClr val="0000FF"/>
                </a:solidFill>
                <a:highlight>
                  <a:schemeClr val="lt1"/>
                </a:highlight>
                <a:latin typeface="Trebuchet MS"/>
                <a:ea typeface="Trebuchet MS"/>
                <a:cs typeface="Trebuchet MS"/>
                <a:sym typeface="Trebuchet MS"/>
              </a:rPr>
              <a:t>[5]</a:t>
            </a:r>
            <a:r>
              <a:rPr lang="en-US">
                <a:solidFill>
                  <a:srgbClr val="0033CC"/>
                </a:solidFill>
                <a:latin typeface="Trebuchet MS"/>
                <a:ea typeface="Trebuchet MS"/>
                <a:cs typeface="Trebuchet MS"/>
                <a:sym typeface="Trebuchet MS"/>
              </a:rPr>
              <a:t>A. M. Turing, "Computing Machinery and Intelligence," </a:t>
            </a:r>
            <a:r>
              <a:rPr i="1" lang="en-US">
                <a:solidFill>
                  <a:srgbClr val="0033CC"/>
                </a:solidFill>
                <a:latin typeface="Trebuchet MS"/>
                <a:ea typeface="Trebuchet MS"/>
                <a:cs typeface="Trebuchet MS"/>
                <a:sym typeface="Trebuchet MS"/>
              </a:rPr>
              <a:t>Mind</a:t>
            </a:r>
            <a:r>
              <a:rPr lang="en-US">
                <a:solidFill>
                  <a:srgbClr val="0033CC"/>
                </a:solidFill>
                <a:latin typeface="Trebuchet MS"/>
                <a:ea typeface="Trebuchet MS"/>
                <a:cs typeface="Trebuchet MS"/>
                <a:sym typeface="Trebuchet MS"/>
              </a:rPr>
              <a:t>, vol. 59, no. 236, pp. 433-460, 1950. [Online]. Available:</a:t>
            </a:r>
            <a:r>
              <a:rPr lang="en-US">
                <a:solidFill>
                  <a:srgbClr val="0033CC"/>
                </a:solidFill>
                <a:uFill>
                  <a:noFill/>
                </a:uFill>
                <a:latin typeface="Trebuchet MS"/>
                <a:ea typeface="Trebuchet MS"/>
                <a:cs typeface="Trebuchet MS"/>
                <a:sym typeface="Trebuchet MS"/>
                <a:hlinkClick r:id="rId4">
                  <a:extLst>
                    <a:ext uri="{A12FA001-AC4F-418D-AE19-62706E023703}">
                      <ahyp:hlinkClr val="tx"/>
                    </a:ext>
                  </a:extLst>
                </a:hlinkClick>
              </a:rPr>
              <a:t> </a:t>
            </a:r>
            <a:r>
              <a:rPr lang="en-US" u="sng">
                <a:solidFill>
                  <a:srgbClr val="0033CC"/>
                </a:solidFill>
                <a:latin typeface="Trebuchet MS"/>
                <a:ea typeface="Trebuchet MS"/>
                <a:cs typeface="Trebuchet MS"/>
                <a:sym typeface="Trebuchet MS"/>
                <a:hlinkClick r:id="rId5">
                  <a:extLst>
                    <a:ext uri="{A12FA001-AC4F-418D-AE19-62706E023703}">
                      <ahyp:hlinkClr val="tx"/>
                    </a:ext>
                  </a:extLst>
                </a:hlinkClick>
              </a:rPr>
              <a:t>https://www.sciencedirect.com/science/article/pii/S2666920X22000650</a:t>
            </a:r>
            <a:r>
              <a:rPr lang="en-US">
                <a:solidFill>
                  <a:srgbClr val="0033CC"/>
                </a:solidFill>
                <a:latin typeface="Trebuchet MS"/>
                <a:ea typeface="Trebuchet MS"/>
                <a:cs typeface="Trebuchet MS"/>
                <a:sym typeface="Trebuchet MS"/>
              </a:rPr>
              <a:t>. Accessed: Feb. 12, 2025.</a:t>
            </a:r>
            <a:endParaRPr>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a:solidFill>
                <a:srgbClr val="0000FF"/>
              </a:solidFill>
            </a:endParaRPr>
          </a:p>
          <a:p>
            <a:pPr indent="0" lvl="0" marL="0" rtl="0" algn="just">
              <a:spcBef>
                <a:spcPts val="400"/>
              </a:spcBef>
              <a:spcAft>
                <a:spcPts val="0"/>
              </a:spcAft>
              <a:buClr>
                <a:schemeClr val="dk1"/>
              </a:buClr>
              <a:buSzPts val="1100"/>
              <a:buFont typeface="Arial"/>
              <a:buNone/>
            </a:pPr>
            <a:r>
              <a:t/>
            </a:r>
            <a:endParaRPr>
              <a:solidFill>
                <a:srgbClr val="0000FF"/>
              </a:solidFill>
            </a:endParaRPr>
          </a:p>
          <a:p>
            <a:pPr indent="0" lvl="0" marL="0" rtl="0" algn="just">
              <a:spcBef>
                <a:spcPts val="400"/>
              </a:spcBef>
              <a:spcAft>
                <a:spcPts val="0"/>
              </a:spcAft>
              <a:buClr>
                <a:schemeClr val="dk1"/>
              </a:buClr>
              <a:buSzPts val="1100"/>
              <a:buFont typeface="Arial"/>
              <a:buNone/>
            </a:pPr>
            <a:r>
              <a:rPr lang="en-US">
                <a:solidFill>
                  <a:srgbClr val="0000FF"/>
                </a:solidFill>
              </a:rPr>
              <a:t>[6]Effects of AI-Based Personalized Adaptive Learning System in Higher Education</a:t>
            </a:r>
            <a:endParaRPr>
              <a:solidFill>
                <a:srgbClr val="0000FF"/>
              </a:solidFill>
            </a:endParaRPr>
          </a:p>
          <a:p>
            <a:pPr indent="0" lvl="0" marL="0" rtl="0" algn="just">
              <a:spcBef>
                <a:spcPts val="400"/>
              </a:spcBef>
              <a:spcAft>
                <a:spcPts val="0"/>
              </a:spcAft>
              <a:buClr>
                <a:schemeClr val="dk1"/>
              </a:buClr>
              <a:buSzPts val="1100"/>
              <a:buFont typeface="Arial"/>
              <a:buNone/>
            </a:pPr>
            <a:r>
              <a:rPr lang="en-US">
                <a:solidFill>
                  <a:srgbClr val="0000FF"/>
                </a:solidFill>
              </a:rPr>
              <a:t>Y. Cho, "Effects of AI-Based Personalized Adaptive Learning System in Higher Education," </a:t>
            </a:r>
            <a:r>
              <a:rPr i="1" lang="en-US">
                <a:solidFill>
                  <a:srgbClr val="0000FF"/>
                </a:solidFill>
              </a:rPr>
              <a:t>International Journal of Artificial Intelligence in Education</a:t>
            </a:r>
            <a:r>
              <a:rPr lang="en-US">
                <a:solidFill>
                  <a:srgbClr val="0000FF"/>
                </a:solidFill>
              </a:rPr>
              <a:t>, vol. 31, no. 2, pp. 1-12, 2021.</a:t>
            </a:r>
            <a:endParaRPr>
              <a:solidFill>
                <a:schemeClr val="dk1"/>
              </a:solidFill>
              <a:latin typeface="Trebuchet MS"/>
              <a:ea typeface="Trebuchet MS"/>
              <a:cs typeface="Trebuchet MS"/>
              <a:sym typeface="Trebuchet MS"/>
            </a:endParaRPr>
          </a:p>
          <a:p>
            <a:pPr indent="-342900" lvl="0" marL="342900" marR="0" rtl="0" algn="l">
              <a:spcBef>
                <a:spcPts val="400"/>
              </a:spcBef>
              <a:spcAft>
                <a:spcPts val="0"/>
              </a:spcAft>
              <a:buNone/>
            </a:pPr>
            <a:r>
              <a:t/>
            </a:r>
            <a:endParaRPr>
              <a:solidFill>
                <a:srgbClr val="0000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12"/>
          <p:cNvSpPr txBox="1"/>
          <p:nvPr/>
        </p:nvSpPr>
        <p:spPr>
          <a:xfrm>
            <a:off x="1066800" y="1752600"/>
            <a:ext cx="85344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t>
            </a:r>
            <a:endParaRPr/>
          </a:p>
          <a:p>
            <a:pPr indent="-342900" lvl="0" marL="685791" marR="0" rtl="0" algn="just">
              <a:spcBef>
                <a:spcPts val="0"/>
              </a:spcBef>
              <a:spcAft>
                <a:spcPts val="0"/>
              </a:spcAft>
              <a:buClr>
                <a:srgbClr val="0000FF"/>
              </a:buClr>
              <a:buSzPts val="2400"/>
              <a:buFont typeface="Noto Sans Symbols"/>
              <a:buChar char="▪"/>
            </a:pPr>
            <a:r>
              <a:rPr lang="en-US" sz="2400">
                <a:solidFill>
                  <a:srgbClr val="0000FF"/>
                </a:solidFill>
                <a:latin typeface="Trebuchet MS"/>
                <a:ea typeface="Trebuchet MS"/>
                <a:cs typeface="Trebuchet MS"/>
                <a:sym typeface="Trebuchet MS"/>
              </a:rPr>
              <a:t>Suggestions from Review – 1</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Suggestions from Review – 2</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Analysis and Critique of Research/Relevance -Application in Real world</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High Level Design</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Design Methodology</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Project Progress (Minimum 20% implementation)</a:t>
            </a:r>
            <a:endParaRPr/>
          </a:p>
          <a:p>
            <a:pPr indent="-342900" lvl="1" marL="1142991" marR="0" rtl="0" algn="just">
              <a:spcBef>
                <a:spcPts val="480"/>
              </a:spcBef>
              <a:spcAft>
                <a:spcPts val="0"/>
              </a:spcAft>
              <a:buClr>
                <a:srgbClr val="0000FF"/>
              </a:buClr>
              <a:buSzPts val="2400"/>
              <a:buFont typeface="Arial"/>
              <a:buChar char="•"/>
            </a:pPr>
            <a:r>
              <a:rPr b="0" i="0" lang="en-US" sz="2400" u="none" cap="none" strike="noStrike">
                <a:solidFill>
                  <a:srgbClr val="0000FF"/>
                </a:solidFill>
                <a:latin typeface="Trebuchet MS"/>
                <a:ea typeface="Trebuchet MS"/>
                <a:cs typeface="Trebuchet MS"/>
                <a:sym typeface="Trebuchet MS"/>
              </a:rPr>
              <a:t>Data Preprocessing and Base Model Implementation </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Individual Contribution </a:t>
            </a:r>
            <a:endParaRPr/>
          </a:p>
          <a:p>
            <a:pPr indent="-342900" lvl="0" marL="685791" marR="0" rtl="0" algn="just">
              <a:spcBef>
                <a:spcPts val="480"/>
              </a:spcBef>
              <a:spcAft>
                <a:spcPts val="0"/>
              </a:spcAft>
              <a:buClr>
                <a:srgbClr val="0000FF"/>
              </a:buClr>
              <a:buSzPts val="2400"/>
              <a:buFont typeface="Arial"/>
              <a:buChar char="•"/>
            </a:pPr>
            <a:r>
              <a:rPr lang="en-US" sz="2400">
                <a:solidFill>
                  <a:srgbClr val="0000FF"/>
                </a:solidFill>
                <a:latin typeface="Trebuchet MS"/>
                <a:ea typeface="Trebuchet MS"/>
                <a:cs typeface="Trebuchet MS"/>
                <a:sym typeface="Trebuchet MS"/>
              </a:rPr>
              <a:t>References</a:t>
            </a:r>
            <a:endParaRPr sz="2400">
              <a:solidFill>
                <a:srgbClr val="0033CC"/>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Arial"/>
              <a:buNone/>
            </a:pPr>
            <a:r>
              <a:t/>
            </a:r>
            <a:endParaRPr sz="2400">
              <a:solidFill>
                <a:srgbClr val="0033CC"/>
              </a:solidFill>
              <a:latin typeface="Trebuchet MS"/>
              <a:ea typeface="Trebuchet MS"/>
              <a:cs typeface="Trebuchet MS"/>
              <a:sym typeface="Trebuchet MS"/>
            </a:endParaRPr>
          </a:p>
        </p:txBody>
      </p:sp>
      <p:sp>
        <p:nvSpPr>
          <p:cNvPr id="86" name="Google Shape;86;p1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0"/>
          <p:cNvSpPr/>
          <p:nvPr/>
        </p:nvSpPr>
        <p:spPr>
          <a:xfrm>
            <a:off x="4371485" y="3352800"/>
            <a:ext cx="2506584" cy="70788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3"/>
          <p:cNvSpPr txBox="1"/>
          <p:nvPr/>
        </p:nvSpPr>
        <p:spPr>
          <a:xfrm>
            <a:off x="1787075" y="1862175"/>
            <a:ext cx="8077200" cy="4191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400">
                <a:solidFill>
                  <a:srgbClr val="0000FF"/>
                </a:solidFill>
                <a:latin typeface="Trebuchet MS"/>
                <a:ea typeface="Trebuchet MS"/>
                <a:cs typeface="Trebuchet MS"/>
                <a:sym typeface="Trebuchet MS"/>
              </a:rPr>
              <a:t>Introduction</a:t>
            </a:r>
            <a:endParaRPr b="1" sz="2400">
              <a:solidFill>
                <a:srgbClr val="0000FF"/>
              </a:solidFill>
              <a:latin typeface="Trebuchet MS"/>
              <a:ea typeface="Trebuchet MS"/>
              <a:cs typeface="Trebuchet MS"/>
              <a:sym typeface="Trebuchet MS"/>
            </a:endParaRPr>
          </a:p>
          <a:p>
            <a:pPr indent="0" lvl="0" marL="0" rtl="0" algn="l">
              <a:lnSpc>
                <a:spcPct val="115000"/>
              </a:lnSpc>
              <a:spcBef>
                <a:spcPts val="1200"/>
              </a:spcBef>
              <a:spcAft>
                <a:spcPts val="0"/>
              </a:spcAft>
              <a:buNone/>
            </a:pPr>
            <a:r>
              <a:rPr lang="en-US" sz="2400">
                <a:solidFill>
                  <a:srgbClr val="0000FF"/>
                </a:solidFill>
                <a:latin typeface="Trebuchet MS"/>
                <a:ea typeface="Trebuchet MS"/>
                <a:cs typeface="Trebuchet MS"/>
                <a:sym typeface="Trebuchet MS"/>
              </a:rPr>
              <a:t>An AI-driven adaptive learning platform where users upload educational content in the form of documents or videos. The system analyzes the content, generates tailored question papers, evaluates student performance, and identifies learning gaps. Based on performance, the platform dynamically constructs a personalized syllabus and iteratively teaches and tests until mastery is achieved.</a:t>
            </a:r>
            <a:endParaRPr sz="2400">
              <a:solidFill>
                <a:srgbClr val="0000FF"/>
              </a:solidFill>
              <a:latin typeface="Trebuchet MS"/>
              <a:ea typeface="Trebuchet MS"/>
              <a:cs typeface="Trebuchet MS"/>
              <a:sym typeface="Trebuchet MS"/>
            </a:endParaRPr>
          </a:p>
          <a:p>
            <a:pPr indent="0" lvl="0" marL="0" marR="0" rtl="0" algn="just">
              <a:spcBef>
                <a:spcPts val="1200"/>
              </a:spcBef>
              <a:spcAft>
                <a:spcPts val="0"/>
              </a:spcAft>
              <a:buNone/>
            </a:pPr>
            <a:r>
              <a:t/>
            </a:r>
            <a:endParaRPr sz="2400">
              <a:solidFill>
                <a:srgbClr val="0000FF"/>
              </a:solidFill>
              <a:latin typeface="Trebuchet MS"/>
              <a:ea typeface="Trebuchet MS"/>
              <a:cs typeface="Trebuchet MS"/>
              <a:sym typeface="Trebuchet MS"/>
            </a:endParaRPr>
          </a:p>
        </p:txBody>
      </p:sp>
      <p:sp>
        <p:nvSpPr>
          <p:cNvPr id="94" name="Google Shape;94;p13"/>
          <p:cNvSpPr txBox="1"/>
          <p:nvPr/>
        </p:nvSpPr>
        <p:spPr>
          <a:xfrm>
            <a:off x="4419600" y="1119490"/>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a:t>
            </a:r>
            <a:endParaRPr sz="2400">
              <a:solidFill>
                <a:srgbClr val="FF0000"/>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14"/>
          <p:cNvSpPr txBox="1"/>
          <p:nvPr/>
        </p:nvSpPr>
        <p:spPr>
          <a:xfrm>
            <a:off x="694825" y="1747725"/>
            <a:ext cx="10964400" cy="4707300"/>
          </a:xfrm>
          <a:prstGeom prst="rect">
            <a:avLst/>
          </a:prstGeom>
          <a:noFill/>
          <a:ln>
            <a:noFill/>
          </a:ln>
        </p:spPr>
        <p:txBody>
          <a:bodyPr anchorCtr="0" anchor="t" bIns="45700" lIns="91425" spcFirstLastPara="1" rIns="91425" wrap="square" tIns="45700">
            <a:noAutofit/>
          </a:bodyPr>
          <a:lstStyle/>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Concern 1: Overlap with existing LLMs (ChatGPT, Gemini, Deepseek)</a:t>
            </a:r>
            <a:endParaRPr b="1"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 What differentiates your system from general-purpose LLMs?</a:t>
            </a:r>
            <a:endParaRPr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Response:</a:t>
            </a:r>
            <a:endParaRPr b="1"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Focused on education-specific content, not generalized knowledge.</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Uses user-uploaded study materials for contextual question generation.</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Provides personalized, concept-level feedback.</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Tracks learning over time, creating a progressive mastery path.</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Concern 2: Feasibility of adaptive learning and personalized generation</a:t>
            </a:r>
            <a:endParaRPr b="1"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lang="en-US" sz="1800">
                <a:solidFill>
                  <a:srgbClr val="0033CC"/>
                </a:solidFill>
                <a:latin typeface="Trebuchet MS"/>
                <a:ea typeface="Trebuchet MS"/>
                <a:cs typeface="Trebuchet MS"/>
                <a:sym typeface="Trebuchet MS"/>
              </a:rPr>
              <a:t>🔹 Can adaptive mechanisms be realistically implemented?</a:t>
            </a:r>
            <a:endParaRPr sz="1800">
              <a:solidFill>
                <a:srgbClr val="0033CC"/>
              </a:solidFill>
              <a:latin typeface="Trebuchet MS"/>
              <a:ea typeface="Trebuchet MS"/>
              <a:cs typeface="Trebuchet MS"/>
              <a:sym typeface="Trebuchet MS"/>
            </a:endParaRPr>
          </a:p>
          <a:p>
            <a:pPr indent="0" lvl="0" marL="0" rtl="0" algn="l">
              <a:lnSpc>
                <a:spcPct val="56000"/>
              </a:lnSpc>
              <a:spcBef>
                <a:spcPts val="1200"/>
              </a:spcBef>
              <a:spcAft>
                <a:spcPts val="0"/>
              </a:spcAft>
              <a:buClr>
                <a:schemeClr val="dk1"/>
              </a:buClr>
              <a:buSzPts val="1100"/>
              <a:buFont typeface="Arial"/>
              <a:buNone/>
            </a:pPr>
            <a:r>
              <a:rPr b="1" lang="en-US" sz="1800">
                <a:solidFill>
                  <a:srgbClr val="0033CC"/>
                </a:solidFill>
                <a:latin typeface="Trebuchet MS"/>
                <a:ea typeface="Trebuchet MS"/>
                <a:cs typeface="Trebuchet MS"/>
                <a:sym typeface="Trebuchet MS"/>
              </a:rPr>
              <a:t>Response:</a:t>
            </a:r>
            <a:endParaRPr b="1"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Built in modular phases (starting with core features like question generation).</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Uses customized AI models (NLP, recommendation systems) for the educational context.</a:t>
            </a:r>
            <a:br>
              <a:rPr lang="en-US" sz="1800">
                <a:solidFill>
                  <a:srgbClr val="0033CC"/>
                </a:solidFill>
                <a:latin typeface="Trebuchet MS"/>
                <a:ea typeface="Trebuchet MS"/>
                <a:cs typeface="Trebuchet MS"/>
                <a:sym typeface="Trebuchet MS"/>
              </a:rPr>
            </a:br>
            <a:endParaRPr sz="1800">
              <a:solidFill>
                <a:srgbClr val="0033CC"/>
              </a:solidFill>
              <a:latin typeface="Trebuchet MS"/>
              <a:ea typeface="Trebuchet MS"/>
              <a:cs typeface="Trebuchet MS"/>
              <a:sym typeface="Trebuchet MS"/>
            </a:endParaRPr>
          </a:p>
          <a:p>
            <a:pPr indent="-342900" lvl="0" marL="457200" rtl="0" algn="l">
              <a:lnSpc>
                <a:spcPct val="56000"/>
              </a:lnSpc>
              <a:spcBef>
                <a:spcPts val="1200"/>
              </a:spcBef>
              <a:spcAft>
                <a:spcPts val="0"/>
              </a:spcAft>
              <a:buClr>
                <a:srgbClr val="0033CC"/>
              </a:buClr>
              <a:buSzPts val="1800"/>
              <a:buChar char="●"/>
            </a:pPr>
            <a:r>
              <a:rPr lang="en-US" sz="1800">
                <a:solidFill>
                  <a:srgbClr val="0033CC"/>
                </a:solidFill>
                <a:latin typeface="Trebuchet MS"/>
                <a:ea typeface="Trebuchet MS"/>
                <a:cs typeface="Trebuchet MS"/>
                <a:sym typeface="Trebuchet MS"/>
              </a:rPr>
              <a:t>Tested on limited datasets to ensure scalability and reliability before full-scale launch</a:t>
            </a:r>
            <a:endParaRPr sz="1800">
              <a:solidFill>
                <a:srgbClr val="0033CC"/>
              </a:solidFill>
              <a:latin typeface="Trebuchet MS"/>
              <a:ea typeface="Trebuchet MS"/>
              <a:cs typeface="Trebuchet MS"/>
              <a:sym typeface="Trebuchet MS"/>
            </a:endParaRPr>
          </a:p>
          <a:p>
            <a:pPr indent="0" lvl="0" marL="0" marR="0" rtl="0" algn="just">
              <a:lnSpc>
                <a:spcPct val="56000"/>
              </a:lnSpc>
              <a:spcBef>
                <a:spcPts val="1200"/>
              </a:spcBef>
              <a:spcAft>
                <a:spcPts val="200"/>
              </a:spcAft>
              <a:buNone/>
            </a:pPr>
            <a:r>
              <a:t/>
            </a:r>
            <a:endParaRPr sz="1800">
              <a:solidFill>
                <a:srgbClr val="0033CC"/>
              </a:solidFill>
              <a:latin typeface="Trebuchet MS"/>
              <a:ea typeface="Trebuchet MS"/>
              <a:cs typeface="Trebuchet MS"/>
              <a:sym typeface="Trebuchet MS"/>
            </a:endParaRPr>
          </a:p>
        </p:txBody>
      </p:sp>
      <p:sp>
        <p:nvSpPr>
          <p:cNvPr id="102" name="Google Shape;102;p14"/>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8" name="Google Shape;108;p15"/>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Analysis and Critique of Research/Relevance -Application in Real world</a:t>
            </a:r>
            <a:endParaRPr/>
          </a:p>
        </p:txBody>
      </p:sp>
      <p:sp>
        <p:nvSpPr>
          <p:cNvPr id="109" name="Google Shape;109;p15"/>
          <p:cNvSpPr txBox="1"/>
          <p:nvPr/>
        </p:nvSpPr>
        <p:spPr>
          <a:xfrm>
            <a:off x="3044456" y="6172200"/>
            <a:ext cx="10439400" cy="2777250"/>
          </a:xfrm>
          <a:prstGeom prst="rect">
            <a:avLst/>
          </a:prstGeom>
          <a:noFill/>
          <a:ln>
            <a:noFill/>
          </a:ln>
        </p:spPr>
        <p:txBody>
          <a:bodyPr anchorCtr="0" anchor="ctr" bIns="45700" lIns="91425" spcFirstLastPara="1" rIns="91425" wrap="square" tIns="45700">
            <a:noAutofit/>
          </a:bodyPr>
          <a:lstStyle/>
          <a:p>
            <a:pPr indent="0" lvl="0" marL="457200" marR="0" rtl="0" algn="just">
              <a:spcBef>
                <a:spcPts val="480"/>
              </a:spcBef>
              <a:spcAft>
                <a:spcPts val="0"/>
              </a:spcAft>
              <a:buNone/>
            </a:pPr>
            <a:r>
              <a:t/>
            </a:r>
            <a:endParaRPr sz="2400">
              <a:solidFill>
                <a:srgbClr val="0033CC"/>
              </a:solidFill>
              <a:latin typeface="Trebuchet MS"/>
              <a:ea typeface="Trebuchet MS"/>
              <a:cs typeface="Trebuchet MS"/>
              <a:sym typeface="Trebuchet MS"/>
            </a:endParaRPr>
          </a:p>
        </p:txBody>
      </p:sp>
      <p:sp>
        <p:nvSpPr>
          <p:cNvPr id="110" name="Google Shape;110;p15"/>
          <p:cNvSpPr/>
          <p:nvPr/>
        </p:nvSpPr>
        <p:spPr>
          <a:xfrm>
            <a:off x="1825256" y="3715435"/>
            <a:ext cx="264816" cy="64633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p15"/>
          <p:cNvSpPr txBox="1"/>
          <p:nvPr/>
        </p:nvSpPr>
        <p:spPr>
          <a:xfrm>
            <a:off x="2438400" y="2055900"/>
            <a:ext cx="6742322" cy="392928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rgbClr val="0033CC"/>
                </a:solidFill>
                <a:latin typeface="Trebuchet MS"/>
                <a:ea typeface="Trebuchet MS"/>
                <a:cs typeface="Trebuchet MS"/>
                <a:sym typeface="Trebuchet MS"/>
              </a:rPr>
              <a:t>Analysis and Critique of Research:</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Evaluates the strengths and weaknesses of existing research.</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Identifies gaps, inconsistencies, or potential improvements.</a:t>
            </a:r>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Relevance:</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Examines whether the research aligns with current challenges and industry needs.</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Assesses how impactful the research is within its domain.</a:t>
            </a:r>
            <a:endParaRPr/>
          </a:p>
          <a:p>
            <a:pPr indent="0" lvl="0" marL="0" marR="0" rtl="0" algn="just">
              <a:spcBef>
                <a:spcPts val="480"/>
              </a:spcBef>
              <a:spcAft>
                <a:spcPts val="0"/>
              </a:spcAft>
              <a:buNone/>
            </a:pPr>
            <a:r>
              <a:rPr lang="en-US" sz="1800">
                <a:solidFill>
                  <a:srgbClr val="0033CC"/>
                </a:solidFill>
                <a:latin typeface="Trebuchet MS"/>
                <a:ea typeface="Trebuchet MS"/>
                <a:cs typeface="Trebuchet MS"/>
                <a:sym typeface="Trebuchet MS"/>
              </a:rPr>
              <a:t>Application in the Real World:</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Determines how the research findings can be implemented practically.</a:t>
            </a:r>
            <a:endParaRPr/>
          </a:p>
          <a:p>
            <a:pPr indent="-285750" lvl="0" marL="285750" marR="0" rtl="0" algn="just">
              <a:spcBef>
                <a:spcPts val="480"/>
              </a:spcBef>
              <a:spcAft>
                <a:spcPts val="0"/>
              </a:spcAft>
              <a:buClr>
                <a:schemeClr val="dk1"/>
              </a:buClr>
              <a:buSzPts val="1100"/>
              <a:buFont typeface="Arial"/>
              <a:buChar char="•"/>
            </a:pPr>
            <a:r>
              <a:rPr lang="en-US" sz="1800">
                <a:solidFill>
                  <a:srgbClr val="0033CC"/>
                </a:solidFill>
                <a:latin typeface="Trebuchet MS"/>
                <a:ea typeface="Trebuchet MS"/>
                <a:cs typeface="Trebuchet MS"/>
                <a:sym typeface="Trebuchet MS"/>
              </a:rPr>
              <a:t>Explores use cases, scalability, and feasibility in real-world scenarios.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high-level design</a:t>
            </a:r>
            <a:endParaRPr sz="2400">
              <a:solidFill>
                <a:schemeClr val="dk1"/>
              </a:solidFill>
              <a:latin typeface="Arial"/>
              <a:ea typeface="Arial"/>
              <a:cs typeface="Arial"/>
              <a:sym typeface="Arial"/>
            </a:endParaRPr>
          </a:p>
        </p:txBody>
      </p:sp>
      <p:pic>
        <p:nvPicPr>
          <p:cNvPr id="118" name="Google Shape;118;p16"/>
          <p:cNvPicPr preferRelativeResize="0"/>
          <p:nvPr/>
        </p:nvPicPr>
        <p:blipFill>
          <a:blip r:embed="rId3">
            <a:alphaModFix/>
          </a:blip>
          <a:stretch>
            <a:fillRect/>
          </a:stretch>
        </p:blipFill>
        <p:spPr>
          <a:xfrm>
            <a:off x="2081225" y="1722525"/>
            <a:ext cx="7538224" cy="49354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3048000" y="1581151"/>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7"/>
          <p:cNvSpPr txBox="1"/>
          <p:nvPr/>
        </p:nvSpPr>
        <p:spPr>
          <a:xfrm>
            <a:off x="2895600" y="1143001"/>
            <a:ext cx="7772400" cy="461665"/>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
        <p:nvSpPr>
          <p:cNvPr id="126" name="Google Shape;126;p17"/>
          <p:cNvSpPr txBox="1"/>
          <p:nvPr/>
        </p:nvSpPr>
        <p:spPr>
          <a:xfrm>
            <a:off x="2029650" y="1617675"/>
            <a:ext cx="9019350" cy="47589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
        <p:nvSpPr>
          <p:cNvPr id="127" name="Google Shape;127;p17"/>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methodology</a:t>
            </a:r>
            <a:endParaRPr sz="2400">
              <a:solidFill>
                <a:schemeClr val="dk1"/>
              </a:solidFill>
              <a:latin typeface="Arial"/>
              <a:ea typeface="Arial"/>
              <a:cs typeface="Arial"/>
              <a:sym typeface="Arial"/>
            </a:endParaRPr>
          </a:p>
        </p:txBody>
      </p:sp>
      <p:sp>
        <p:nvSpPr>
          <p:cNvPr id="128" name="Google Shape;128;p17"/>
          <p:cNvSpPr txBox="1"/>
          <p:nvPr/>
        </p:nvSpPr>
        <p:spPr>
          <a:xfrm>
            <a:off x="2197918" y="2006571"/>
            <a:ext cx="6097800" cy="4303800"/>
          </a:xfrm>
          <a:prstGeom prst="rect">
            <a:avLst/>
          </a:prstGeom>
          <a:noFill/>
          <a:ln>
            <a:noFill/>
          </a:ln>
        </p:spPr>
        <p:txBody>
          <a:bodyPr anchorCtr="0" anchor="t" bIns="45700" lIns="91425" spcFirstLastPara="1" rIns="91425" wrap="square" tIns="45700">
            <a:spAutoFit/>
          </a:bodyPr>
          <a:lstStyle/>
          <a:p>
            <a:pPr indent="0" lvl="0" marL="457200" rtl="0" algn="l">
              <a:lnSpc>
                <a:spcPct val="80000"/>
              </a:lnSpc>
              <a:spcBef>
                <a:spcPts val="0"/>
              </a:spcBef>
              <a:spcAft>
                <a:spcPts val="0"/>
              </a:spcAft>
              <a:buNone/>
            </a:pPr>
            <a:r>
              <a:rPr b="1" lang="en-US" sz="1800">
                <a:solidFill>
                  <a:srgbClr val="0033CC"/>
                </a:solidFill>
              </a:rPr>
              <a:t>Tech Stack</a:t>
            </a:r>
            <a:r>
              <a:rPr lang="en-US" sz="1800">
                <a:solidFill>
                  <a:srgbClr val="0033CC"/>
                </a:solidFill>
              </a:rPr>
              <a:t>:</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Python (Flask backend)</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scikit-learn, NLTK, spaCy for NLP</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SQLite for DB</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HTML/CSS + Bootstrap for UI</a:t>
            </a:r>
            <a:br>
              <a:rPr lang="en-US" sz="1800">
                <a:solidFill>
                  <a:srgbClr val="0033CC"/>
                </a:solidFill>
              </a:rPr>
            </a:br>
            <a:endParaRPr sz="1800">
              <a:solidFill>
                <a:srgbClr val="0033CC"/>
              </a:solidFill>
            </a:endParaRPr>
          </a:p>
          <a:p>
            <a:pPr indent="0" lvl="0" marL="457200" rtl="0" algn="l">
              <a:lnSpc>
                <a:spcPct val="80000"/>
              </a:lnSpc>
              <a:spcBef>
                <a:spcPts val="0"/>
              </a:spcBef>
              <a:spcAft>
                <a:spcPts val="0"/>
              </a:spcAft>
              <a:buNone/>
            </a:pPr>
            <a:r>
              <a:rPr b="1" lang="en-US" sz="1800">
                <a:solidFill>
                  <a:srgbClr val="0033CC"/>
                </a:solidFill>
              </a:rPr>
              <a:t>Approach</a:t>
            </a:r>
            <a:r>
              <a:rPr lang="en-US" sz="1800">
                <a:solidFill>
                  <a:srgbClr val="0033CC"/>
                </a:solidFill>
              </a:rPr>
              <a:t>:</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NLP to analyze documents</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Rule-based + ML-based question generation</a:t>
            </a:r>
            <a:br>
              <a:rPr lang="en-US" sz="1800">
                <a:solidFill>
                  <a:srgbClr val="0033CC"/>
                </a:solidFill>
              </a:rPr>
            </a:br>
            <a:endParaRPr sz="1800">
              <a:solidFill>
                <a:srgbClr val="0033CC"/>
              </a:solidFill>
            </a:endParaRPr>
          </a:p>
          <a:p>
            <a:pPr indent="-342900" lvl="0" marL="457200" rtl="0" algn="l">
              <a:lnSpc>
                <a:spcPct val="80000"/>
              </a:lnSpc>
              <a:spcBef>
                <a:spcPts val="0"/>
              </a:spcBef>
              <a:spcAft>
                <a:spcPts val="0"/>
              </a:spcAft>
              <a:buClr>
                <a:srgbClr val="0033CC"/>
              </a:buClr>
              <a:buSzPts val="1800"/>
              <a:buChar char="●"/>
            </a:pPr>
            <a:r>
              <a:rPr lang="en-US" sz="1800">
                <a:solidFill>
                  <a:srgbClr val="0033CC"/>
                </a:solidFill>
              </a:rPr>
              <a:t>Evaluation by comparing student answers with key concepts</a:t>
            </a:r>
            <a:endParaRPr sz="1800">
              <a:solidFill>
                <a:srgbClr val="0033CC"/>
              </a:solidFill>
            </a:endParaRPr>
          </a:p>
          <a:p>
            <a:pPr indent="0" lvl="0" marL="0" marR="0" rtl="0" algn="just">
              <a:lnSpc>
                <a:spcPct val="80000"/>
              </a:lnSpc>
              <a:spcBef>
                <a:spcPts val="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8"/>
          <p:cNvSpPr txBox="1"/>
          <p:nvPr/>
        </p:nvSpPr>
        <p:spPr>
          <a:xfrm>
            <a:off x="1905000" y="1143002"/>
            <a:ext cx="8763000" cy="1200329"/>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Progress-DataPreprocessing and Base model implementation</a:t>
            </a:r>
            <a:endParaRPr/>
          </a:p>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
        <p:nvSpPr>
          <p:cNvPr id="136" name="Google Shape;136;p18"/>
          <p:cNvSpPr txBox="1"/>
          <p:nvPr/>
        </p:nvSpPr>
        <p:spPr>
          <a:xfrm>
            <a:off x="1981200" y="1752600"/>
            <a:ext cx="82296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3.1 User Authentication</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Basic user registration and login system implemented.</a:t>
            </a: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3.2 Document Upload System</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Users can upload various file formats (PDFs, DOCs, videos).</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Files are stored and preprocessed for content extraction (currently for text-based documents).</a:t>
            </a: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3.3 Content Understanding</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NLP pipeline processes uploaded documents to extract key concepts and topics.</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Utilizes summarization and keyword extraction models (e.g., spaCy, BERT-based models).</a:t>
            </a:r>
            <a:br>
              <a:rPr lang="en-US" sz="1800">
                <a:solidFill>
                  <a:srgbClr val="0033CC"/>
                </a:solidFill>
              </a:rPr>
            </a:br>
            <a:endParaRPr sz="1800">
              <a:solidFill>
                <a:srgbClr val="0033CC"/>
              </a:solidFill>
            </a:endParaRPr>
          </a:p>
          <a:p>
            <a:pPr indent="0" lvl="0" marL="0" marR="0" rtl="0" algn="just">
              <a:lnSpc>
                <a:spcPct val="100000"/>
              </a:lnSpc>
              <a:spcBef>
                <a:spcPts val="120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9"/>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t/>
            </a:r>
            <a:endParaRPr sz="2400">
              <a:solidFill>
                <a:schemeClr val="dk1"/>
              </a:solidFill>
              <a:latin typeface="Arial"/>
              <a:ea typeface="Arial"/>
              <a:cs typeface="Arial"/>
              <a:sym typeface="Arial"/>
            </a:endParaRPr>
          </a:p>
        </p:txBody>
      </p:sp>
      <p:sp>
        <p:nvSpPr>
          <p:cNvPr id="144" name="Google Shape;144;p19"/>
          <p:cNvSpPr txBox="1"/>
          <p:nvPr/>
        </p:nvSpPr>
        <p:spPr>
          <a:xfrm>
            <a:off x="1981200" y="1752600"/>
            <a:ext cx="8229600" cy="472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3.4 Question Generation</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Implemented question generation based on extracted topics using pre-trained transformer models (like T5 or GPT-based).</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Supports MCQs.</a:t>
            </a:r>
            <a:br>
              <a:rPr lang="en-US" sz="1800">
                <a:solidFill>
                  <a:srgbClr val="0033CC"/>
                </a:solidFill>
              </a:rPr>
            </a:b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3.5 Test Interface</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Users can take generated tests via a simple frontend.</a:t>
            </a:r>
            <a:br>
              <a:rPr lang="en-US" sz="1800">
                <a:solidFill>
                  <a:srgbClr val="0033CC"/>
                </a:solidFill>
              </a:rPr>
            </a:br>
            <a:endParaRPr sz="1800">
              <a:solidFill>
                <a:srgbClr val="0033CC"/>
              </a:solidFill>
            </a:endParaRPr>
          </a:p>
          <a:p>
            <a:pPr indent="-342900" lvl="0" marL="457200" rtl="0" algn="l">
              <a:lnSpc>
                <a:spcPct val="100000"/>
              </a:lnSpc>
              <a:spcBef>
                <a:spcPts val="0"/>
              </a:spcBef>
              <a:spcAft>
                <a:spcPts val="0"/>
              </a:spcAft>
              <a:buClr>
                <a:srgbClr val="0033CC"/>
              </a:buClr>
              <a:buSzPts val="1800"/>
              <a:buChar char="●"/>
            </a:pPr>
            <a:r>
              <a:rPr lang="en-US" sz="1800">
                <a:solidFill>
                  <a:srgbClr val="0033CC"/>
                </a:solidFill>
              </a:rPr>
              <a:t>Test responses stored for evaluation.</a:t>
            </a:r>
            <a:br>
              <a:rPr lang="en-US" sz="1800">
                <a:solidFill>
                  <a:srgbClr val="0033CC"/>
                </a:solidFill>
              </a:rPr>
            </a:br>
            <a:endParaRPr sz="1800">
              <a:solidFill>
                <a:srgbClr val="0033CC"/>
              </a:solidFill>
            </a:endParaRPr>
          </a:p>
          <a:p>
            <a:pPr indent="0" lvl="0" marL="0" rtl="0" algn="l">
              <a:lnSpc>
                <a:spcPct val="100000"/>
              </a:lnSpc>
              <a:spcBef>
                <a:spcPts val="1200"/>
              </a:spcBef>
              <a:spcAft>
                <a:spcPts val="0"/>
              </a:spcAft>
              <a:buClr>
                <a:schemeClr val="dk1"/>
              </a:buClr>
              <a:buSzPts val="1100"/>
              <a:buFont typeface="Arial"/>
              <a:buNone/>
            </a:pPr>
            <a:r>
              <a:rPr b="1" lang="en-US" sz="1800">
                <a:solidFill>
                  <a:srgbClr val="0033CC"/>
                </a:solidFill>
              </a:rPr>
              <a:t>3.6 Automatic Evaluation</a:t>
            </a:r>
            <a:endParaRPr b="1" sz="1800">
              <a:solidFill>
                <a:srgbClr val="0033CC"/>
              </a:solidFill>
            </a:endParaRPr>
          </a:p>
          <a:p>
            <a:pPr indent="-342900" lvl="0" marL="457200" rtl="0" algn="l">
              <a:lnSpc>
                <a:spcPct val="100000"/>
              </a:lnSpc>
              <a:spcBef>
                <a:spcPts val="1200"/>
              </a:spcBef>
              <a:spcAft>
                <a:spcPts val="0"/>
              </a:spcAft>
              <a:buClr>
                <a:srgbClr val="0033CC"/>
              </a:buClr>
              <a:buSzPts val="1800"/>
              <a:buChar char="●"/>
            </a:pPr>
            <a:r>
              <a:rPr lang="en-US" sz="1800">
                <a:solidFill>
                  <a:srgbClr val="0033CC"/>
                </a:solidFill>
              </a:rPr>
              <a:t>answers evaluated automatically.</a:t>
            </a:r>
            <a:endParaRPr sz="1800">
              <a:solidFill>
                <a:srgbClr val="0033CC"/>
              </a:solidFill>
            </a:endParaRPr>
          </a:p>
          <a:p>
            <a:pPr indent="0" lvl="0" marL="0" marR="0" rtl="0" algn="just">
              <a:lnSpc>
                <a:spcPct val="100000"/>
              </a:lnSpc>
              <a:spcBef>
                <a:spcPts val="120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