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C53LVkJ+yNgU1v9dKbRK/A9dJ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358851" y="1577085"/>
            <a:ext cx="11474297" cy="437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361180" y="2054097"/>
            <a:ext cx="346964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358851" y="1577085"/>
            <a:ext cx="11474297" cy="4375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title"/>
          </p:nvPr>
        </p:nvSpPr>
        <p:spPr>
          <a:xfrm>
            <a:off x="4481829" y="1681734"/>
            <a:ext cx="465137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 THEORY AND ITS  APPLICATIONS</a:t>
            </a:r>
            <a:endParaRPr/>
          </a:p>
        </p:txBody>
      </p:sp>
      <p:sp>
        <p:nvSpPr>
          <p:cNvPr id="45" name="Google Shape;45;p1"/>
          <p:cNvSpPr txBox="1"/>
          <p:nvPr/>
        </p:nvSpPr>
        <p:spPr>
          <a:xfrm>
            <a:off x="4774184" y="2889885"/>
            <a:ext cx="5977890" cy="84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9969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4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7" name="Google Shape;47;p1"/>
          <p:cNvSpPr/>
          <p:nvPr/>
        </p:nvSpPr>
        <p:spPr>
          <a:xfrm>
            <a:off x="4783073" y="2878073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8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Google Shape;49;p1"/>
          <p:cNvSpPr/>
          <p:nvPr/>
        </p:nvSpPr>
        <p:spPr>
          <a:xfrm>
            <a:off x="10855452" y="266699"/>
            <a:ext cx="1066800" cy="1077595"/>
          </a:xfrm>
          <a:custGeom>
            <a:avLst/>
            <a:gdLst/>
            <a:ahLst/>
            <a:cxnLst/>
            <a:rect l="l" t="t" r="r" b="b"/>
            <a:pathLst>
              <a:path w="1066800" h="1077595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68"/>
                </a:lnTo>
                <a:lnTo>
                  <a:pt x="1066800" y="1077468"/>
                </a:lnTo>
                <a:lnTo>
                  <a:pt x="1066800" y="45720"/>
                </a:lnTo>
                <a:lnTo>
                  <a:pt x="1066800" y="10668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Google Shape;49;p1">
            <a:extLst>
              <a:ext uri="{FF2B5EF4-FFF2-40B4-BE49-F238E27FC236}">
                <a16:creationId xmlns:a16="http://schemas.microsoft.com/office/drawing/2014/main" id="{146F884F-C3D4-DD5C-9A43-799A38F7CF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62" y="8827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5449061" y="2888742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120000" extrusionOk="0">
                <a:moveTo>
                  <a:pt x="0" y="0"/>
                </a:moveTo>
                <a:lnTo>
                  <a:pt x="4581397" y="0"/>
                </a:lnTo>
              </a:path>
            </a:pathLst>
          </a:cu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6" name="Google Shape;116;p10"/>
          <p:cNvSpPr/>
          <p:nvPr/>
        </p:nvSpPr>
        <p:spPr>
          <a:xfrm>
            <a:off x="10765536" y="34899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0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4361179" y="2054097"/>
            <a:ext cx="6252391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17919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pic>
        <p:nvPicPr>
          <p:cNvPr id="2" name="Google Shape;49;p1">
            <a:extLst>
              <a:ext uri="{FF2B5EF4-FFF2-40B4-BE49-F238E27FC236}">
                <a16:creationId xmlns:a16="http://schemas.microsoft.com/office/drawing/2014/main" id="{D086B976-98F6-BCA0-79E9-7CF223DA11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0762" y="882707"/>
            <a:ext cx="2543276" cy="3990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155244" y="1853895"/>
            <a:ext cx="8673070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GRAPH THEORY AND ITS APPLICATIONS</a:t>
            </a:r>
            <a:endParaRPr dirty="0"/>
          </a:p>
        </p:txBody>
      </p:sp>
      <p:sp>
        <p:nvSpPr>
          <p:cNvPr id="55" name="Google Shape;55;p2"/>
          <p:cNvSpPr txBox="1"/>
          <p:nvPr/>
        </p:nvSpPr>
        <p:spPr>
          <a:xfrm>
            <a:off x="677672" y="2893567"/>
            <a:ext cx="30276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677672" y="5462566"/>
            <a:ext cx="4994910" cy="77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err="1"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 Arti Arya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 extrusionOk="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8" name="Google Shape;58;p2"/>
          <p:cNvSpPr/>
          <p:nvPr/>
        </p:nvSpPr>
        <p:spPr>
          <a:xfrm>
            <a:off x="761" y="2597657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 extrusionOk="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noFill/>
          <a:ln w="38100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F3D4B546-8119-A892-131B-1306A05AFC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5068462" cy="81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E5496"/>
                </a:solidFill>
              </a:rPr>
              <a:t>Graph Theory and its Applications  </a:t>
            </a:r>
            <a:br>
              <a:rPr lang="en-US" sz="2400" dirty="0">
                <a:solidFill>
                  <a:srgbClr val="2E5496"/>
                </a:solidFill>
              </a:rPr>
            </a:br>
            <a:r>
              <a:rPr lang="en-US" sz="2400" dirty="0"/>
              <a:t>Graph Basics</a:t>
            </a:r>
            <a:endParaRPr sz="2400" dirty="0"/>
          </a:p>
        </p:txBody>
      </p:sp>
      <p:sp>
        <p:nvSpPr>
          <p:cNvPr id="65" name="Google Shape;65;p3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7" name="Google Shape;67;p3"/>
          <p:cNvSpPr txBox="1"/>
          <p:nvPr/>
        </p:nvSpPr>
        <p:spPr>
          <a:xfrm>
            <a:off x="354888" y="1577085"/>
            <a:ext cx="9281795" cy="399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1651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a simple graph of order n=4 and size m=7 and complete graph  of order n=4 and size m=5 do not exist.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n=4 we have n(n-1)/2 = 4(4-1)/2 =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604" marR="7620" lvl="0" indent="0" algn="l" rtl="0">
              <a:lnSpc>
                <a:spcPct val="108333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m=7 exceeds this number, a simple graph of order n=4 and size m=7  does not exist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For n=4 we have n(n-1)/2 = 4(4-1)/2 =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10160" lvl="0" indent="0" algn="l" rtl="0">
              <a:lnSpc>
                <a:spcPct val="108333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m=5 is less than 6, a complete graph of order n=4 and size m=5 does  not exist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165FB1AB-E83F-CD33-4263-E05BC76AA7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/>
        </p:nvSpPr>
        <p:spPr>
          <a:xfrm>
            <a:off x="358851" y="231986"/>
            <a:ext cx="9389745" cy="63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09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G is a cubic graph, suppose order of G is n, the sum of degrees of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vertices is 3n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8328659" lvl="0" indent="0" algn="l" rtl="0">
              <a:lnSpc>
                <a:spcPct val="137916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3n=2e  3n=2*9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3n=18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n=6 therefore the order of Graph is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DCA02307-842A-C7B8-BFB1-75D2075CFF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358851" y="231986"/>
            <a:ext cx="9389745" cy="61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0940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Since G is a regular graph, suppose order of G is n, the sum of degrees of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vertices is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=2e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8190865" lvl="0" indent="0" algn="l" rtl="0">
              <a:lnSpc>
                <a:spcPct val="1145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=2*15  </a:t>
            </a:r>
            <a:r>
              <a:rPr lang="en-US" sz="24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kn</a:t>
            </a: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=30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n=30/k	Possible values for k are 2,3,5,6,15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80358586-825B-E60E-D382-57EF5C5EB9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58851" y="231986"/>
            <a:ext cx="9391015" cy="6191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4139" marR="4981575" lvl="0" indent="20954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E5496"/>
                </a:solidFill>
                <a:latin typeface="Calibri"/>
                <a:ea typeface="Calibri"/>
                <a:cs typeface="Calibri"/>
                <a:sym typeface="Calibri"/>
              </a:rPr>
              <a:t>Graph Theory and its Applications  </a:t>
            </a: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Graph Basics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3500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Determine the order |V| of the graph G=(V,E) in the following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a cubic graph with 9 edges.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is regular with 15 edges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 has 10 edges with 2 vertices of degree 4 and all others of degree 3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175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 order of G is n. since two vertices of G are of degree 4 and all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others are of degree 3, the sum of the degrees of vertices of G is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(2*4) + (n-2)*3 = 2e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6521450" lvl="0" indent="0" algn="l" rtl="0">
              <a:lnSpc>
                <a:spcPct val="114599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(2*4) + (n-2)*3 = 2*10  3n=18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n=6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D2235307-43F0-8100-332D-29AD1F3053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450600" y="231975"/>
            <a:ext cx="66543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endParaRPr sz="2400">
              <a:solidFill>
                <a:srgbClr val="2E5496"/>
              </a:solidFill>
            </a:endParaRPr>
          </a:p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Graph Basics</a:t>
            </a:r>
            <a:endParaRPr sz="2400"/>
          </a:p>
        </p:txBody>
      </p:sp>
      <p:sp>
        <p:nvSpPr>
          <p:cNvPr id="91" name="Google Shape;91;p7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3" name="Google Shape;93;p7"/>
          <p:cNvSpPr txBox="1"/>
          <p:nvPr/>
        </p:nvSpPr>
        <p:spPr>
          <a:xfrm>
            <a:off x="358851" y="1577085"/>
            <a:ext cx="9391650" cy="4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120014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there is no graph with 12 vertices and 28 edges in the following 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5080" lvl="0" indent="0" algn="l" rtl="0">
              <a:lnSpc>
                <a:spcPct val="107916"/>
              </a:lnSpc>
              <a:spcBef>
                <a:spcPts val="203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there is a graph with 28 edges and 12 vertices of which k vertices  are of degree 3 each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the remaining (12-k) vertices have degree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+ 4(12-k) = 2*28=56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+ 48 – 4*k = 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k= - 8 which is not possible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50204545-0B00-25F9-C5F6-94AAC2180B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r>
              <a:rPr lang="en-US" sz="2400"/>
              <a:t>Graph Basics</a:t>
            </a:r>
            <a:endParaRPr sz="2400"/>
          </a:p>
        </p:txBody>
      </p:sp>
      <p:sp>
        <p:nvSpPr>
          <p:cNvPr id="99" name="Google Shape;99;p8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1" name="Google Shape;101;p8"/>
          <p:cNvSpPr txBox="1"/>
          <p:nvPr/>
        </p:nvSpPr>
        <p:spPr>
          <a:xfrm>
            <a:off x="358851" y="1577085"/>
            <a:ext cx="9391650" cy="466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12700" marR="120014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Show that there is no graph with 12 vertices and 28 edges in the following  cases: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4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27685" marR="0" lvl="0" indent="-515619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2E5496"/>
              </a:buClr>
              <a:buSzPts val="2400"/>
              <a:buFont typeface="Calibri"/>
              <a:buAutoNum type="romanLcParenBoth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The degree of a vertex is either 3 or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5080" lvl="0" indent="0" algn="l" rtl="0">
              <a:lnSpc>
                <a:spcPct val="107916"/>
              </a:lnSpc>
              <a:spcBef>
                <a:spcPts val="2039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Suppose there is a graph with 28 edges and 12 vertices of which k vertices  are of degree 3 each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If all the remaining (12-k) vertices have degree 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+ 6(12-k) = 2*28=56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3*k + 72 – 6*k = 56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5729" marR="0" lvl="0" indent="0" algn="l" rtl="0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k= 16/3 which is not possible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7A59D2AA-0E32-56A6-B8FC-D43CE225AF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322445" cy="82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0955" algn="l" rtl="0">
              <a:lnSpc>
                <a:spcPct val="109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E5496"/>
                </a:solidFill>
              </a:rPr>
              <a:t>Graph Theory and its Applications  </a:t>
            </a:r>
            <a:r>
              <a:rPr lang="en-US" sz="2400"/>
              <a:t>Graph Basics</a:t>
            </a:r>
            <a:endParaRPr sz="2400"/>
          </a:p>
        </p:txBody>
      </p:sp>
      <p:sp>
        <p:nvSpPr>
          <p:cNvPr id="107" name="Google Shape;107;p9"/>
          <p:cNvSpPr/>
          <p:nvPr/>
        </p:nvSpPr>
        <p:spPr>
          <a:xfrm>
            <a:off x="0" y="1298447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 extrusionOk="0">
                <a:moveTo>
                  <a:pt x="8293227" y="0"/>
                </a:moveTo>
                <a:lnTo>
                  <a:pt x="0" y="0"/>
                </a:lnTo>
                <a:lnTo>
                  <a:pt x="0" y="38100"/>
                </a:lnTo>
                <a:lnTo>
                  <a:pt x="8293227" y="38100"/>
                </a:lnTo>
                <a:lnTo>
                  <a:pt x="8293227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9" name="Google Shape;109;p9"/>
          <p:cNvSpPr txBox="1"/>
          <p:nvPr/>
        </p:nvSpPr>
        <p:spPr>
          <a:xfrm>
            <a:off x="358851" y="1577085"/>
            <a:ext cx="9276715" cy="85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1425" rIns="0" bIns="0" anchor="t" anchorCtr="0">
            <a:spAutoFit/>
          </a:bodyPr>
          <a:lstStyle/>
          <a:p>
            <a:pPr marL="12700" marR="5080" lvl="0" indent="0" algn="l" rtl="0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 graph ‘g’ is said to be a subgraph of a graph G if all the vertices and all  the edges of g are in G</a:t>
            </a:r>
            <a:endParaRPr sz="2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66;p3">
            <a:extLst>
              <a:ext uri="{FF2B5EF4-FFF2-40B4-BE49-F238E27FC236}">
                <a16:creationId xmlns:a16="http://schemas.microsoft.com/office/drawing/2014/main" id="{B4019286-E98B-0A39-8BED-E3E6C0AC27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29774" y="81853"/>
            <a:ext cx="1126686" cy="176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58AD7FC16D94381AD144073EB864E" ma:contentTypeVersion="4" ma:contentTypeDescription="Create a new document." ma:contentTypeScope="" ma:versionID="55ce37745c7ad07a65c4b86e2c91d999">
  <xsd:schema xmlns:xsd="http://www.w3.org/2001/XMLSchema" xmlns:xs="http://www.w3.org/2001/XMLSchema" xmlns:p="http://schemas.microsoft.com/office/2006/metadata/properties" xmlns:ns2="511fd381-ef92-4200-b9f0-d1b435555f38" targetNamespace="http://schemas.microsoft.com/office/2006/metadata/properties" ma:root="true" ma:fieldsID="ec10591748c6337521066f5f806db151" ns2:_="">
    <xsd:import namespace="511fd381-ef92-4200-b9f0-d1b435555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fd381-ef92-4200-b9f0-d1b435555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41D906-D6FA-4D57-90EC-83602174009F}"/>
</file>

<file path=customXml/itemProps2.xml><?xml version="1.0" encoding="utf-8"?>
<ds:datastoreItem xmlns:ds="http://schemas.openxmlformats.org/officeDocument/2006/customXml" ds:itemID="{DB0A3526-B3B6-4E4B-8FB8-65C655B8BC63}"/>
</file>

<file path=customXml/itemProps3.xml><?xml version="1.0" encoding="utf-8"?>
<ds:datastoreItem xmlns:ds="http://schemas.openxmlformats.org/officeDocument/2006/customXml" ds:itemID="{355BB2D8-B480-4017-96DB-ADC5CEABFF9E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713</Words>
  <Application>Microsoft Office PowerPoint</Application>
  <PresentationFormat>Widescreen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GRAPH THEORY AND ITS  APPLICATIONS</vt:lpstr>
      <vt:lpstr>GRAPH THEORY AND ITS APPLICATIONS</vt:lpstr>
      <vt:lpstr>Graph Theory and its Applications   Graph Basics</vt:lpstr>
      <vt:lpstr>PowerPoint Presentation</vt:lpstr>
      <vt:lpstr>PowerPoint Presentation</vt:lpstr>
      <vt:lpstr>PowerPoint Presentation</vt:lpstr>
      <vt:lpstr>Graph Theory and its Applications   Graph Basics</vt:lpstr>
      <vt:lpstr>Graph Theory and its Applications  Graph Basics</vt:lpstr>
      <vt:lpstr>Graph Theory and its Applications  Graph Basics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THEORY AND ITS  APPLICATIONS</dc:title>
  <dc:creator>Krishna Venkataram</dc:creator>
  <cp:lastModifiedBy>Dr Arti Arya</cp:lastModifiedBy>
  <cp:revision>3</cp:revision>
  <dcterms:created xsi:type="dcterms:W3CDTF">2023-08-07T10:42:35Z</dcterms:created>
  <dcterms:modified xsi:type="dcterms:W3CDTF">2024-08-16T09:35:54Z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2023-08-07T00:00:00Z</vt:filetime>
  </property>
  <property fmtid="{D5CDD505-2E9C-101B-9397-08002B2CF9AE}" pid="5" name="ContentTypeId">
    <vt:lpwstr>0x0101007B258AD7FC16D94381AD144073EB864E</vt:lpwstr>
  </property>
</Properties>
</file>