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23" y="262545"/>
            <a:ext cx="8843010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23" y="262545"/>
            <a:ext cx="10482580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860" y="1997160"/>
            <a:ext cx="12215495" cy="6260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21" y="2858516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45911"/>
                </a:solidFill>
              </a:rPr>
              <a:t>Compiler</a:t>
            </a:r>
            <a:r>
              <a:rPr dirty="0" sz="4500" spc="-50">
                <a:solidFill>
                  <a:srgbClr val="C45911"/>
                </a:solidFill>
              </a:rPr>
              <a:t> </a:t>
            </a:r>
            <a:r>
              <a:rPr dirty="0" sz="4500" spc="-10">
                <a:solidFill>
                  <a:srgbClr val="C459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396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13" y="379709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09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397" y="60960"/>
                </a:lnTo>
                <a:lnTo>
                  <a:pt x="1225397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5" y="7933577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999" y="142775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50">
                <a:solidFill>
                  <a:srgbClr val="C45911"/>
                </a:solidFill>
              </a:rPr>
              <a:t>L-</a:t>
            </a:r>
            <a:r>
              <a:rPr dirty="0" spc="-25">
                <a:solidFill>
                  <a:srgbClr val="C45911"/>
                </a:solidFill>
              </a:rPr>
              <a:t>Attributed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implement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Desk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Calculator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72698" y="1997173"/>
            <a:ext cx="28575" cy="7146925"/>
          </a:xfrm>
          <a:custGeom>
            <a:avLst/>
            <a:gdLst/>
            <a:ahLst/>
            <a:cxnLst/>
            <a:rect l="l" t="t" r="r" b="b"/>
            <a:pathLst>
              <a:path w="28575" h="7146925">
                <a:moveTo>
                  <a:pt x="28574" y="7146826"/>
                </a:moveTo>
                <a:lnTo>
                  <a:pt x="0" y="7146826"/>
                </a:lnTo>
                <a:lnTo>
                  <a:pt x="0" y="0"/>
                </a:lnTo>
                <a:lnTo>
                  <a:pt x="28574" y="0"/>
                </a:lnTo>
                <a:lnTo>
                  <a:pt x="28574" y="7146826"/>
                </a:lnTo>
                <a:close/>
              </a:path>
            </a:pathLst>
          </a:custGeom>
          <a:solidFill>
            <a:srgbClr val="2F5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473373" y="1997173"/>
            <a:ext cx="28575" cy="7146925"/>
          </a:xfrm>
          <a:custGeom>
            <a:avLst/>
            <a:gdLst/>
            <a:ahLst/>
            <a:cxnLst/>
            <a:rect l="l" t="t" r="r" b="b"/>
            <a:pathLst>
              <a:path w="28575" h="7146925">
                <a:moveTo>
                  <a:pt x="28574" y="7146826"/>
                </a:moveTo>
                <a:lnTo>
                  <a:pt x="0" y="7146826"/>
                </a:lnTo>
                <a:lnTo>
                  <a:pt x="0" y="0"/>
                </a:lnTo>
                <a:lnTo>
                  <a:pt x="28574" y="0"/>
                </a:lnTo>
                <a:lnTo>
                  <a:pt x="28574" y="7146826"/>
                </a:lnTo>
                <a:close/>
              </a:path>
            </a:pathLst>
          </a:custGeom>
          <a:solidFill>
            <a:srgbClr val="2F54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58498" y="1997173"/>
            <a:ext cx="28575" cy="7146925"/>
          </a:xfrm>
          <a:custGeom>
            <a:avLst/>
            <a:gdLst/>
            <a:ahLst/>
            <a:cxnLst/>
            <a:rect l="l" t="t" r="r" b="b"/>
            <a:pathLst>
              <a:path w="28575" h="7146925">
                <a:moveTo>
                  <a:pt x="28574" y="7146826"/>
                </a:moveTo>
                <a:lnTo>
                  <a:pt x="0" y="7146826"/>
                </a:lnTo>
                <a:lnTo>
                  <a:pt x="0" y="0"/>
                </a:lnTo>
                <a:lnTo>
                  <a:pt x="28574" y="0"/>
                </a:lnTo>
                <a:lnTo>
                  <a:pt x="28574" y="7146826"/>
                </a:lnTo>
                <a:close/>
              </a:path>
            </a:pathLst>
          </a:custGeom>
          <a:solidFill>
            <a:srgbClr val="2F549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72698" y="1997160"/>
          <a:ext cx="8490585" cy="704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0680"/>
                <a:gridCol w="5485130"/>
              </a:tblGrid>
              <a:tr h="609600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3506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4180" marR="1978660" indent="-221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E’.inhval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T.val;</a:t>
                      </a:r>
                      <a:r>
                        <a:rPr dirty="0" sz="2800" spc="-114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E.val</a:t>
                      </a:r>
                      <a:r>
                        <a:rPr dirty="0" sz="2800" spc="-114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E’.val;</a:t>
                      </a:r>
                      <a:r>
                        <a:rPr dirty="0" sz="2800" spc="-1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marL="85090">
                        <a:lnSpc>
                          <a:spcPts val="3215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22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endParaRPr baseline="31531" sz="2775">
                        <a:latin typeface="Calibri"/>
                        <a:cs typeface="Calibri"/>
                      </a:endParaRPr>
                    </a:p>
                    <a:p>
                      <a:pPr algn="ctr" marL="610870">
                        <a:lnSpc>
                          <a:spcPts val="2075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  <a:spcBef>
                          <a:spcPts val="29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31531" sz="27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baseline="31531" sz="2775" spc="-37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.inhval</a:t>
                      </a:r>
                      <a:r>
                        <a:rPr dirty="0" sz="2800" spc="-2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E’.inhval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T.val;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68070">
                        <a:lnSpc>
                          <a:spcPts val="1500"/>
                        </a:lnSpc>
                      </a:pPr>
                      <a:r>
                        <a:rPr dirty="0" sz="1850" spc="-5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750"/>
                        </a:lnSpc>
                        <a:tabLst>
                          <a:tab pos="1370965" algn="l"/>
                        </a:tabLst>
                      </a:pP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E’.val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31531" sz="27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baseline="31531" sz="2775" spc="-82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.val;</a:t>
                      </a:r>
                      <a:r>
                        <a:rPr dirty="0" sz="2800" spc="-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585470">
                        <a:lnSpc>
                          <a:spcPts val="1900"/>
                        </a:lnSpc>
                      </a:pPr>
                      <a:r>
                        <a:rPr dirty="0" sz="1850" spc="-5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70231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229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80"/>
                        </a:lnSpc>
                        <a:spcBef>
                          <a:spcPts val="295"/>
                        </a:spcBef>
                        <a:tabLst>
                          <a:tab pos="1370965" algn="l"/>
                        </a:tabLst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E’.val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31531" sz="27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baseline="31531" sz="2775" spc="-6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.inhval;</a:t>
                      </a:r>
                      <a:r>
                        <a:rPr dirty="0" sz="2800" spc="-4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318770">
                        <a:lnSpc>
                          <a:spcPts val="1955"/>
                        </a:lnSpc>
                      </a:pPr>
                      <a:r>
                        <a:rPr dirty="0" sz="1850" spc="-5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3506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3070" marR="2005330" indent="-23050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T’.inhval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F.val;</a:t>
                      </a:r>
                      <a:r>
                        <a:rPr dirty="0" sz="2800" spc="-9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dirty="0" sz="2800" spc="-8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T’.val;</a:t>
                      </a:r>
                      <a:r>
                        <a:rPr dirty="0" sz="2800" spc="-10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marL="85090">
                        <a:lnSpc>
                          <a:spcPts val="3215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16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31531" sz="2775" spc="-52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endParaRPr baseline="31531" sz="2775">
                        <a:latin typeface="Calibri"/>
                        <a:cs typeface="Calibri"/>
                      </a:endParaRPr>
                    </a:p>
                    <a:p>
                      <a:pPr algn="ctr" marL="412115">
                        <a:lnSpc>
                          <a:spcPts val="2075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0"/>
                        </a:lnSpc>
                        <a:spcBef>
                          <a:spcPts val="29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31531" sz="27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baseline="31531" sz="2775" spc="-52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.inhval</a:t>
                      </a:r>
                      <a:r>
                        <a:rPr dirty="0" sz="2800" spc="-3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T’.inhval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F.val;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28700">
                        <a:lnSpc>
                          <a:spcPts val="1500"/>
                        </a:lnSpc>
                      </a:pPr>
                      <a:r>
                        <a:rPr dirty="0" sz="1850" spc="-5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750"/>
                        </a:lnSpc>
                        <a:tabLst>
                          <a:tab pos="1370965" algn="l"/>
                        </a:tabLst>
                      </a:pP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T’.val</a:t>
                      </a:r>
                      <a:r>
                        <a:rPr dirty="0" sz="2800" spc="-10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31531" sz="277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dirty="0" baseline="31531" sz="2775" spc="-89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.val;</a:t>
                      </a:r>
                      <a:r>
                        <a:rPr dirty="0" sz="2800" spc="-85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596900">
                        <a:lnSpc>
                          <a:spcPts val="1900"/>
                        </a:lnSpc>
                      </a:pPr>
                      <a:r>
                        <a:rPr dirty="0" sz="1850" spc="-50" b="1" i="1">
                          <a:solidFill>
                            <a:srgbClr val="31528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</a:t>
                      </a:r>
                      <a:r>
                        <a:rPr dirty="0" sz="2800" spc="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17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6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T’.val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T’.inhval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10413915" y="3656579"/>
            <a:ext cx="2961640" cy="3326765"/>
            <a:chOff x="10413915" y="3656579"/>
            <a:chExt cx="2961640" cy="3326765"/>
          </a:xfrm>
        </p:grpSpPr>
        <p:sp>
          <p:nvSpPr>
            <p:cNvPr id="9" name="object 9" descr=""/>
            <p:cNvSpPr/>
            <p:nvPr/>
          </p:nvSpPr>
          <p:spPr>
            <a:xfrm>
              <a:off x="10426604" y="3669267"/>
              <a:ext cx="2936240" cy="3301365"/>
            </a:xfrm>
            <a:custGeom>
              <a:avLst/>
              <a:gdLst/>
              <a:ahLst/>
              <a:cxnLst/>
              <a:rect l="l" t="t" r="r" b="b"/>
              <a:pathLst>
                <a:path w="2936240" h="3301365">
                  <a:moveTo>
                    <a:pt x="2446495" y="3300892"/>
                  </a:moveTo>
                  <a:lnTo>
                    <a:pt x="489298" y="3300892"/>
                  </a:lnTo>
                  <a:lnTo>
                    <a:pt x="442177" y="3298652"/>
                  </a:lnTo>
                  <a:lnTo>
                    <a:pt x="396321" y="3292069"/>
                  </a:lnTo>
                  <a:lnTo>
                    <a:pt x="351939" y="3281348"/>
                  </a:lnTo>
                  <a:lnTo>
                    <a:pt x="309234" y="3266693"/>
                  </a:lnTo>
                  <a:lnTo>
                    <a:pt x="268411" y="3248311"/>
                  </a:lnTo>
                  <a:lnTo>
                    <a:pt x="229675" y="3226406"/>
                  </a:lnTo>
                  <a:lnTo>
                    <a:pt x="193232" y="3201183"/>
                  </a:lnTo>
                  <a:lnTo>
                    <a:pt x="159286" y="3172848"/>
                  </a:lnTo>
                  <a:lnTo>
                    <a:pt x="128043" y="3141604"/>
                  </a:lnTo>
                  <a:lnTo>
                    <a:pt x="99707" y="3107660"/>
                  </a:lnTo>
                  <a:lnTo>
                    <a:pt x="74484" y="3071215"/>
                  </a:lnTo>
                  <a:lnTo>
                    <a:pt x="52580" y="3032480"/>
                  </a:lnTo>
                  <a:lnTo>
                    <a:pt x="34198" y="2991657"/>
                  </a:lnTo>
                  <a:lnTo>
                    <a:pt x="19543" y="2948951"/>
                  </a:lnTo>
                  <a:lnTo>
                    <a:pt x="8823" y="2904569"/>
                  </a:lnTo>
                  <a:lnTo>
                    <a:pt x="2238" y="2858714"/>
                  </a:lnTo>
                  <a:lnTo>
                    <a:pt x="0" y="2811593"/>
                  </a:lnTo>
                  <a:lnTo>
                    <a:pt x="0" y="489298"/>
                  </a:lnTo>
                  <a:lnTo>
                    <a:pt x="2238" y="442176"/>
                  </a:lnTo>
                  <a:lnTo>
                    <a:pt x="8823" y="396321"/>
                  </a:lnTo>
                  <a:lnTo>
                    <a:pt x="19543" y="351939"/>
                  </a:lnTo>
                  <a:lnTo>
                    <a:pt x="34198" y="309234"/>
                  </a:lnTo>
                  <a:lnTo>
                    <a:pt x="52580" y="268411"/>
                  </a:lnTo>
                  <a:lnTo>
                    <a:pt x="74484" y="229675"/>
                  </a:lnTo>
                  <a:lnTo>
                    <a:pt x="99707" y="193232"/>
                  </a:lnTo>
                  <a:lnTo>
                    <a:pt x="128043" y="159286"/>
                  </a:lnTo>
                  <a:lnTo>
                    <a:pt x="159286" y="128043"/>
                  </a:lnTo>
                  <a:lnTo>
                    <a:pt x="193232" y="99707"/>
                  </a:lnTo>
                  <a:lnTo>
                    <a:pt x="229675" y="74484"/>
                  </a:lnTo>
                  <a:lnTo>
                    <a:pt x="268411" y="52579"/>
                  </a:lnTo>
                  <a:lnTo>
                    <a:pt x="309234" y="34197"/>
                  </a:lnTo>
                  <a:lnTo>
                    <a:pt x="351939" y="19543"/>
                  </a:lnTo>
                  <a:lnTo>
                    <a:pt x="396321" y="8822"/>
                  </a:lnTo>
                  <a:lnTo>
                    <a:pt x="442177" y="2238"/>
                  </a:lnTo>
                  <a:lnTo>
                    <a:pt x="489298" y="0"/>
                  </a:lnTo>
                  <a:lnTo>
                    <a:pt x="2446495" y="0"/>
                  </a:lnTo>
                  <a:lnTo>
                    <a:pt x="2494856" y="2393"/>
                  </a:lnTo>
                  <a:lnTo>
                    <a:pt x="2542399" y="9487"/>
                  </a:lnTo>
                  <a:lnTo>
                    <a:pt x="2588800" y="21149"/>
                  </a:lnTo>
                  <a:lnTo>
                    <a:pt x="2633740" y="37245"/>
                  </a:lnTo>
                  <a:lnTo>
                    <a:pt x="2676898" y="57644"/>
                  </a:lnTo>
                  <a:lnTo>
                    <a:pt x="2717952" y="82211"/>
                  </a:lnTo>
                  <a:lnTo>
                    <a:pt x="2756583" y="110815"/>
                  </a:lnTo>
                  <a:lnTo>
                    <a:pt x="2792469" y="143323"/>
                  </a:lnTo>
                  <a:lnTo>
                    <a:pt x="2824977" y="179209"/>
                  </a:lnTo>
                  <a:lnTo>
                    <a:pt x="2853580" y="217839"/>
                  </a:lnTo>
                  <a:lnTo>
                    <a:pt x="2878148" y="258893"/>
                  </a:lnTo>
                  <a:lnTo>
                    <a:pt x="2898547" y="302051"/>
                  </a:lnTo>
                  <a:lnTo>
                    <a:pt x="2914643" y="346991"/>
                  </a:lnTo>
                  <a:lnTo>
                    <a:pt x="2926305" y="393393"/>
                  </a:lnTo>
                  <a:lnTo>
                    <a:pt x="2933398" y="440935"/>
                  </a:lnTo>
                  <a:lnTo>
                    <a:pt x="2935794" y="489298"/>
                  </a:lnTo>
                  <a:lnTo>
                    <a:pt x="2935794" y="2811593"/>
                  </a:lnTo>
                  <a:lnTo>
                    <a:pt x="2933553" y="2858714"/>
                  </a:lnTo>
                  <a:lnTo>
                    <a:pt x="2926970" y="2904569"/>
                  </a:lnTo>
                  <a:lnTo>
                    <a:pt x="2916248" y="2948951"/>
                  </a:lnTo>
                  <a:lnTo>
                    <a:pt x="2901594" y="2991657"/>
                  </a:lnTo>
                  <a:lnTo>
                    <a:pt x="2883213" y="3032480"/>
                  </a:lnTo>
                  <a:lnTo>
                    <a:pt x="2861308" y="3071215"/>
                  </a:lnTo>
                  <a:lnTo>
                    <a:pt x="2836084" y="3107660"/>
                  </a:lnTo>
                  <a:lnTo>
                    <a:pt x="2807748" y="3141604"/>
                  </a:lnTo>
                  <a:lnTo>
                    <a:pt x="2776505" y="3172848"/>
                  </a:lnTo>
                  <a:lnTo>
                    <a:pt x="2742559" y="3201183"/>
                  </a:lnTo>
                  <a:lnTo>
                    <a:pt x="2706115" y="3226406"/>
                  </a:lnTo>
                  <a:lnTo>
                    <a:pt x="2667380" y="3248311"/>
                  </a:lnTo>
                  <a:lnTo>
                    <a:pt x="2626557" y="3266693"/>
                  </a:lnTo>
                  <a:lnTo>
                    <a:pt x="2583852" y="3281348"/>
                  </a:lnTo>
                  <a:lnTo>
                    <a:pt x="2539470" y="3292069"/>
                  </a:lnTo>
                  <a:lnTo>
                    <a:pt x="2493615" y="3298652"/>
                  </a:lnTo>
                  <a:lnTo>
                    <a:pt x="2446495" y="330089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426603" y="3669267"/>
              <a:ext cx="2936240" cy="3301365"/>
            </a:xfrm>
            <a:custGeom>
              <a:avLst/>
              <a:gdLst/>
              <a:ahLst/>
              <a:cxnLst/>
              <a:rect l="l" t="t" r="r" b="b"/>
              <a:pathLst>
                <a:path w="2936240" h="3301365">
                  <a:moveTo>
                    <a:pt x="0" y="489298"/>
                  </a:moveTo>
                  <a:lnTo>
                    <a:pt x="2239" y="442176"/>
                  </a:lnTo>
                  <a:lnTo>
                    <a:pt x="8822" y="396321"/>
                  </a:lnTo>
                  <a:lnTo>
                    <a:pt x="19543" y="351939"/>
                  </a:lnTo>
                  <a:lnTo>
                    <a:pt x="34197" y="309234"/>
                  </a:lnTo>
                  <a:lnTo>
                    <a:pt x="52579" y="268411"/>
                  </a:lnTo>
                  <a:lnTo>
                    <a:pt x="74485" y="229675"/>
                  </a:lnTo>
                  <a:lnTo>
                    <a:pt x="99707" y="193232"/>
                  </a:lnTo>
                  <a:lnTo>
                    <a:pt x="128043" y="159286"/>
                  </a:lnTo>
                  <a:lnTo>
                    <a:pt x="159286" y="128043"/>
                  </a:lnTo>
                  <a:lnTo>
                    <a:pt x="193232" y="99707"/>
                  </a:lnTo>
                  <a:lnTo>
                    <a:pt x="229675" y="74484"/>
                  </a:lnTo>
                  <a:lnTo>
                    <a:pt x="268411" y="52579"/>
                  </a:lnTo>
                  <a:lnTo>
                    <a:pt x="309235" y="34197"/>
                  </a:lnTo>
                  <a:lnTo>
                    <a:pt x="351939" y="19543"/>
                  </a:lnTo>
                  <a:lnTo>
                    <a:pt x="396321" y="8822"/>
                  </a:lnTo>
                  <a:lnTo>
                    <a:pt x="442176" y="2238"/>
                  </a:lnTo>
                  <a:lnTo>
                    <a:pt x="489299" y="0"/>
                  </a:lnTo>
                  <a:lnTo>
                    <a:pt x="2446494" y="0"/>
                  </a:lnTo>
                  <a:lnTo>
                    <a:pt x="2494856" y="2393"/>
                  </a:lnTo>
                  <a:lnTo>
                    <a:pt x="2542399" y="9487"/>
                  </a:lnTo>
                  <a:lnTo>
                    <a:pt x="2588800" y="21149"/>
                  </a:lnTo>
                  <a:lnTo>
                    <a:pt x="2633740" y="37245"/>
                  </a:lnTo>
                  <a:lnTo>
                    <a:pt x="2676899" y="57644"/>
                  </a:lnTo>
                  <a:lnTo>
                    <a:pt x="2717953" y="82211"/>
                  </a:lnTo>
                  <a:lnTo>
                    <a:pt x="2756582" y="110815"/>
                  </a:lnTo>
                  <a:lnTo>
                    <a:pt x="2792469" y="143323"/>
                  </a:lnTo>
                  <a:lnTo>
                    <a:pt x="2824976" y="179209"/>
                  </a:lnTo>
                  <a:lnTo>
                    <a:pt x="2853581" y="217839"/>
                  </a:lnTo>
                  <a:lnTo>
                    <a:pt x="2878148" y="258893"/>
                  </a:lnTo>
                  <a:lnTo>
                    <a:pt x="2898546" y="302051"/>
                  </a:lnTo>
                  <a:lnTo>
                    <a:pt x="2914641" y="346991"/>
                  </a:lnTo>
                  <a:lnTo>
                    <a:pt x="2926304" y="393393"/>
                  </a:lnTo>
                  <a:lnTo>
                    <a:pt x="2933398" y="440935"/>
                  </a:lnTo>
                  <a:lnTo>
                    <a:pt x="2935794" y="489298"/>
                  </a:lnTo>
                  <a:lnTo>
                    <a:pt x="2935794" y="2811593"/>
                  </a:lnTo>
                  <a:lnTo>
                    <a:pt x="2933553" y="2858714"/>
                  </a:lnTo>
                  <a:lnTo>
                    <a:pt x="2926970" y="2904569"/>
                  </a:lnTo>
                  <a:lnTo>
                    <a:pt x="2916248" y="2948951"/>
                  </a:lnTo>
                  <a:lnTo>
                    <a:pt x="2901595" y="2991657"/>
                  </a:lnTo>
                  <a:lnTo>
                    <a:pt x="2883211" y="3032480"/>
                  </a:lnTo>
                  <a:lnTo>
                    <a:pt x="2861307" y="3071215"/>
                  </a:lnTo>
                  <a:lnTo>
                    <a:pt x="2836084" y="3107658"/>
                  </a:lnTo>
                  <a:lnTo>
                    <a:pt x="2807748" y="3141604"/>
                  </a:lnTo>
                  <a:lnTo>
                    <a:pt x="2776506" y="3172847"/>
                  </a:lnTo>
                  <a:lnTo>
                    <a:pt x="2742559" y="3201183"/>
                  </a:lnTo>
                  <a:lnTo>
                    <a:pt x="2706116" y="3226406"/>
                  </a:lnTo>
                  <a:lnTo>
                    <a:pt x="2667381" y="3248311"/>
                  </a:lnTo>
                  <a:lnTo>
                    <a:pt x="2626557" y="3266693"/>
                  </a:lnTo>
                  <a:lnTo>
                    <a:pt x="2583853" y="3281348"/>
                  </a:lnTo>
                  <a:lnTo>
                    <a:pt x="2539471" y="3292069"/>
                  </a:lnTo>
                  <a:lnTo>
                    <a:pt x="2493615" y="3298652"/>
                  </a:lnTo>
                  <a:lnTo>
                    <a:pt x="2446494" y="3300892"/>
                  </a:lnTo>
                  <a:lnTo>
                    <a:pt x="489299" y="3300892"/>
                  </a:lnTo>
                  <a:lnTo>
                    <a:pt x="442176" y="3298652"/>
                  </a:lnTo>
                  <a:lnTo>
                    <a:pt x="396321" y="3292069"/>
                  </a:lnTo>
                  <a:lnTo>
                    <a:pt x="351939" y="3281348"/>
                  </a:lnTo>
                  <a:lnTo>
                    <a:pt x="309235" y="3266693"/>
                  </a:lnTo>
                  <a:lnTo>
                    <a:pt x="268411" y="3248311"/>
                  </a:lnTo>
                  <a:lnTo>
                    <a:pt x="229675" y="3226406"/>
                  </a:lnTo>
                  <a:lnTo>
                    <a:pt x="193232" y="3201183"/>
                  </a:lnTo>
                  <a:lnTo>
                    <a:pt x="159286" y="3172847"/>
                  </a:lnTo>
                  <a:lnTo>
                    <a:pt x="128043" y="3141604"/>
                  </a:lnTo>
                  <a:lnTo>
                    <a:pt x="99707" y="3107658"/>
                  </a:lnTo>
                  <a:lnTo>
                    <a:pt x="74485" y="3071215"/>
                  </a:lnTo>
                  <a:lnTo>
                    <a:pt x="52579" y="3032480"/>
                  </a:lnTo>
                  <a:lnTo>
                    <a:pt x="34197" y="2991657"/>
                  </a:lnTo>
                  <a:lnTo>
                    <a:pt x="19543" y="2948951"/>
                  </a:lnTo>
                  <a:lnTo>
                    <a:pt x="8822" y="2904569"/>
                  </a:lnTo>
                  <a:lnTo>
                    <a:pt x="2239" y="2858714"/>
                  </a:lnTo>
                  <a:lnTo>
                    <a:pt x="0" y="2811593"/>
                  </a:lnTo>
                  <a:lnTo>
                    <a:pt x="0" y="489298"/>
                  </a:lnTo>
                  <a:close/>
                </a:path>
              </a:pathLst>
            </a:custGeom>
            <a:ln w="25374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642896" y="3677576"/>
            <a:ext cx="240093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1925">
              <a:lnSpc>
                <a:spcPct val="129800"/>
              </a:lnSpc>
              <a:spcBef>
                <a:spcPts val="100"/>
              </a:spcBef>
              <a:tabLst>
                <a:tab pos="1370965" algn="l"/>
              </a:tabLst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LDD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E</a:t>
            </a:r>
            <a:r>
              <a:rPr dirty="0" sz="2800" spc="-20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DEA167"/>
                </a:solidFill>
                <a:latin typeface="Arial"/>
                <a:cs typeface="Arial"/>
              </a:rPr>
              <a:t>→</a:t>
            </a:r>
            <a:r>
              <a:rPr dirty="0" sz="2800" b="1">
                <a:solidFill>
                  <a:srgbClr val="DEA167"/>
                </a:solidFill>
                <a:latin typeface="Arial"/>
                <a:cs typeface="Arial"/>
              </a:rPr>
              <a:t>	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T</a:t>
            </a:r>
            <a:r>
              <a:rPr dirty="0" sz="2800" spc="-20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DEA167"/>
                </a:solidFill>
                <a:latin typeface="Calibri"/>
                <a:cs typeface="Calibri"/>
              </a:rPr>
              <a:t>E’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E’</a:t>
            </a:r>
            <a:r>
              <a:rPr dirty="0" sz="2800" spc="-5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inherited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T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left-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sibling.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50">
                <a:solidFill>
                  <a:srgbClr val="C45911"/>
                </a:solidFill>
              </a:rPr>
              <a:t>L-</a:t>
            </a:r>
            <a:r>
              <a:rPr dirty="0" spc="-25">
                <a:solidFill>
                  <a:srgbClr val="C45911"/>
                </a:solidFill>
              </a:rPr>
              <a:t>Attributed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implement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3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Desk</a:t>
            </a:r>
            <a:r>
              <a:rPr dirty="0" spc="1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Calculator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2" y="2362005"/>
            <a:ext cx="52673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3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+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20" y="2983924"/>
            <a:ext cx="10880997" cy="59085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3148" y="3655267"/>
          <a:ext cx="8953500" cy="374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6170"/>
                <a:gridCol w="5201920"/>
              </a:tblGrid>
              <a:tr h="608965">
                <a:tc>
                  <a:txBody>
                    <a:bodyPr/>
                    <a:lstStyle/>
                    <a:p>
                      <a:pPr marL="10102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84455">
                        <a:lnSpc>
                          <a:spcPts val="3175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,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143635">
                        <a:lnSpc>
                          <a:spcPts val="1955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59022" y="1828006"/>
            <a:ext cx="9361170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Complete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semantic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rules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SDD.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int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a,b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0033241" y="2292582"/>
            <a:ext cx="2961640" cy="3326765"/>
            <a:chOff x="10033241" y="2292582"/>
            <a:chExt cx="2961640" cy="3326765"/>
          </a:xfrm>
        </p:grpSpPr>
        <p:sp>
          <p:nvSpPr>
            <p:cNvPr id="5" name="object 5" descr=""/>
            <p:cNvSpPr/>
            <p:nvPr/>
          </p:nvSpPr>
          <p:spPr>
            <a:xfrm>
              <a:off x="10045929" y="2305270"/>
              <a:ext cx="2936240" cy="3301365"/>
            </a:xfrm>
            <a:custGeom>
              <a:avLst/>
              <a:gdLst/>
              <a:ahLst/>
              <a:cxnLst/>
              <a:rect l="l" t="t" r="r" b="b"/>
              <a:pathLst>
                <a:path w="2936240" h="3301365">
                  <a:moveTo>
                    <a:pt x="2446495" y="3300892"/>
                  </a:moveTo>
                  <a:lnTo>
                    <a:pt x="489298" y="3300892"/>
                  </a:lnTo>
                  <a:lnTo>
                    <a:pt x="442177" y="3298652"/>
                  </a:lnTo>
                  <a:lnTo>
                    <a:pt x="396321" y="3292069"/>
                  </a:lnTo>
                  <a:lnTo>
                    <a:pt x="351939" y="3281349"/>
                  </a:lnTo>
                  <a:lnTo>
                    <a:pt x="309234" y="3266693"/>
                  </a:lnTo>
                  <a:lnTo>
                    <a:pt x="268411" y="3248311"/>
                  </a:lnTo>
                  <a:lnTo>
                    <a:pt x="229675" y="3226406"/>
                  </a:lnTo>
                  <a:lnTo>
                    <a:pt x="193232" y="3201183"/>
                  </a:lnTo>
                  <a:lnTo>
                    <a:pt x="159286" y="3172849"/>
                  </a:lnTo>
                  <a:lnTo>
                    <a:pt x="128043" y="3141604"/>
                  </a:lnTo>
                  <a:lnTo>
                    <a:pt x="99707" y="3107659"/>
                  </a:lnTo>
                  <a:lnTo>
                    <a:pt x="74484" y="3071215"/>
                  </a:lnTo>
                  <a:lnTo>
                    <a:pt x="52580" y="3032481"/>
                  </a:lnTo>
                  <a:lnTo>
                    <a:pt x="34198" y="2991657"/>
                  </a:lnTo>
                  <a:lnTo>
                    <a:pt x="19543" y="2948951"/>
                  </a:lnTo>
                  <a:lnTo>
                    <a:pt x="8823" y="2904569"/>
                  </a:lnTo>
                  <a:lnTo>
                    <a:pt x="2238" y="2858714"/>
                  </a:lnTo>
                  <a:lnTo>
                    <a:pt x="0" y="2811593"/>
                  </a:lnTo>
                  <a:lnTo>
                    <a:pt x="0" y="489298"/>
                  </a:lnTo>
                  <a:lnTo>
                    <a:pt x="2238" y="442176"/>
                  </a:lnTo>
                  <a:lnTo>
                    <a:pt x="8823" y="396321"/>
                  </a:lnTo>
                  <a:lnTo>
                    <a:pt x="19543" y="351939"/>
                  </a:lnTo>
                  <a:lnTo>
                    <a:pt x="34198" y="309234"/>
                  </a:lnTo>
                  <a:lnTo>
                    <a:pt x="52580" y="268411"/>
                  </a:lnTo>
                  <a:lnTo>
                    <a:pt x="74484" y="229675"/>
                  </a:lnTo>
                  <a:lnTo>
                    <a:pt x="99707" y="193232"/>
                  </a:lnTo>
                  <a:lnTo>
                    <a:pt x="128043" y="159286"/>
                  </a:lnTo>
                  <a:lnTo>
                    <a:pt x="159286" y="128043"/>
                  </a:lnTo>
                  <a:lnTo>
                    <a:pt x="193232" y="99707"/>
                  </a:lnTo>
                  <a:lnTo>
                    <a:pt x="229675" y="74484"/>
                  </a:lnTo>
                  <a:lnTo>
                    <a:pt x="268411" y="52579"/>
                  </a:lnTo>
                  <a:lnTo>
                    <a:pt x="309234" y="34197"/>
                  </a:lnTo>
                  <a:lnTo>
                    <a:pt x="351939" y="19543"/>
                  </a:lnTo>
                  <a:lnTo>
                    <a:pt x="396321" y="8822"/>
                  </a:lnTo>
                  <a:lnTo>
                    <a:pt x="442177" y="2238"/>
                  </a:lnTo>
                  <a:lnTo>
                    <a:pt x="489298" y="0"/>
                  </a:lnTo>
                  <a:lnTo>
                    <a:pt x="2446495" y="0"/>
                  </a:lnTo>
                  <a:lnTo>
                    <a:pt x="2494856" y="2393"/>
                  </a:lnTo>
                  <a:lnTo>
                    <a:pt x="2542399" y="9487"/>
                  </a:lnTo>
                  <a:lnTo>
                    <a:pt x="2588800" y="21149"/>
                  </a:lnTo>
                  <a:lnTo>
                    <a:pt x="2633740" y="37245"/>
                  </a:lnTo>
                  <a:lnTo>
                    <a:pt x="2676898" y="57642"/>
                  </a:lnTo>
                  <a:lnTo>
                    <a:pt x="2717952" y="82208"/>
                  </a:lnTo>
                  <a:lnTo>
                    <a:pt x="2756582" y="110809"/>
                  </a:lnTo>
                  <a:lnTo>
                    <a:pt x="2792468" y="143313"/>
                  </a:lnTo>
                  <a:lnTo>
                    <a:pt x="2824977" y="179202"/>
                  </a:lnTo>
                  <a:lnTo>
                    <a:pt x="2853580" y="217835"/>
                  </a:lnTo>
                  <a:lnTo>
                    <a:pt x="2878148" y="258891"/>
                  </a:lnTo>
                  <a:lnTo>
                    <a:pt x="2898546" y="302050"/>
                  </a:lnTo>
                  <a:lnTo>
                    <a:pt x="2914642" y="346990"/>
                  </a:lnTo>
                  <a:lnTo>
                    <a:pt x="2926305" y="393392"/>
                  </a:lnTo>
                  <a:lnTo>
                    <a:pt x="2933398" y="440935"/>
                  </a:lnTo>
                  <a:lnTo>
                    <a:pt x="2935793" y="489298"/>
                  </a:lnTo>
                  <a:lnTo>
                    <a:pt x="2935793" y="2811593"/>
                  </a:lnTo>
                  <a:lnTo>
                    <a:pt x="2933553" y="2858714"/>
                  </a:lnTo>
                  <a:lnTo>
                    <a:pt x="2926970" y="2904569"/>
                  </a:lnTo>
                  <a:lnTo>
                    <a:pt x="2916248" y="2948951"/>
                  </a:lnTo>
                  <a:lnTo>
                    <a:pt x="2901595" y="2991657"/>
                  </a:lnTo>
                  <a:lnTo>
                    <a:pt x="2883213" y="3032481"/>
                  </a:lnTo>
                  <a:lnTo>
                    <a:pt x="2861307" y="3071215"/>
                  </a:lnTo>
                  <a:lnTo>
                    <a:pt x="2836084" y="3107659"/>
                  </a:lnTo>
                  <a:lnTo>
                    <a:pt x="2807748" y="3141604"/>
                  </a:lnTo>
                  <a:lnTo>
                    <a:pt x="2776505" y="3172849"/>
                  </a:lnTo>
                  <a:lnTo>
                    <a:pt x="2742559" y="3201183"/>
                  </a:lnTo>
                  <a:lnTo>
                    <a:pt x="2706116" y="3226406"/>
                  </a:lnTo>
                  <a:lnTo>
                    <a:pt x="2667380" y="3248311"/>
                  </a:lnTo>
                  <a:lnTo>
                    <a:pt x="2626557" y="3266693"/>
                  </a:lnTo>
                  <a:lnTo>
                    <a:pt x="2583852" y="3281349"/>
                  </a:lnTo>
                  <a:lnTo>
                    <a:pt x="2539470" y="3292069"/>
                  </a:lnTo>
                  <a:lnTo>
                    <a:pt x="2493615" y="3298652"/>
                  </a:lnTo>
                  <a:lnTo>
                    <a:pt x="2446495" y="3300892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045929" y="2305270"/>
              <a:ext cx="2936240" cy="3301365"/>
            </a:xfrm>
            <a:custGeom>
              <a:avLst/>
              <a:gdLst/>
              <a:ahLst/>
              <a:cxnLst/>
              <a:rect l="l" t="t" r="r" b="b"/>
              <a:pathLst>
                <a:path w="2936240" h="3301365">
                  <a:moveTo>
                    <a:pt x="0" y="489298"/>
                  </a:moveTo>
                  <a:lnTo>
                    <a:pt x="2238" y="442176"/>
                  </a:lnTo>
                  <a:lnTo>
                    <a:pt x="8823" y="396321"/>
                  </a:lnTo>
                  <a:lnTo>
                    <a:pt x="19543" y="351939"/>
                  </a:lnTo>
                  <a:lnTo>
                    <a:pt x="34198" y="309234"/>
                  </a:lnTo>
                  <a:lnTo>
                    <a:pt x="52580" y="268411"/>
                  </a:lnTo>
                  <a:lnTo>
                    <a:pt x="74484" y="229675"/>
                  </a:lnTo>
                  <a:lnTo>
                    <a:pt x="99707" y="193232"/>
                  </a:lnTo>
                  <a:lnTo>
                    <a:pt x="128043" y="159286"/>
                  </a:lnTo>
                  <a:lnTo>
                    <a:pt x="159286" y="128043"/>
                  </a:lnTo>
                  <a:lnTo>
                    <a:pt x="193232" y="99707"/>
                  </a:lnTo>
                  <a:lnTo>
                    <a:pt x="229675" y="74484"/>
                  </a:lnTo>
                  <a:lnTo>
                    <a:pt x="268411" y="52579"/>
                  </a:lnTo>
                  <a:lnTo>
                    <a:pt x="309234" y="34197"/>
                  </a:lnTo>
                  <a:lnTo>
                    <a:pt x="351939" y="19543"/>
                  </a:lnTo>
                  <a:lnTo>
                    <a:pt x="396321" y="8822"/>
                  </a:lnTo>
                  <a:lnTo>
                    <a:pt x="442177" y="2238"/>
                  </a:lnTo>
                  <a:lnTo>
                    <a:pt x="489298" y="0"/>
                  </a:lnTo>
                  <a:lnTo>
                    <a:pt x="2446495" y="0"/>
                  </a:lnTo>
                  <a:lnTo>
                    <a:pt x="2494856" y="2393"/>
                  </a:lnTo>
                  <a:lnTo>
                    <a:pt x="2542398" y="9487"/>
                  </a:lnTo>
                  <a:lnTo>
                    <a:pt x="2588800" y="21149"/>
                  </a:lnTo>
                  <a:lnTo>
                    <a:pt x="2633740" y="37245"/>
                  </a:lnTo>
                  <a:lnTo>
                    <a:pt x="2676898" y="57642"/>
                  </a:lnTo>
                  <a:lnTo>
                    <a:pt x="2717952" y="82208"/>
                  </a:lnTo>
                  <a:lnTo>
                    <a:pt x="2756582" y="110809"/>
                  </a:lnTo>
                  <a:lnTo>
                    <a:pt x="2792468" y="143313"/>
                  </a:lnTo>
                  <a:lnTo>
                    <a:pt x="2824977" y="179202"/>
                  </a:lnTo>
                  <a:lnTo>
                    <a:pt x="2853580" y="217835"/>
                  </a:lnTo>
                  <a:lnTo>
                    <a:pt x="2878148" y="258891"/>
                  </a:lnTo>
                  <a:lnTo>
                    <a:pt x="2898546" y="302050"/>
                  </a:lnTo>
                  <a:lnTo>
                    <a:pt x="2914642" y="346990"/>
                  </a:lnTo>
                  <a:lnTo>
                    <a:pt x="2926305" y="393392"/>
                  </a:lnTo>
                  <a:lnTo>
                    <a:pt x="2933398" y="440935"/>
                  </a:lnTo>
                  <a:lnTo>
                    <a:pt x="2935793" y="489298"/>
                  </a:lnTo>
                  <a:lnTo>
                    <a:pt x="2935793" y="2811593"/>
                  </a:lnTo>
                  <a:lnTo>
                    <a:pt x="2933553" y="2858714"/>
                  </a:lnTo>
                  <a:lnTo>
                    <a:pt x="2926970" y="2904569"/>
                  </a:lnTo>
                  <a:lnTo>
                    <a:pt x="2916248" y="2948951"/>
                  </a:lnTo>
                  <a:lnTo>
                    <a:pt x="2901595" y="2991657"/>
                  </a:lnTo>
                  <a:lnTo>
                    <a:pt x="2883213" y="3032481"/>
                  </a:lnTo>
                  <a:lnTo>
                    <a:pt x="2861307" y="3071215"/>
                  </a:lnTo>
                  <a:lnTo>
                    <a:pt x="2836084" y="3107658"/>
                  </a:lnTo>
                  <a:lnTo>
                    <a:pt x="2807748" y="3141604"/>
                  </a:lnTo>
                  <a:lnTo>
                    <a:pt x="2776505" y="3172847"/>
                  </a:lnTo>
                  <a:lnTo>
                    <a:pt x="2742559" y="3201183"/>
                  </a:lnTo>
                  <a:lnTo>
                    <a:pt x="2706116" y="3226406"/>
                  </a:lnTo>
                  <a:lnTo>
                    <a:pt x="2667380" y="3248311"/>
                  </a:lnTo>
                  <a:lnTo>
                    <a:pt x="2626557" y="3266693"/>
                  </a:lnTo>
                  <a:lnTo>
                    <a:pt x="2583852" y="3281349"/>
                  </a:lnTo>
                  <a:lnTo>
                    <a:pt x="2539470" y="3292069"/>
                  </a:lnTo>
                  <a:lnTo>
                    <a:pt x="2493615" y="3298652"/>
                  </a:lnTo>
                  <a:lnTo>
                    <a:pt x="2446495" y="3300892"/>
                  </a:lnTo>
                  <a:lnTo>
                    <a:pt x="489298" y="3300892"/>
                  </a:lnTo>
                  <a:lnTo>
                    <a:pt x="442177" y="3298652"/>
                  </a:lnTo>
                  <a:lnTo>
                    <a:pt x="396321" y="3292069"/>
                  </a:lnTo>
                  <a:lnTo>
                    <a:pt x="351939" y="3281349"/>
                  </a:lnTo>
                  <a:lnTo>
                    <a:pt x="309234" y="3266693"/>
                  </a:lnTo>
                  <a:lnTo>
                    <a:pt x="268411" y="3248311"/>
                  </a:lnTo>
                  <a:lnTo>
                    <a:pt x="229675" y="3226406"/>
                  </a:lnTo>
                  <a:lnTo>
                    <a:pt x="193232" y="3201183"/>
                  </a:lnTo>
                  <a:lnTo>
                    <a:pt x="159286" y="3172847"/>
                  </a:lnTo>
                  <a:lnTo>
                    <a:pt x="128043" y="3141604"/>
                  </a:lnTo>
                  <a:lnTo>
                    <a:pt x="99707" y="3107658"/>
                  </a:lnTo>
                  <a:lnTo>
                    <a:pt x="74484" y="3071215"/>
                  </a:lnTo>
                  <a:lnTo>
                    <a:pt x="52580" y="3032481"/>
                  </a:lnTo>
                  <a:lnTo>
                    <a:pt x="34198" y="2991657"/>
                  </a:lnTo>
                  <a:lnTo>
                    <a:pt x="19543" y="2948951"/>
                  </a:lnTo>
                  <a:lnTo>
                    <a:pt x="8823" y="2904569"/>
                  </a:lnTo>
                  <a:lnTo>
                    <a:pt x="2238" y="2858714"/>
                  </a:lnTo>
                  <a:lnTo>
                    <a:pt x="0" y="2811593"/>
                  </a:lnTo>
                  <a:lnTo>
                    <a:pt x="0" y="489298"/>
                  </a:lnTo>
                  <a:close/>
                </a:path>
              </a:pathLst>
            </a:custGeom>
            <a:ln w="25374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01198" y="1997160"/>
          <a:ext cx="8843010" cy="713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2771139"/>
                <a:gridCol w="5137150"/>
              </a:tblGrid>
              <a:tr h="608965">
                <a:tc gridSpan="2">
                  <a:txBody>
                    <a:bodyPr/>
                    <a:lstStyle/>
                    <a:p>
                      <a:pPr marL="9874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</a:t>
                      </a:r>
                      <a:r>
                        <a:rPr dirty="0" sz="2800" spc="-8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T.width;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414780"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2473325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integer;</a:t>
                      </a:r>
                      <a:r>
                        <a:rPr dirty="0" sz="2800" spc="-1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</a:t>
                      </a:r>
                      <a:r>
                        <a:rPr dirty="0" sz="2800" spc="-114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4;}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algn="ctr" marR="393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8;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080895"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3215"/>
                        </a:lnSpc>
                        <a:spcBef>
                          <a:spcPts val="295"/>
                        </a:spcBef>
                        <a:tabLst>
                          <a:tab pos="541655" algn="l"/>
                        </a:tabLst>
                      </a:pP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,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3690">
                        <a:lnSpc>
                          <a:spcPts val="2075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.inhType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261745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.inhWidth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L.inhWidth; update(id.entry,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L.inhType,L.inhWidth);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{update(id.entry,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6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L.inhType,L.inhWidth);</a:t>
                      </a:r>
                      <a:r>
                        <a:rPr dirty="0" sz="2800" spc="-1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8" name="object 8" descr=""/>
          <p:cNvGrpSpPr/>
          <p:nvPr/>
        </p:nvGrpSpPr>
        <p:grpSpPr>
          <a:xfrm>
            <a:off x="10033241" y="5923500"/>
            <a:ext cx="2961640" cy="2950845"/>
            <a:chOff x="10033241" y="5923500"/>
            <a:chExt cx="2961640" cy="2950845"/>
          </a:xfrm>
        </p:grpSpPr>
        <p:sp>
          <p:nvSpPr>
            <p:cNvPr id="9" name="object 9" descr=""/>
            <p:cNvSpPr/>
            <p:nvPr/>
          </p:nvSpPr>
          <p:spPr>
            <a:xfrm>
              <a:off x="10045929" y="5936187"/>
              <a:ext cx="2936240" cy="2925445"/>
            </a:xfrm>
            <a:custGeom>
              <a:avLst/>
              <a:gdLst/>
              <a:ahLst/>
              <a:cxnLst/>
              <a:rect l="l" t="t" r="r" b="b"/>
              <a:pathLst>
                <a:path w="2936240" h="2925445">
                  <a:moveTo>
                    <a:pt x="2448245" y="2925293"/>
                  </a:moveTo>
                  <a:lnTo>
                    <a:pt x="487548" y="2925293"/>
                  </a:lnTo>
                  <a:lnTo>
                    <a:pt x="440596" y="2923061"/>
                  </a:lnTo>
                  <a:lnTo>
                    <a:pt x="394906" y="2916501"/>
                  </a:lnTo>
                  <a:lnTo>
                    <a:pt x="350684" y="2905818"/>
                  </a:lnTo>
                  <a:lnTo>
                    <a:pt x="308131" y="2891215"/>
                  </a:lnTo>
                  <a:lnTo>
                    <a:pt x="267455" y="2872898"/>
                  </a:lnTo>
                  <a:lnTo>
                    <a:pt x="228857" y="2851071"/>
                  </a:lnTo>
                  <a:lnTo>
                    <a:pt x="192545" y="2825939"/>
                  </a:lnTo>
                  <a:lnTo>
                    <a:pt x="158720" y="2797704"/>
                  </a:lnTo>
                  <a:lnTo>
                    <a:pt x="127588" y="2766571"/>
                  </a:lnTo>
                  <a:lnTo>
                    <a:pt x="99353" y="2732747"/>
                  </a:lnTo>
                  <a:lnTo>
                    <a:pt x="74220" y="2696434"/>
                  </a:lnTo>
                  <a:lnTo>
                    <a:pt x="52393" y="2657837"/>
                  </a:lnTo>
                  <a:lnTo>
                    <a:pt x="34077" y="2617161"/>
                  </a:lnTo>
                  <a:lnTo>
                    <a:pt x="19474" y="2574608"/>
                  </a:lnTo>
                  <a:lnTo>
                    <a:pt x="8790" y="2530386"/>
                  </a:lnTo>
                  <a:lnTo>
                    <a:pt x="2231" y="2484696"/>
                  </a:lnTo>
                  <a:lnTo>
                    <a:pt x="0" y="2437744"/>
                  </a:lnTo>
                  <a:lnTo>
                    <a:pt x="0" y="487548"/>
                  </a:lnTo>
                  <a:lnTo>
                    <a:pt x="2231" y="440596"/>
                  </a:lnTo>
                  <a:lnTo>
                    <a:pt x="8790" y="394906"/>
                  </a:lnTo>
                  <a:lnTo>
                    <a:pt x="19474" y="350683"/>
                  </a:lnTo>
                  <a:lnTo>
                    <a:pt x="34077" y="308131"/>
                  </a:lnTo>
                  <a:lnTo>
                    <a:pt x="52393" y="267456"/>
                  </a:lnTo>
                  <a:lnTo>
                    <a:pt x="74220" y="228857"/>
                  </a:lnTo>
                  <a:lnTo>
                    <a:pt x="99353" y="192544"/>
                  </a:lnTo>
                  <a:lnTo>
                    <a:pt x="127588" y="158720"/>
                  </a:lnTo>
                  <a:lnTo>
                    <a:pt x="158720" y="127588"/>
                  </a:lnTo>
                  <a:lnTo>
                    <a:pt x="192545" y="99354"/>
                  </a:lnTo>
                  <a:lnTo>
                    <a:pt x="228857" y="74220"/>
                  </a:lnTo>
                  <a:lnTo>
                    <a:pt x="267455" y="52393"/>
                  </a:lnTo>
                  <a:lnTo>
                    <a:pt x="308131" y="34076"/>
                  </a:lnTo>
                  <a:lnTo>
                    <a:pt x="350684" y="19474"/>
                  </a:lnTo>
                  <a:lnTo>
                    <a:pt x="394906" y="8790"/>
                  </a:lnTo>
                  <a:lnTo>
                    <a:pt x="440596" y="2231"/>
                  </a:lnTo>
                  <a:lnTo>
                    <a:pt x="487548" y="0"/>
                  </a:lnTo>
                  <a:lnTo>
                    <a:pt x="2448245" y="0"/>
                  </a:lnTo>
                  <a:lnTo>
                    <a:pt x="2496430" y="2385"/>
                  </a:lnTo>
                  <a:lnTo>
                    <a:pt x="2543799" y="9454"/>
                  </a:lnTo>
                  <a:lnTo>
                    <a:pt x="2590034" y="21075"/>
                  </a:lnTo>
                  <a:lnTo>
                    <a:pt x="2634813" y="37114"/>
                  </a:lnTo>
                  <a:lnTo>
                    <a:pt x="2677817" y="57439"/>
                  </a:lnTo>
                  <a:lnTo>
                    <a:pt x="2718728" y="81916"/>
                  </a:lnTo>
                  <a:lnTo>
                    <a:pt x="2757227" y="110413"/>
                  </a:lnTo>
                  <a:lnTo>
                    <a:pt x="2792993" y="142798"/>
                  </a:lnTo>
                  <a:lnTo>
                    <a:pt x="2825378" y="178564"/>
                  </a:lnTo>
                  <a:lnTo>
                    <a:pt x="2853875" y="217063"/>
                  </a:lnTo>
                  <a:lnTo>
                    <a:pt x="2878353" y="257974"/>
                  </a:lnTo>
                  <a:lnTo>
                    <a:pt x="2898677" y="300979"/>
                  </a:lnTo>
                  <a:lnTo>
                    <a:pt x="2914716" y="345758"/>
                  </a:lnTo>
                  <a:lnTo>
                    <a:pt x="2926338" y="391992"/>
                  </a:lnTo>
                  <a:lnTo>
                    <a:pt x="2933407" y="439363"/>
                  </a:lnTo>
                  <a:lnTo>
                    <a:pt x="2935793" y="487548"/>
                  </a:lnTo>
                  <a:lnTo>
                    <a:pt x="2935793" y="2437744"/>
                  </a:lnTo>
                  <a:lnTo>
                    <a:pt x="2933561" y="2484696"/>
                  </a:lnTo>
                  <a:lnTo>
                    <a:pt x="2927002" y="2530386"/>
                  </a:lnTo>
                  <a:lnTo>
                    <a:pt x="2916318" y="2574608"/>
                  </a:lnTo>
                  <a:lnTo>
                    <a:pt x="2901715" y="2617161"/>
                  </a:lnTo>
                  <a:lnTo>
                    <a:pt x="2883398" y="2657837"/>
                  </a:lnTo>
                  <a:lnTo>
                    <a:pt x="2861571" y="2696434"/>
                  </a:lnTo>
                  <a:lnTo>
                    <a:pt x="2836438" y="2732747"/>
                  </a:lnTo>
                  <a:lnTo>
                    <a:pt x="2808203" y="2766571"/>
                  </a:lnTo>
                  <a:lnTo>
                    <a:pt x="2777071" y="2797704"/>
                  </a:lnTo>
                  <a:lnTo>
                    <a:pt x="2743248" y="2825939"/>
                  </a:lnTo>
                  <a:lnTo>
                    <a:pt x="2706934" y="2851071"/>
                  </a:lnTo>
                  <a:lnTo>
                    <a:pt x="2668338" y="2872898"/>
                  </a:lnTo>
                  <a:lnTo>
                    <a:pt x="2627660" y="2891215"/>
                  </a:lnTo>
                  <a:lnTo>
                    <a:pt x="2585109" y="2905818"/>
                  </a:lnTo>
                  <a:lnTo>
                    <a:pt x="2540885" y="2916501"/>
                  </a:lnTo>
                  <a:lnTo>
                    <a:pt x="2495195" y="2923061"/>
                  </a:lnTo>
                  <a:lnTo>
                    <a:pt x="2448245" y="2925293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45929" y="5936187"/>
              <a:ext cx="2936240" cy="2925445"/>
            </a:xfrm>
            <a:custGeom>
              <a:avLst/>
              <a:gdLst/>
              <a:ahLst/>
              <a:cxnLst/>
              <a:rect l="l" t="t" r="r" b="b"/>
              <a:pathLst>
                <a:path w="2936240" h="2925445">
                  <a:moveTo>
                    <a:pt x="0" y="487548"/>
                  </a:moveTo>
                  <a:lnTo>
                    <a:pt x="2231" y="440596"/>
                  </a:lnTo>
                  <a:lnTo>
                    <a:pt x="8790" y="394906"/>
                  </a:lnTo>
                  <a:lnTo>
                    <a:pt x="19474" y="350683"/>
                  </a:lnTo>
                  <a:lnTo>
                    <a:pt x="34077" y="308131"/>
                  </a:lnTo>
                  <a:lnTo>
                    <a:pt x="52393" y="267456"/>
                  </a:lnTo>
                  <a:lnTo>
                    <a:pt x="74220" y="228857"/>
                  </a:lnTo>
                  <a:lnTo>
                    <a:pt x="99353" y="192544"/>
                  </a:lnTo>
                  <a:lnTo>
                    <a:pt x="127588" y="158720"/>
                  </a:lnTo>
                  <a:lnTo>
                    <a:pt x="158720" y="127588"/>
                  </a:lnTo>
                  <a:lnTo>
                    <a:pt x="192545" y="99354"/>
                  </a:lnTo>
                  <a:lnTo>
                    <a:pt x="228857" y="74220"/>
                  </a:lnTo>
                  <a:lnTo>
                    <a:pt x="267455" y="52393"/>
                  </a:lnTo>
                  <a:lnTo>
                    <a:pt x="308131" y="34076"/>
                  </a:lnTo>
                  <a:lnTo>
                    <a:pt x="350684" y="19474"/>
                  </a:lnTo>
                  <a:lnTo>
                    <a:pt x="394906" y="8790"/>
                  </a:lnTo>
                  <a:lnTo>
                    <a:pt x="440596" y="2231"/>
                  </a:lnTo>
                  <a:lnTo>
                    <a:pt x="487548" y="0"/>
                  </a:lnTo>
                  <a:lnTo>
                    <a:pt x="2448245" y="0"/>
                  </a:lnTo>
                  <a:lnTo>
                    <a:pt x="2496430" y="2385"/>
                  </a:lnTo>
                  <a:lnTo>
                    <a:pt x="2543799" y="9454"/>
                  </a:lnTo>
                  <a:lnTo>
                    <a:pt x="2590034" y="21075"/>
                  </a:lnTo>
                  <a:lnTo>
                    <a:pt x="2634813" y="37114"/>
                  </a:lnTo>
                  <a:lnTo>
                    <a:pt x="2677817" y="57439"/>
                  </a:lnTo>
                  <a:lnTo>
                    <a:pt x="2718728" y="81916"/>
                  </a:lnTo>
                  <a:lnTo>
                    <a:pt x="2757227" y="110413"/>
                  </a:lnTo>
                  <a:lnTo>
                    <a:pt x="2792993" y="142798"/>
                  </a:lnTo>
                  <a:lnTo>
                    <a:pt x="2825378" y="178564"/>
                  </a:lnTo>
                  <a:lnTo>
                    <a:pt x="2853875" y="217063"/>
                  </a:lnTo>
                  <a:lnTo>
                    <a:pt x="2878353" y="257974"/>
                  </a:lnTo>
                  <a:lnTo>
                    <a:pt x="2898677" y="300979"/>
                  </a:lnTo>
                  <a:lnTo>
                    <a:pt x="2914716" y="345758"/>
                  </a:lnTo>
                  <a:lnTo>
                    <a:pt x="2926338" y="391992"/>
                  </a:lnTo>
                  <a:lnTo>
                    <a:pt x="2933407" y="439363"/>
                  </a:lnTo>
                  <a:lnTo>
                    <a:pt x="2935793" y="487548"/>
                  </a:lnTo>
                  <a:lnTo>
                    <a:pt x="2935793" y="2437744"/>
                  </a:lnTo>
                  <a:lnTo>
                    <a:pt x="2933561" y="2484696"/>
                  </a:lnTo>
                  <a:lnTo>
                    <a:pt x="2927002" y="2530386"/>
                  </a:lnTo>
                  <a:lnTo>
                    <a:pt x="2916318" y="2574608"/>
                  </a:lnTo>
                  <a:lnTo>
                    <a:pt x="2901715" y="2617161"/>
                  </a:lnTo>
                  <a:lnTo>
                    <a:pt x="2883398" y="2657837"/>
                  </a:lnTo>
                  <a:lnTo>
                    <a:pt x="2861571" y="2696434"/>
                  </a:lnTo>
                  <a:lnTo>
                    <a:pt x="2836438" y="2732747"/>
                  </a:lnTo>
                  <a:lnTo>
                    <a:pt x="2808203" y="2766571"/>
                  </a:lnTo>
                  <a:lnTo>
                    <a:pt x="2777071" y="2797704"/>
                  </a:lnTo>
                  <a:lnTo>
                    <a:pt x="2743248" y="2825939"/>
                  </a:lnTo>
                  <a:lnTo>
                    <a:pt x="2706934" y="2851071"/>
                  </a:lnTo>
                  <a:lnTo>
                    <a:pt x="2668336" y="2872898"/>
                  </a:lnTo>
                  <a:lnTo>
                    <a:pt x="2627660" y="2891215"/>
                  </a:lnTo>
                  <a:lnTo>
                    <a:pt x="2585109" y="2905818"/>
                  </a:lnTo>
                  <a:lnTo>
                    <a:pt x="2540885" y="2916501"/>
                  </a:lnTo>
                  <a:lnTo>
                    <a:pt x="2495195" y="2923061"/>
                  </a:lnTo>
                  <a:lnTo>
                    <a:pt x="2448245" y="2925293"/>
                  </a:lnTo>
                  <a:lnTo>
                    <a:pt x="487548" y="2925293"/>
                  </a:lnTo>
                  <a:lnTo>
                    <a:pt x="440596" y="2923061"/>
                  </a:lnTo>
                  <a:lnTo>
                    <a:pt x="394906" y="2916501"/>
                  </a:lnTo>
                  <a:lnTo>
                    <a:pt x="350684" y="2905818"/>
                  </a:lnTo>
                  <a:lnTo>
                    <a:pt x="308131" y="2891215"/>
                  </a:lnTo>
                  <a:lnTo>
                    <a:pt x="267455" y="2872898"/>
                  </a:lnTo>
                  <a:lnTo>
                    <a:pt x="228857" y="2851071"/>
                  </a:lnTo>
                  <a:lnTo>
                    <a:pt x="192545" y="2825939"/>
                  </a:lnTo>
                  <a:lnTo>
                    <a:pt x="158720" y="2797704"/>
                  </a:lnTo>
                  <a:lnTo>
                    <a:pt x="127588" y="2766571"/>
                  </a:lnTo>
                  <a:lnTo>
                    <a:pt x="99353" y="2732747"/>
                  </a:lnTo>
                  <a:lnTo>
                    <a:pt x="74220" y="2696434"/>
                  </a:lnTo>
                  <a:lnTo>
                    <a:pt x="52393" y="2657837"/>
                  </a:lnTo>
                  <a:lnTo>
                    <a:pt x="34077" y="2617161"/>
                  </a:lnTo>
                  <a:lnTo>
                    <a:pt x="19474" y="2574608"/>
                  </a:lnTo>
                  <a:lnTo>
                    <a:pt x="8790" y="2530386"/>
                  </a:lnTo>
                  <a:lnTo>
                    <a:pt x="2231" y="2484696"/>
                  </a:lnTo>
                  <a:lnTo>
                    <a:pt x="0" y="2437744"/>
                  </a:lnTo>
                  <a:lnTo>
                    <a:pt x="0" y="487548"/>
                  </a:lnTo>
                  <a:close/>
                </a:path>
              </a:pathLst>
            </a:custGeom>
            <a:ln w="25374">
              <a:solidFill>
                <a:srgbClr val="31528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261802" y="2437567"/>
            <a:ext cx="2381250" cy="599122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LDD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spcBef>
                <a:spcPts val="10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EA167"/>
                </a:solidFill>
                <a:latin typeface="Arial"/>
                <a:cs typeface="Arial"/>
              </a:rPr>
              <a:t>→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T</a:t>
            </a:r>
            <a:r>
              <a:rPr dirty="0" sz="2800" spc="-20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L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the attribute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inherited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2800" spc="-135" b="1">
                <a:solidFill>
                  <a:srgbClr val="FFFFFF"/>
                </a:solidFill>
                <a:latin typeface="Calibri"/>
                <a:cs typeface="Calibri"/>
              </a:rPr>
              <a:t>T,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left-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sibling.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DEA167"/>
                </a:solidFill>
                <a:latin typeface="Calibri"/>
                <a:cs typeface="Calibri"/>
              </a:rPr>
              <a:t>update()</a:t>
            </a:r>
            <a:r>
              <a:rPr dirty="0" sz="2800" spc="-70" b="1">
                <a:solidFill>
                  <a:srgbClr val="DEA16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update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symbol table.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998" y="2230808"/>
            <a:ext cx="56026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int</a:t>
            </a:r>
            <a:r>
              <a:rPr dirty="0" sz="2800" spc="-4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a,b;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509" y="3249017"/>
            <a:ext cx="11577350" cy="46606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identify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Array</a:t>
            </a:r>
            <a:r>
              <a:rPr dirty="0" spc="-8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Type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0998" y="4021041"/>
          <a:ext cx="9405620" cy="375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165"/>
                <a:gridCol w="6583044"/>
              </a:tblGrid>
              <a:tr h="608965"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13740">
                <a:tc>
                  <a:txBody>
                    <a:bodyPr/>
                    <a:lstStyle/>
                    <a:p>
                      <a:pPr marL="84455">
                        <a:lnSpc>
                          <a:spcPts val="3215"/>
                        </a:lnSpc>
                        <a:spcBef>
                          <a:spcPts val="295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[num]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r" marR="379095">
                        <a:lnSpc>
                          <a:spcPts val="201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44747" y="1967054"/>
            <a:ext cx="936117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Complete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semantic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rules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SDD.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int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[2][3]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identify</a:t>
            </a:r>
            <a:r>
              <a:rPr dirty="0" spc="-8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Array</a:t>
            </a:r>
            <a:r>
              <a:rPr dirty="0" spc="-8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Type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41798" y="1997160"/>
          <a:ext cx="12221845" cy="708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/>
                <a:gridCol w="1329690"/>
                <a:gridCol w="419735"/>
                <a:gridCol w="9549130"/>
              </a:tblGrid>
              <a:tr h="656590">
                <a:tc gridSpan="3"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414780">
                <a:tc>
                  <a:txBody>
                    <a:bodyPr/>
                    <a:lstStyle/>
                    <a:p>
                      <a:pPr algn="ctr" marR="273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B.width;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C.type;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C.width;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43915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integer;B.width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4;}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 marR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742565" algn="l"/>
                        </a:tabLst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B.width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8;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277749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[num]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.inhType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.inhWidth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4173854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C.type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array(num.lexval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spc="-1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.type); C.width</a:t>
                      </a:r>
                      <a:r>
                        <a:rPr dirty="0" sz="2800" spc="-9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num.lexval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spc="-1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.width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;);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dirty="0" sz="2800" spc="-1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L.inhType); addWidth(id.entry,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L.inhWidth;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0720">
                <a:tc>
                  <a:txBody>
                    <a:bodyPr/>
                    <a:lstStyle/>
                    <a:p>
                      <a:pPr algn="ctr" marR="152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C.type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C.inhType;</a:t>
                      </a:r>
                      <a:r>
                        <a:rPr dirty="0" sz="2800" spc="2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C.inhWidth;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998" y="1696809"/>
            <a:ext cx="6043295" cy="169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int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a[2][3]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int</a:t>
            </a:r>
            <a:r>
              <a:rPr dirty="0" sz="2800" spc="-7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a[2][3]</a:t>
            </a:r>
            <a:r>
              <a:rPr dirty="0" sz="2800" spc="-5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translates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array(2,array(3,int))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344" y="3113418"/>
            <a:ext cx="8719131" cy="60305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Basic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vs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Array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in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</a:t>
            </a:r>
            <a:r>
              <a:rPr dirty="0" spc="-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Semantics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70146" y="3374542"/>
          <a:ext cx="10185400" cy="5664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5590"/>
                <a:gridCol w="7265034"/>
              </a:tblGrid>
              <a:tr h="608965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5725">
                        <a:lnSpc>
                          <a:spcPts val="3175"/>
                        </a:lnSpc>
                        <a:spcBef>
                          <a:spcPts val="295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[num]</a:t>
                      </a:r>
                      <a:r>
                        <a:rPr dirty="0" sz="2800" spc="-3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r" marR="477520">
                        <a:lnSpc>
                          <a:spcPts val="195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5725">
                        <a:lnSpc>
                          <a:spcPts val="3175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,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R="391795">
                        <a:lnSpc>
                          <a:spcPts val="195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59025" y="1906126"/>
            <a:ext cx="1092327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Construct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identify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array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following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format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float[4]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x,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Semantics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i.e,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x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array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type,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y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basic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Basic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vs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Array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in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</a:t>
            </a:r>
            <a:r>
              <a:rPr dirty="0" spc="-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Semantics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18960" y="1997160"/>
          <a:ext cx="12215495" cy="689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880"/>
                <a:gridCol w="1329055"/>
                <a:gridCol w="311785"/>
                <a:gridCol w="9652000"/>
              </a:tblGrid>
              <a:tr h="656590">
                <a:tc gridSpan="3"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126490">
                <a:tc>
                  <a:txBody>
                    <a:bodyPr/>
                    <a:lstStyle/>
                    <a:p>
                      <a:pPr algn="ctr" marR="5841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L.inhbasicType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T.basicType;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L.inhbasicWidth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T.basicWidth;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lstStyle/>
                    <a:p>
                      <a:pPr algn="ctr" marR="26034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B.width;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C.type;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T.width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C.width;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T.basicType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T.basicWidth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B.width;}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integer;B.width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4;}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 marR="831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742565" algn="l"/>
                        </a:tabLst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B.type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B.width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8;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[num]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.inhType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C.inhType;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.inhWidth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C.type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array(num.lexval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spc="-1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.type);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C.width</a:t>
                      </a:r>
                      <a:r>
                        <a:rPr dirty="0" sz="2800" spc="-9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num.lexval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spc="-1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.width;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4114165" algn="l"/>
                        </a:tabLst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.inhType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C.inhType;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	C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.inhWidth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C.inhWidth;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2" y="2388582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2" y="3837721"/>
            <a:ext cx="567753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Unit</a:t>
            </a:r>
            <a:r>
              <a:rPr dirty="0" sz="45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3:</a:t>
            </a:r>
            <a:r>
              <a:rPr dirty="0" sz="45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21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4500" spc="-2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45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25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2" y="7222287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A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292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79" y="0"/>
                </a:lnTo>
              </a:path>
            </a:pathLst>
          </a:custGeom>
          <a:ln w="38074">
            <a:solidFill>
              <a:srgbClr val="DEA1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for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Basic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vs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Array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Type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declaration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in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</a:t>
            </a:r>
            <a:r>
              <a:rPr dirty="0" spc="-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Semantics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18960" y="1997160"/>
          <a:ext cx="12215495" cy="6260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8720"/>
                <a:gridCol w="9652000"/>
              </a:tblGrid>
              <a:tr h="656590"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1264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3377565">
                <a:tc>
                  <a:txBody>
                    <a:bodyPr/>
                    <a:lstStyle/>
                    <a:p>
                      <a:pPr marL="85725">
                        <a:lnSpc>
                          <a:spcPts val="3215"/>
                        </a:lnSpc>
                        <a:spcBef>
                          <a:spcPts val="295"/>
                        </a:spcBef>
                        <a:tabLst>
                          <a:tab pos="913765" algn="l"/>
                          <a:tab pos="13709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	,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R="34925">
                        <a:lnSpc>
                          <a:spcPts val="2075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.inhType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5776595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.inhWidth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L.inhWidth;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.inhbasicType</a:t>
                      </a:r>
                      <a:r>
                        <a:rPr dirty="0" sz="2800" spc="-1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L.inhbasicType;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4200525" indent="80010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baseline="-31531" sz="27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.inhbasicWidth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L.inhbasicWidth; addType(id.entry,</a:t>
                      </a:r>
                      <a:r>
                        <a:rPr dirty="0" sz="2800" spc="-1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L.inhbasicType); addWidth(id.entry,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L.inhbasicWidth;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8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dirty="0" sz="2800" spc="-7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L.inhType);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addWidth(id.entry,</a:t>
                      </a:r>
                      <a:r>
                        <a:rPr dirty="0" sz="2800" spc="-1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L.inhWidth;</a:t>
                      </a:r>
                      <a:r>
                        <a:rPr dirty="0" sz="2800" spc="-1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786" y="384974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59" y="4103117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04" y="46610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59" h="1437639">
                <a:moveTo>
                  <a:pt x="1280160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07" y="1437640"/>
                </a:lnTo>
                <a:lnTo>
                  <a:pt x="1280007" y="60960"/>
                </a:lnTo>
                <a:lnTo>
                  <a:pt x="1280160" y="60960"/>
                </a:lnTo>
                <a:lnTo>
                  <a:pt x="1280160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59" y="2718718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45911"/>
                </a:solidFill>
              </a:rPr>
              <a:t>THANK </a:t>
            </a:r>
            <a:r>
              <a:rPr dirty="0" sz="4500" spc="-25">
                <a:solidFill>
                  <a:srgbClr val="C459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3549" y="138580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45911"/>
                </a:solidFill>
              </a:rPr>
              <a:t>Lecture</a:t>
            </a:r>
            <a:r>
              <a:rPr dirty="0" spc="-7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4" y="2102263"/>
            <a:ext cx="5661025" cy="4314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What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SDD?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L–Attributed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Simple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Type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declaration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Array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type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Variable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Declaration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Variable</a:t>
            </a:r>
            <a:r>
              <a:rPr dirty="0" sz="2800" spc="-1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declaration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verification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Desk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calculator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45911"/>
                </a:solidFill>
              </a:rPr>
              <a:t>Recap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1" y="2316253"/>
            <a:ext cx="12233275" cy="570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990600" indent="-481330">
              <a:lnSpc>
                <a:spcPct val="118600"/>
              </a:lnSpc>
              <a:spcBef>
                <a:spcPts val="100"/>
              </a:spcBef>
              <a:buClr>
                <a:srgbClr val="2F5495"/>
              </a:buClr>
              <a:buFont typeface="Arial"/>
              <a:buChar char="●"/>
              <a:tabLst>
                <a:tab pos="493395" algn="l"/>
                <a:tab pos="1866264" algn="l"/>
                <a:tab pos="5066665" algn="l"/>
                <a:tab pos="6895465" algn="l"/>
              </a:tabLst>
            </a:pP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Syntax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	Directed</a:t>
            </a:r>
            <a:r>
              <a:rPr dirty="0" sz="2800" spc="13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Definitions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	(SDD)</a:t>
            </a:r>
            <a:r>
              <a:rPr dirty="0" sz="2800" spc="-114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are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generalization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context-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free grammars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which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lvl="1" marL="950594" indent="-480695">
              <a:lnSpc>
                <a:spcPct val="100000"/>
              </a:lnSpc>
              <a:spcBef>
                <a:spcPts val="1515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Grammar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symbols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have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associated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set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lvl="1" marL="950594" marR="147955" indent="-481330">
              <a:lnSpc>
                <a:spcPct val="100400"/>
              </a:lnSpc>
              <a:spcBef>
                <a:spcPts val="965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Productions</a:t>
            </a:r>
            <a:r>
              <a:rPr dirty="0" sz="2800" spc="-1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are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associated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with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Semantic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Rules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computing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values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of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Two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kinds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 lvl="1" marL="950594" marR="392430" indent="-481330">
              <a:lnSpc>
                <a:spcPct val="100400"/>
              </a:lnSpc>
              <a:spcBef>
                <a:spcPts val="965"/>
              </a:spcBef>
              <a:buClr>
                <a:srgbClr val="2F5495"/>
              </a:buClr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Synthesized</a:t>
            </a:r>
            <a:r>
              <a:rPr dirty="0" sz="2800" spc="-7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Attributes</a:t>
            </a:r>
            <a:r>
              <a:rPr dirty="0" sz="2800" spc="-4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computed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from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values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children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nodes.</a:t>
            </a:r>
            <a:endParaRPr sz="2800">
              <a:latin typeface="Calibri"/>
              <a:cs typeface="Calibri"/>
            </a:endParaRPr>
          </a:p>
          <a:p>
            <a:pPr lvl="1" marL="950594" marR="5080" indent="-481330">
              <a:lnSpc>
                <a:spcPct val="100400"/>
              </a:lnSpc>
              <a:spcBef>
                <a:spcPts val="980"/>
              </a:spcBef>
              <a:buClr>
                <a:srgbClr val="2F5495"/>
              </a:buClr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Inherited</a:t>
            </a:r>
            <a:r>
              <a:rPr dirty="0" sz="2800" spc="-7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Attributes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computed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from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values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both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the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siblings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parent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nodes.</a:t>
            </a: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spcBef>
                <a:spcPts val="9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2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with</a:t>
            </a:r>
            <a:r>
              <a:rPr dirty="0" sz="2800" spc="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called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45911"/>
                </a:solidFill>
                <a:latin typeface="Calibri"/>
                <a:cs typeface="Calibri"/>
              </a:rPr>
              <a:t>S-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attributed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definition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What</a:t>
            </a:r>
            <a:r>
              <a:rPr dirty="0" spc="-5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is</a:t>
            </a:r>
            <a:r>
              <a:rPr dirty="0" spc="-5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an</a:t>
            </a:r>
            <a:r>
              <a:rPr dirty="0" spc="-45">
                <a:solidFill>
                  <a:srgbClr val="C45911"/>
                </a:solidFill>
              </a:rPr>
              <a:t> </a:t>
            </a: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5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SDD?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5" y="3237145"/>
            <a:ext cx="12723495" cy="309689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Directed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C45911"/>
                </a:solidFill>
                <a:latin typeface="Calibri"/>
                <a:cs typeface="Calibri"/>
              </a:rPr>
              <a:t>L-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attributed</a:t>
            </a:r>
            <a:r>
              <a:rPr dirty="0" sz="2800" spc="-5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all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are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either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25830" indent="-60071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925830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endParaRPr sz="2800">
              <a:latin typeface="Calibri"/>
              <a:cs typeface="Calibri"/>
            </a:endParaRPr>
          </a:p>
          <a:p>
            <a:pPr marL="925830" marR="5080" indent="-601980">
              <a:lnSpc>
                <a:spcPct val="100400"/>
              </a:lnSpc>
              <a:spcBef>
                <a:spcPts val="960"/>
              </a:spcBef>
              <a:buAutoNum type="arabicPeriod"/>
              <a:tabLst>
                <a:tab pos="92583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Extended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attributes,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which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can</a:t>
            </a:r>
            <a:r>
              <a:rPr dirty="0" sz="2800" spc="-3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depend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not</a:t>
            </a:r>
            <a:r>
              <a:rPr dirty="0" sz="2800" spc="2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children,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but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node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itself.</a:t>
            </a:r>
            <a:endParaRPr sz="2800">
              <a:latin typeface="Calibri"/>
              <a:cs typeface="Calibri"/>
            </a:endParaRPr>
          </a:p>
          <a:p>
            <a:pPr marL="925830" marR="694690" indent="-601980">
              <a:lnSpc>
                <a:spcPct val="100400"/>
              </a:lnSpc>
              <a:spcBef>
                <a:spcPts val="975"/>
              </a:spcBef>
              <a:buAutoNum type="arabicPeriod"/>
              <a:tabLst>
                <a:tab pos="925830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Inherited,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but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depending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parent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any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siblings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left.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25">
                <a:solidFill>
                  <a:srgbClr val="C45911"/>
                </a:solidFill>
              </a:rPr>
              <a:t>SDD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9715" y="2733244"/>
            <a:ext cx="11433810" cy="507746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568960" indent="-480059">
              <a:lnSpc>
                <a:spcPct val="100000"/>
              </a:lnSpc>
              <a:spcBef>
                <a:spcPts val="1220"/>
              </a:spcBef>
              <a:buFont typeface="Arial"/>
              <a:buChar char="●"/>
              <a:tabLst>
                <a:tab pos="568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formal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5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568960" marR="81280">
              <a:lnSpc>
                <a:spcPct val="120400"/>
              </a:lnSpc>
              <a:spcBef>
                <a:spcPts val="434"/>
              </a:spcBef>
              <a:tabLst>
                <a:tab pos="4189729" algn="l"/>
                <a:tab pos="5104130" algn="l"/>
                <a:tab pos="601853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syntax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directed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5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each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attribute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baseline="-31531" sz="2775" spc="-37" b="1">
                <a:solidFill>
                  <a:srgbClr val="C45911"/>
                </a:solidFill>
                <a:latin typeface="Calibri"/>
                <a:cs typeface="Calibri"/>
              </a:rPr>
              <a:t>j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production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Arial"/>
                <a:cs typeface="Arial"/>
              </a:rPr>
              <a:t>→</a:t>
            </a:r>
            <a:r>
              <a:rPr dirty="0" sz="2800" spc="-45" b="1">
                <a:solidFill>
                  <a:srgbClr val="C45911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	.</a:t>
            </a:r>
            <a:r>
              <a:rPr dirty="0" sz="2800" spc="-1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1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	.</a:t>
            </a:r>
            <a:r>
              <a:rPr dirty="0" sz="2800" spc="-1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1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,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depends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3818254">
              <a:lnSpc>
                <a:spcPts val="1789"/>
              </a:lnSpc>
              <a:tabLst>
                <a:tab pos="4932680" algn="l"/>
                <a:tab pos="5900420" algn="l"/>
              </a:tabLst>
            </a:pPr>
            <a:r>
              <a:rPr dirty="0" sz="1850" spc="-50" b="1">
                <a:solidFill>
                  <a:srgbClr val="C45911"/>
                </a:solidFill>
                <a:latin typeface="Calibri"/>
                <a:cs typeface="Calibri"/>
              </a:rPr>
              <a:t>1</a:t>
            </a:r>
            <a:r>
              <a:rPr dirty="0" sz="1850" b="1">
                <a:solidFill>
                  <a:srgbClr val="C45911"/>
                </a:solidFill>
                <a:latin typeface="Calibri"/>
                <a:cs typeface="Calibri"/>
              </a:rPr>
              <a:t>	</a:t>
            </a:r>
            <a:r>
              <a:rPr dirty="0" sz="1850" spc="-50" b="1">
                <a:solidFill>
                  <a:srgbClr val="C45911"/>
                </a:solidFill>
                <a:latin typeface="Calibri"/>
                <a:cs typeface="Calibri"/>
              </a:rPr>
              <a:t>j</a:t>
            </a:r>
            <a:r>
              <a:rPr dirty="0" sz="1850" b="1">
                <a:solidFill>
                  <a:srgbClr val="C45911"/>
                </a:solidFill>
                <a:latin typeface="Calibri"/>
                <a:cs typeface="Calibri"/>
              </a:rPr>
              <a:t>	</a:t>
            </a:r>
            <a:r>
              <a:rPr dirty="0" sz="1850" spc="-50" b="1">
                <a:solidFill>
                  <a:srgbClr val="C45911"/>
                </a:solidFill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  <a:p>
            <a:pPr marL="942975" marR="356870" indent="-471805">
              <a:lnSpc>
                <a:spcPts val="3370"/>
              </a:lnSpc>
              <a:spcBef>
                <a:spcPts val="10"/>
              </a:spcBef>
              <a:buAutoNum type="arabicPeriod"/>
              <a:tabLst>
                <a:tab pos="942975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symbols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left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(this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what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5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Attributed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stands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for)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baseline="-31531" sz="2775" b="1">
                <a:solidFill>
                  <a:srgbClr val="C45911"/>
                </a:solidFill>
                <a:latin typeface="Calibri"/>
                <a:cs typeface="Calibri"/>
              </a:rPr>
              <a:t>j</a:t>
            </a:r>
            <a:r>
              <a:rPr dirty="0" baseline="-31531" sz="2775" spc="-3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,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i.e.,</a:t>
            </a:r>
            <a:r>
              <a:rPr dirty="0" sz="2800" spc="-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baseline="-31531" sz="2775" b="1">
                <a:solidFill>
                  <a:srgbClr val="C45911"/>
                </a:solidFill>
                <a:latin typeface="Calibri"/>
                <a:cs typeface="Calibri"/>
              </a:rPr>
              <a:t>1</a:t>
            </a:r>
            <a:r>
              <a:rPr dirty="0" baseline="-31531" sz="2775" spc="-37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baseline="-31531" sz="2775" b="1">
                <a:solidFill>
                  <a:srgbClr val="C45911"/>
                </a:solidFill>
                <a:latin typeface="Calibri"/>
                <a:cs typeface="Calibri"/>
              </a:rPr>
              <a:t>2</a:t>
            </a:r>
            <a:r>
              <a:rPr dirty="0" baseline="-31531" sz="2775" spc="-3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3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.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baseline="-31531" sz="2775" b="1">
                <a:solidFill>
                  <a:srgbClr val="C45911"/>
                </a:solidFill>
                <a:latin typeface="Calibri"/>
                <a:cs typeface="Calibri"/>
              </a:rPr>
              <a:t>j</a:t>
            </a:r>
            <a:r>
              <a:rPr dirty="0" baseline="-31531" sz="2775" spc="-3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baseline="-31531" sz="2775" b="1">
                <a:solidFill>
                  <a:srgbClr val="C45911"/>
                </a:solidFill>
                <a:latin typeface="Arial"/>
                <a:cs typeface="Arial"/>
              </a:rPr>
              <a:t>−</a:t>
            </a:r>
            <a:r>
              <a:rPr dirty="0" baseline="-31531" sz="2775" spc="-37" b="1">
                <a:solidFill>
                  <a:srgbClr val="C45911"/>
                </a:solidFill>
                <a:latin typeface="Arial"/>
                <a:cs typeface="Arial"/>
              </a:rPr>
              <a:t> </a:t>
            </a:r>
            <a:r>
              <a:rPr dirty="0" baseline="-31531" sz="2775" spc="-75" b="1">
                <a:solidFill>
                  <a:srgbClr val="C45911"/>
                </a:solidFill>
                <a:latin typeface="Calibri"/>
                <a:cs typeface="Calibri"/>
              </a:rPr>
              <a:t>1</a:t>
            </a:r>
            <a:endParaRPr baseline="-31531" sz="2775">
              <a:latin typeface="Calibri"/>
              <a:cs typeface="Calibri"/>
            </a:endParaRPr>
          </a:p>
          <a:p>
            <a:pPr marL="923290" indent="-45212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92329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800">
              <a:latin typeface="Calibri"/>
              <a:cs typeface="Calibri"/>
            </a:endParaRPr>
          </a:p>
          <a:p>
            <a:pPr marL="568960" marR="1336675" indent="-480695">
              <a:lnSpc>
                <a:spcPct val="100400"/>
              </a:lnSpc>
              <a:buFont typeface="Arial"/>
              <a:buChar char="●"/>
              <a:tabLst>
                <a:tab pos="568960" algn="l"/>
                <a:tab pos="2280920" algn="l"/>
                <a:tab pos="912622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Theorem</a:t>
            </a:r>
            <a:r>
              <a:rPr dirty="0" sz="2800" spc="19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Inheritedattributes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2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5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Definitions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can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be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computed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by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PreOrder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traversal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568960">
              <a:lnSpc>
                <a:spcPct val="100000"/>
              </a:lnSpc>
            </a:pP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parse-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5">
                <a:solidFill>
                  <a:srgbClr val="C45911"/>
                </a:solidFill>
              </a:rPr>
              <a:t>L-</a:t>
            </a:r>
            <a:r>
              <a:rPr dirty="0" spc="-20">
                <a:solidFill>
                  <a:srgbClr val="C45911"/>
                </a:solidFill>
              </a:rPr>
              <a:t>attributed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25">
                <a:solidFill>
                  <a:srgbClr val="C45911"/>
                </a:solidFill>
              </a:rPr>
              <a:t>SDD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915" y="3318090"/>
            <a:ext cx="10099675" cy="19373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492759" marR="5080" indent="-480695">
              <a:lnSpc>
                <a:spcPts val="3310"/>
              </a:lnSpc>
              <a:spcBef>
                <a:spcPts val="250"/>
              </a:spcBef>
              <a:buFont typeface="Arial"/>
              <a:buChar char="●"/>
              <a:tabLst>
                <a:tab pos="492759" algn="l"/>
                <a:tab pos="8553450" algn="l"/>
              </a:tabLst>
            </a:pP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definitions</a:t>
            </a:r>
            <a:r>
              <a:rPr dirty="0" sz="2800" spc="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allow</a:t>
            </a:r>
            <a:r>
              <a:rPr dirty="0" sz="2800" spc="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1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9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natural</a:t>
            </a:r>
            <a:r>
              <a:rPr dirty="0" sz="2800" spc="1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order</a:t>
            </a:r>
            <a:r>
              <a:rPr dirty="0" sz="2800" spc="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evaluating attributes,</a:t>
            </a:r>
            <a:r>
              <a:rPr dirty="0" sz="2800" spc="-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i.e,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depth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first,</a:t>
            </a:r>
            <a:r>
              <a:rPr dirty="0" sz="2800" spc="-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left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right.</a:t>
            </a:r>
            <a:endParaRPr sz="2800">
              <a:latin typeface="Calibri"/>
              <a:cs typeface="Calibri"/>
            </a:endParaRPr>
          </a:p>
          <a:p>
            <a:pPr marL="492759" marR="7600950" indent="-480695">
              <a:lnSpc>
                <a:spcPct val="120100"/>
              </a:lnSpc>
              <a:spcBef>
                <a:spcPts val="215"/>
              </a:spcBef>
              <a:buFont typeface="Arial"/>
              <a:buChar char="●"/>
              <a:tabLst>
                <a:tab pos="520700" algn="l"/>
                <a:tab pos="142240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example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Arial"/>
                <a:cs typeface="Arial"/>
              </a:rPr>
              <a:t>→</a:t>
            </a:r>
            <a:r>
              <a:rPr dirty="0" sz="2800" b="1">
                <a:solidFill>
                  <a:srgbClr val="C45911"/>
                </a:solidFill>
                <a:latin typeface="Arial"/>
                <a:cs typeface="Arial"/>
              </a:rPr>
              <a:t>	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9484" y="5522784"/>
            <a:ext cx="6840265" cy="25711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29" y="186021"/>
            <a:ext cx="263207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 sz="3000" b="1">
                <a:solidFill>
                  <a:srgbClr val="2F5495"/>
                </a:solidFill>
                <a:latin typeface="Calibri"/>
                <a:cs typeface="Calibri"/>
              </a:rPr>
              <a:t>Compiler</a:t>
            </a:r>
            <a:r>
              <a:rPr dirty="0" sz="30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2F5495"/>
                </a:solidFill>
                <a:latin typeface="Calibri"/>
                <a:cs typeface="Calibri"/>
              </a:rPr>
              <a:t>Design </a:t>
            </a:r>
            <a:r>
              <a:rPr dirty="0" sz="3000" spc="-105" b="1">
                <a:solidFill>
                  <a:srgbClr val="C45911"/>
                </a:solidFill>
                <a:latin typeface="Calibri"/>
                <a:cs typeface="Calibri"/>
              </a:rPr>
              <a:t>L-</a:t>
            </a:r>
            <a:r>
              <a:rPr dirty="0" sz="3000" spc="-20" b="1">
                <a:solidFill>
                  <a:srgbClr val="C45911"/>
                </a:solidFill>
                <a:latin typeface="Calibri"/>
                <a:cs typeface="Calibri"/>
              </a:rPr>
              <a:t>attributed</a:t>
            </a:r>
            <a:r>
              <a:rPr dirty="0" sz="3000" spc="-5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3000" spc="-25" b="1">
                <a:solidFill>
                  <a:srgbClr val="C45911"/>
                </a:solidFill>
                <a:latin typeface="Calibri"/>
                <a:cs typeface="Calibri"/>
              </a:rPr>
              <a:t>SDD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2" y="2718086"/>
            <a:ext cx="9510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Every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S-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Syntax-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Directed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also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991" y="3673567"/>
            <a:ext cx="4541015" cy="455938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50">
                <a:solidFill>
                  <a:srgbClr val="C45911"/>
                </a:solidFill>
              </a:rPr>
              <a:t>L-</a:t>
            </a:r>
            <a:r>
              <a:rPr dirty="0" spc="-25">
                <a:solidFill>
                  <a:srgbClr val="C45911"/>
                </a:solidFill>
              </a:rPr>
              <a:t>Attributed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implement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Simple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Desk</a:t>
            </a:r>
            <a:r>
              <a:rPr dirty="0" spc="-4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Calculator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404292" y="3482842"/>
          <a:ext cx="7870825" cy="505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6050"/>
                <a:gridCol w="5079365"/>
              </a:tblGrid>
              <a:tr h="608965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5725">
                        <a:lnSpc>
                          <a:spcPts val="3175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21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baseline="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endParaRPr baseline="31531" sz="2775">
                        <a:latin typeface="Calibri"/>
                        <a:cs typeface="Calibri"/>
                      </a:endParaRPr>
                    </a:p>
                    <a:p>
                      <a:pPr marL="1695450">
                        <a:lnSpc>
                          <a:spcPts val="195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85725">
                        <a:lnSpc>
                          <a:spcPts val="3175"/>
                        </a:lnSpc>
                        <a:spcBef>
                          <a:spcPts val="295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155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31531" sz="2775" spc="-37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endParaRPr baseline="31531" sz="2775">
                        <a:latin typeface="Calibri"/>
                        <a:cs typeface="Calibri"/>
                      </a:endParaRPr>
                    </a:p>
                    <a:p>
                      <a:pPr algn="ctr" marL="627380">
                        <a:lnSpc>
                          <a:spcPts val="1950"/>
                        </a:lnSpc>
                      </a:pPr>
                      <a:r>
                        <a:rPr dirty="0" sz="185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T’</a:t>
                      </a:r>
                      <a:r>
                        <a:rPr dirty="0" sz="2800" spc="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spc="17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913765" algn="l"/>
                        </a:tabLst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59022" y="1828006"/>
            <a:ext cx="9361170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Complete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semantic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rules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SDD.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Evaluate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input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3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+</a:t>
            </a:r>
            <a:r>
              <a:rPr dirty="0" sz="2800" spc="-4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28_L-attributed SDD.pptx</dc:title>
  <dcterms:created xsi:type="dcterms:W3CDTF">2025-04-29T11:15:51Z</dcterms:created>
  <dcterms:modified xsi:type="dcterms:W3CDTF">2025-04-29T11:15:51Z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