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4630400" cy="9144000"/>
  <p:notesSz cx="146304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323" y="262545"/>
            <a:ext cx="8832215" cy="1090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323" y="262545"/>
            <a:ext cx="8832215" cy="1090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573" y="2530044"/>
            <a:ext cx="12084050" cy="5147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reetkanwal@pes.edu" TargetMode="Externa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21" y="2858516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C45911"/>
                </a:solidFill>
              </a:rPr>
              <a:t>Compiler</a:t>
            </a:r>
            <a:r>
              <a:rPr dirty="0" sz="4500" spc="-50">
                <a:solidFill>
                  <a:srgbClr val="C45911"/>
                </a:solidFill>
              </a:rPr>
              <a:t> </a:t>
            </a:r>
            <a:r>
              <a:rPr dirty="0" sz="4500" spc="-10">
                <a:solidFill>
                  <a:srgbClr val="C45911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5185396" y="4133329"/>
            <a:ext cx="7466330" cy="10845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93313" y="3797092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488" y="0"/>
                </a:lnTo>
              </a:path>
            </a:pathLst>
          </a:custGeom>
          <a:ln w="38074">
            <a:solidFill>
              <a:srgbClr val="C459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3026809" y="355612"/>
            <a:ext cx="1280795" cy="1436370"/>
          </a:xfrm>
          <a:custGeom>
            <a:avLst/>
            <a:gdLst/>
            <a:ahLst/>
            <a:cxnLst/>
            <a:rect l="l" t="t" r="r" b="b"/>
            <a:pathLst>
              <a:path w="1280794" h="1436370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397" y="60960"/>
                </a:lnTo>
                <a:lnTo>
                  <a:pt x="1225397" y="1436370"/>
                </a:lnTo>
                <a:lnTo>
                  <a:pt x="1280274" y="1436370"/>
                </a:lnTo>
                <a:lnTo>
                  <a:pt x="1280274" y="60960"/>
                </a:lnTo>
                <a:lnTo>
                  <a:pt x="1280274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23925" y="7933577"/>
            <a:ext cx="45770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latin typeface="Calibri"/>
                <a:cs typeface="Calibri"/>
              </a:rPr>
              <a:t>Teaching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Assistant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: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Kavya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</a:t>
            </a:r>
            <a:r>
              <a:rPr dirty="0" sz="3000" spc="-50">
                <a:latin typeface="Calibri"/>
                <a:cs typeface="Calibri"/>
              </a:rPr>
              <a:t> K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999" y="1427750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2" y="2388582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000000"/>
                </a:solidFill>
              </a:rPr>
              <a:t>Compiler</a:t>
            </a:r>
            <a:r>
              <a:rPr dirty="0" sz="4500" spc="-50">
                <a:solidFill>
                  <a:srgbClr val="000000"/>
                </a:solidFill>
              </a:rPr>
              <a:t> </a:t>
            </a:r>
            <a:r>
              <a:rPr dirty="0" sz="4500" spc="-10">
                <a:solidFill>
                  <a:srgbClr val="000000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810732" y="3837721"/>
            <a:ext cx="816419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b="1">
                <a:solidFill>
                  <a:srgbClr val="2F5495"/>
                </a:solidFill>
                <a:latin typeface="Calibri"/>
                <a:cs typeface="Calibri"/>
              </a:rPr>
              <a:t>Unit</a:t>
            </a:r>
            <a:r>
              <a:rPr dirty="0" sz="4500" spc="-1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5"/>
                </a:solidFill>
                <a:latin typeface="Calibri"/>
                <a:cs typeface="Calibri"/>
              </a:rPr>
              <a:t>3:</a:t>
            </a:r>
            <a:r>
              <a:rPr dirty="0" sz="4500" spc="-114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4500" spc="-10" b="1">
                <a:solidFill>
                  <a:srgbClr val="2F5495"/>
                </a:solidFill>
                <a:latin typeface="Calibri"/>
                <a:cs typeface="Calibri"/>
              </a:rPr>
              <a:t>Syntax</a:t>
            </a:r>
            <a:r>
              <a:rPr dirty="0" sz="4500" spc="-114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5"/>
                </a:solidFill>
                <a:latin typeface="Calibri"/>
                <a:cs typeface="Calibri"/>
              </a:rPr>
              <a:t>Directed</a:t>
            </a:r>
            <a:r>
              <a:rPr dirty="0" sz="45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4500" spc="-10" b="1">
                <a:solidFill>
                  <a:srgbClr val="2F5495"/>
                </a:solidFill>
                <a:latin typeface="Calibri"/>
                <a:cs typeface="Calibri"/>
              </a:rPr>
              <a:t>Definitions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0732" y="7222287"/>
            <a:ext cx="6221730" cy="103568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500" spc="-10">
                <a:latin typeface="Calibri"/>
                <a:cs typeface="Calibri"/>
              </a:rPr>
              <a:t>Department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of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Computer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Science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&amp;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F4AE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3462292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8"/>
                </a:moveTo>
                <a:lnTo>
                  <a:pt x="9484779" y="0"/>
                </a:lnTo>
              </a:path>
            </a:pathLst>
          </a:custGeom>
          <a:ln w="38074">
            <a:solidFill>
              <a:srgbClr val="DEA16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9" y="186021"/>
            <a:ext cx="279527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45911"/>
                </a:solidFill>
              </a:rPr>
              <a:t>Lecture</a:t>
            </a:r>
            <a:r>
              <a:rPr dirty="0" spc="-7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Overview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404" y="3462537"/>
            <a:ext cx="6727190" cy="265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this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lecture,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you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will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learn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about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buFont typeface="Arial"/>
              <a:buChar char="●"/>
              <a:tabLst>
                <a:tab pos="492759" algn="l"/>
              </a:tabLst>
            </a:pP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S–Attributed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Examples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spc="-105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generate</a:t>
            </a:r>
            <a:r>
              <a:rPr dirty="0" sz="2800" spc="-1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Syntax</a:t>
            </a:r>
            <a:r>
              <a:rPr dirty="0" sz="2800" spc="-9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tree</a:t>
            </a:r>
            <a:r>
              <a:rPr dirty="0" sz="2800" spc="-9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Expressions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spc="-105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generate</a:t>
            </a:r>
            <a:r>
              <a:rPr dirty="0" sz="2800" spc="-1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Syntax</a:t>
            </a:r>
            <a:r>
              <a:rPr dirty="0" sz="2800" spc="-9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tree</a:t>
            </a:r>
            <a:r>
              <a:rPr dirty="0" sz="2800" spc="-9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Statements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Example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1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-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Syntax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tree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for</a:t>
            </a:r>
            <a:r>
              <a:rPr dirty="0" spc="-2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Expressions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17673" y="2530044"/>
          <a:ext cx="10064750" cy="5015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5275"/>
                <a:gridCol w="7124700"/>
              </a:tblGrid>
              <a:tr h="675640">
                <a:tc>
                  <a:txBody>
                    <a:bodyPr/>
                    <a:lstStyle/>
                    <a:p>
                      <a:pPr marL="6038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7645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31531" sz="2775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E.node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Node(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‘+’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.node,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T.node);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75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31531" sz="2775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E.node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Node(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‘-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.node,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T.node);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75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E.node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T.node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;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75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T.node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E.node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;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75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T.node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Leaf(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id.entry);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87249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T.node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Leaf(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num.lexval);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Example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1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-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Syntax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tree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for</a:t>
            </a:r>
            <a:r>
              <a:rPr dirty="0" spc="-2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Expressions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9273" y="2600021"/>
            <a:ext cx="447040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Use</a:t>
            </a:r>
            <a:r>
              <a:rPr dirty="0" sz="2800" spc="21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21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previous</a:t>
            </a:r>
            <a:r>
              <a:rPr dirty="0" sz="2800" spc="21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grammar</a:t>
            </a:r>
            <a:r>
              <a:rPr dirty="0" sz="2800" spc="21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to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construct</a:t>
            </a:r>
            <a:r>
              <a:rPr dirty="0" sz="2800" spc="40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40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syntax</a:t>
            </a:r>
            <a:r>
              <a:rPr dirty="0" sz="2800" spc="40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tree</a:t>
            </a:r>
            <a:r>
              <a:rPr dirty="0" sz="2800" spc="40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for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input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-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4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7813" y="2172045"/>
            <a:ext cx="6851986" cy="670761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Example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2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-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Syntax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tree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for</a:t>
            </a:r>
            <a:r>
              <a:rPr dirty="0" spc="-2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Statements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6600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17673" y="1779485"/>
          <a:ext cx="12108180" cy="7259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2385"/>
                <a:gridCol w="8161020"/>
              </a:tblGrid>
              <a:tr h="608965">
                <a:tc>
                  <a:txBody>
                    <a:bodyPr/>
                    <a:lstStyle/>
                    <a:p>
                      <a:pPr marL="1108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Stmt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Stmt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Stmt.node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Node(Seq,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S.node,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Stmt.node);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Stmt</a:t>
                      </a:r>
                      <a:r>
                        <a:rPr dirty="0" sz="2800" spc="-6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5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Stmt.node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S.node;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800" spc="-4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3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800" spc="-4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(cond)</a:t>
                      </a:r>
                      <a:r>
                        <a:rPr dirty="0" sz="2800" spc="-3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Stmt</a:t>
                      </a:r>
                      <a:r>
                        <a:rPr dirty="0" sz="2800" spc="-3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S.node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Node(if,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Cond.node,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Stmt.node);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while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(cond)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Stmt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S.node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Node(while,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Cond.node,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Stmt.node);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AssignExpr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S.node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AssignExpr.node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;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Cond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31531" sz="2775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spc="-37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baseline="-31531" sz="2775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Cond.node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Node(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&gt;,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.node,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.node);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Cond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31531" sz="2775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spc="-37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baseline="-31531" sz="2775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Cond.node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Node(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&lt;,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.node,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.node);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Cond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31531" sz="2775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spc="-37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baseline="-31531" sz="2775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Cond.node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Node(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.node,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.node);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22853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Cond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31531" sz="2775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&amp;&amp;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spc="-37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baseline="-31531" sz="2775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Cond.node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Node(&amp;&amp;,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.node,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.node);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998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AssignExpr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E;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2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AssignExpr.node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5485765" algn="l"/>
                        </a:tabLst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8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Node(=,</a:t>
                      </a:r>
                      <a:r>
                        <a:rPr dirty="0" sz="2800" spc="-8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8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Leaf(id,id.entry),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	E.node);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28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Example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2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-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Syntax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tree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for</a:t>
            </a:r>
            <a:r>
              <a:rPr dirty="0" spc="-2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Statements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17673" y="2530044"/>
          <a:ext cx="12084050" cy="514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/>
                <a:gridCol w="8507095"/>
              </a:tblGrid>
              <a:tr h="608965">
                <a:tc>
                  <a:txBody>
                    <a:bodyPr/>
                    <a:lstStyle/>
                    <a:p>
                      <a:pPr marL="9232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28E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31528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31528E"/>
                      </a:solidFill>
                      <a:prstDash val="solid"/>
                    </a:lnR>
                    <a:lnT w="28575">
                      <a:solidFill>
                        <a:srgbClr val="31528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883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28E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2F5495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31528E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137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13765" algn="l"/>
                          <a:tab pos="1370965" algn="l"/>
                          <a:tab pos="1828164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spc="-37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31531" sz="277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31528E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E.node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Node(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‘+’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.node,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T.node);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31528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28E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E.node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T.node;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31528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13765" algn="l"/>
                          <a:tab pos="1370965" algn="l"/>
                          <a:tab pos="1828164" algn="l"/>
                        </a:tabLst>
                      </a:pP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-31531" sz="2775" spc="-37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-31531" sz="277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31528E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T.node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Node(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‘*’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.node,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F.node);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31528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28E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T.node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F.node;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31528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3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28E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F.node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Leaf(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id.entry);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28E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31528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F.node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Leaf(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num.lexval);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28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Example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2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-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Syntax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tree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for</a:t>
            </a:r>
            <a:r>
              <a:rPr dirty="0" spc="-2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Statements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9273" y="2600021"/>
            <a:ext cx="4208780" cy="352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Use</a:t>
            </a:r>
            <a:r>
              <a:rPr dirty="0" sz="2800" spc="69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69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previous</a:t>
            </a:r>
            <a:r>
              <a:rPr dirty="0" sz="2800" spc="69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grammar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114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construct</a:t>
            </a:r>
            <a:r>
              <a:rPr dirty="0" sz="2800" spc="114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1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syntax</a:t>
            </a:r>
            <a:r>
              <a:rPr dirty="0" sz="2800" spc="1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tree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if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(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&gt;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10</a:t>
            </a:r>
            <a:r>
              <a:rPr dirty="0" sz="2800" spc="-2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925830">
              <a:lnSpc>
                <a:spcPct val="100000"/>
              </a:lnSpc>
              <a:spcBef>
                <a:spcPts val="1000"/>
              </a:spcBef>
            </a:pP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10;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739" y="2025745"/>
            <a:ext cx="7422085" cy="696583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37786" y="3849742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788" y="0"/>
                </a:lnTo>
              </a:path>
            </a:pathLst>
          </a:custGeom>
          <a:ln w="38074">
            <a:solidFill>
              <a:srgbClr val="C459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629859" y="4103117"/>
            <a:ext cx="7466330" cy="1783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dirty="0" u="heavy" sz="3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preetkanwal@pes.edu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918504" y="466102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59" h="1437639">
                <a:moveTo>
                  <a:pt x="1280160" y="0"/>
                </a:moveTo>
                <a:lnTo>
                  <a:pt x="0" y="0"/>
                </a:lnTo>
                <a:lnTo>
                  <a:pt x="0" y="60960"/>
                </a:lnTo>
                <a:lnTo>
                  <a:pt x="1225308" y="60960"/>
                </a:lnTo>
                <a:lnTo>
                  <a:pt x="1225308" y="1437640"/>
                </a:lnTo>
                <a:lnTo>
                  <a:pt x="1280007" y="1437640"/>
                </a:lnTo>
                <a:lnTo>
                  <a:pt x="1280007" y="60960"/>
                </a:lnTo>
                <a:lnTo>
                  <a:pt x="1280160" y="60960"/>
                </a:lnTo>
                <a:lnTo>
                  <a:pt x="1280160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6720" y="7319022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47" y="1376680"/>
                </a:moveTo>
                <a:lnTo>
                  <a:pt x="54737" y="1376680"/>
                </a:lnTo>
                <a:lnTo>
                  <a:pt x="54737" y="0"/>
                </a:lnTo>
                <a:lnTo>
                  <a:pt x="12" y="0"/>
                </a:lnTo>
                <a:lnTo>
                  <a:pt x="12" y="1376680"/>
                </a:lnTo>
                <a:lnTo>
                  <a:pt x="0" y="1437640"/>
                </a:lnTo>
                <a:lnTo>
                  <a:pt x="1280147" y="1437640"/>
                </a:lnTo>
                <a:lnTo>
                  <a:pt x="1280147" y="137668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9859" y="2718718"/>
            <a:ext cx="170180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spc="-20">
                <a:solidFill>
                  <a:srgbClr val="C45911"/>
                </a:solidFill>
              </a:rPr>
              <a:t>THANK </a:t>
            </a:r>
            <a:r>
              <a:rPr dirty="0" sz="4500" spc="-25">
                <a:solidFill>
                  <a:srgbClr val="C45911"/>
                </a:solidFill>
              </a:rPr>
              <a:t>YOU</a:t>
            </a:r>
            <a:endParaRPr sz="45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1324" y="1385800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29_S-attributed_SDD - Syntax tree Generation.pptx</dc:title>
  <dcterms:created xsi:type="dcterms:W3CDTF">2025-04-29T11:17:01Z</dcterms:created>
  <dcterms:modified xsi:type="dcterms:W3CDTF">2025-04-29T11:17:01Z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2025-04-29T00:00:00Z</vt:filetime>
  </property>
</Properties>
</file>