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4630400" cy="9144000"/>
  <p:notesSz cx="14630400" cy="9144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8323" y="262545"/>
            <a:ext cx="9519920" cy="10909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2F549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25047" y="3217243"/>
            <a:ext cx="9773920" cy="3187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preetkanwal@pes.edu" TargetMode="External"/><Relationship Id="rId3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19521" y="2858516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C45911"/>
                </a:solidFill>
              </a:rPr>
              <a:t>Compiler</a:t>
            </a:r>
            <a:r>
              <a:rPr dirty="0" sz="4500" spc="-50">
                <a:solidFill>
                  <a:srgbClr val="C45911"/>
                </a:solidFill>
              </a:rPr>
              <a:t> </a:t>
            </a:r>
            <a:r>
              <a:rPr dirty="0" sz="4500" spc="-10">
                <a:solidFill>
                  <a:srgbClr val="C45911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5185396" y="4133329"/>
            <a:ext cx="7466330" cy="10845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093313" y="379709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4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3026809" y="355612"/>
            <a:ext cx="1280795" cy="1436370"/>
          </a:xfrm>
          <a:custGeom>
            <a:avLst/>
            <a:gdLst/>
            <a:ahLst/>
            <a:cxnLst/>
            <a:rect l="l" t="t" r="r" b="b"/>
            <a:pathLst>
              <a:path w="1280794" h="1436370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397" y="60960"/>
                </a:lnTo>
                <a:lnTo>
                  <a:pt x="1225397" y="1436370"/>
                </a:lnTo>
                <a:lnTo>
                  <a:pt x="1280274" y="1436370"/>
                </a:lnTo>
                <a:lnTo>
                  <a:pt x="1280274" y="60960"/>
                </a:lnTo>
                <a:lnTo>
                  <a:pt x="1280274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923925" y="7933577"/>
            <a:ext cx="5353685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25">
                <a:latin typeface="Calibri"/>
                <a:cs typeface="Calibri"/>
              </a:rPr>
              <a:t>Teaching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Assistant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:</a:t>
            </a:r>
            <a:r>
              <a:rPr dirty="0" sz="3000" spc="-9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Sree</a:t>
            </a:r>
            <a:r>
              <a:rPr dirty="0" sz="3000" spc="-9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Pranavi</a:t>
            </a:r>
            <a:r>
              <a:rPr dirty="0" sz="3000" spc="-60">
                <a:latin typeface="Calibri"/>
                <a:cs typeface="Calibri"/>
              </a:rPr>
              <a:t> </a:t>
            </a:r>
            <a:r>
              <a:rPr dirty="0" sz="3000" spc="-50">
                <a:latin typeface="Calibri"/>
                <a:cs typeface="Calibri"/>
              </a:rPr>
              <a:t>G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8999" y="1427750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6" y="2365650"/>
            <a:ext cx="11151235" cy="54089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else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S2</a:t>
            </a:r>
            <a:endParaRPr sz="2800">
              <a:latin typeface="Calibri"/>
              <a:cs typeface="Calibri"/>
            </a:endParaRPr>
          </a:p>
          <a:p>
            <a:pPr marL="492759" marR="7561580">
              <a:lnSpc>
                <a:spcPct val="129500"/>
              </a:lnSpc>
              <a:spcBef>
                <a:spcPts val="3300"/>
              </a:spcBef>
            </a:pP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{C.true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S1.next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S.next; S2.next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70"/>
              </a:spcBef>
              <a:tabLst>
                <a:tab pos="1865630" algn="l"/>
                <a:tab pos="9180830" algn="l"/>
              </a:tabLst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S.code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=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C.code</a:t>
            </a:r>
            <a:r>
              <a:rPr dirty="0" sz="2800" spc="-4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label(C.true)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r>
              <a:rPr dirty="0" sz="2800" spc="1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2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gen(“goto”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label(S.next))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994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4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label(C.false)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S2.code;}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108409" y="2181220"/>
          <a:ext cx="3608070" cy="6069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32075"/>
                <a:gridCol w="281939"/>
                <a:gridCol w="589914"/>
              </a:tblGrid>
              <a:tr h="29464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marL="921385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C.code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7"/>
                      </a:solidFill>
                      <a:prstDash val="solid"/>
                    </a:lnT>
                    <a:lnB w="28575">
                      <a:solidFill>
                        <a:srgbClr val="2F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7"/>
                      </a:solidFill>
                      <a:prstDash val="solid"/>
                    </a:lnR>
                    <a:lnT w="28575">
                      <a:solidFill>
                        <a:srgbClr val="2F5497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739140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7"/>
                      </a:solidFill>
                      <a:prstDash val="solid"/>
                    </a:lnT>
                    <a:lnB w="28575">
                      <a:solidFill>
                        <a:srgbClr val="2F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7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32829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3175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7"/>
                      </a:solidFill>
                      <a:prstDash val="solid"/>
                    </a:lnT>
                    <a:lnB w="28575">
                      <a:solidFill>
                        <a:srgbClr val="2F54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28575">
                      <a:solidFill>
                        <a:srgbClr val="2F5497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7"/>
                      </a:solidFill>
                      <a:prstDash val="solid"/>
                    </a:lnB>
                  </a:tcPr>
                </a:tc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</a:tcPr>
                </a:tc>
              </a:tr>
              <a:tr h="197612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  <a:p>
                      <a:pPr algn="ctr" marR="85090">
                        <a:lnSpc>
                          <a:spcPct val="100000"/>
                        </a:lnSpc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S1.code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321945" marR="327660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gen(“goto</a:t>
                      </a:r>
                      <a:r>
                        <a:rPr dirty="0" sz="2800" spc="-125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label (S.next))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31750">
                    <a:lnL w="28575">
                      <a:solidFill>
                        <a:srgbClr val="2F5497"/>
                      </a:solidFill>
                      <a:prstDash val="solid"/>
                    </a:lnL>
                    <a:lnR w="28575">
                      <a:solidFill>
                        <a:srgbClr val="2F5497"/>
                      </a:solidFill>
                      <a:prstDash val="solid"/>
                    </a:lnR>
                    <a:lnT w="28575">
                      <a:solidFill>
                        <a:srgbClr val="2F5497"/>
                      </a:solidFill>
                      <a:prstDash val="solid"/>
                    </a:lnT>
                    <a:lnB w="38100">
                      <a:solidFill>
                        <a:srgbClr val="2F54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</a:tcPr>
                </a:tc>
              </a:tr>
              <a:tr h="1361440">
                <a:tc gridSpan="2">
                  <a:txBody>
                    <a:bodyPr/>
                    <a:lstStyle/>
                    <a:p>
                      <a:pPr marL="880110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S2.code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290195">
                    <a:lnL w="28575">
                      <a:solidFill>
                        <a:srgbClr val="2F5497"/>
                      </a:solidFill>
                      <a:prstDash val="solid"/>
                    </a:lnL>
                    <a:lnR w="28575">
                      <a:solidFill>
                        <a:srgbClr val="2F5497"/>
                      </a:solidFill>
                      <a:prstDash val="solid"/>
                    </a:lnR>
                    <a:lnT w="38100">
                      <a:solidFill>
                        <a:srgbClr val="2F5497"/>
                      </a:solidFill>
                      <a:prstDash val="solid"/>
                    </a:lnT>
                    <a:lnB w="38100">
                      <a:solidFill>
                        <a:srgbClr val="2F5497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</a:tcPr>
                </a:tc>
              </a:tr>
              <a:tr h="1369695">
                <a:tc gridSpan="2">
                  <a:txBody>
                    <a:bodyPr/>
                    <a:lstStyle/>
                    <a:p>
                      <a:pPr algn="ctr" marR="62230">
                        <a:lnSpc>
                          <a:spcPct val="100000"/>
                        </a:lnSpc>
                        <a:spcBef>
                          <a:spcPts val="1835"/>
                        </a:spcBef>
                      </a:pPr>
                      <a:r>
                        <a:rPr dirty="0" sz="2800" spc="-50" b="1">
                          <a:solidFill>
                            <a:srgbClr val="2F5495"/>
                          </a:solidFill>
                          <a:latin typeface="Arial"/>
                          <a:cs typeface="Arial"/>
                        </a:rPr>
                        <a:t>…</a:t>
                      </a:r>
                      <a:endParaRPr sz="2800">
                        <a:latin typeface="Arial"/>
                        <a:cs typeface="Arial"/>
                      </a:endParaRPr>
                    </a:p>
                  </a:txBody>
                  <a:tcPr marL="0" marR="0" marB="0" marT="233045">
                    <a:lnL w="28575">
                      <a:solidFill>
                        <a:srgbClr val="2F5497"/>
                      </a:solidFill>
                      <a:prstDash val="solid"/>
                    </a:lnL>
                    <a:lnR w="28575">
                      <a:solidFill>
                        <a:srgbClr val="2F5497"/>
                      </a:solidFill>
                      <a:prstDash val="solid"/>
                    </a:lnR>
                    <a:lnT w="38100">
                      <a:solidFill>
                        <a:srgbClr val="2F5497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28575">
                      <a:solidFill>
                        <a:srgbClr val="2F5497"/>
                      </a:solidFill>
                      <a:prstDash val="solid"/>
                    </a:lnL>
                    <a:lnT w="28575">
                      <a:solidFill>
                        <a:srgbClr val="2F5495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9816" y="3183131"/>
            <a:ext cx="158249" cy="12297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408402" y="3615299"/>
            <a:ext cx="1097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372031" y="5512789"/>
            <a:ext cx="11709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0973246" y="2238443"/>
            <a:ext cx="1346835" cy="161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endParaRPr sz="2800">
              <a:latin typeface="Calibri"/>
              <a:cs typeface="Calibri"/>
            </a:endParaRPr>
          </a:p>
          <a:p>
            <a:pPr marL="12700" marR="359410">
              <a:lnSpc>
                <a:spcPct val="100000"/>
              </a:lnSpc>
              <a:spcBef>
                <a:spcPts val="2465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490591" y="2365649"/>
            <a:ext cx="13741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Else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0898" y="3470547"/>
            <a:ext cx="301307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else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S2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136985" y="7627484"/>
            <a:ext cx="2912745" cy="1364615"/>
          </a:xfrm>
          <a:custGeom>
            <a:avLst/>
            <a:gdLst/>
            <a:ahLst/>
            <a:cxnLst/>
            <a:rect l="l" t="t" r="r" b="b"/>
            <a:pathLst>
              <a:path w="2912745" h="1364615">
                <a:moveTo>
                  <a:pt x="2912693" y="1364096"/>
                </a:moveTo>
                <a:lnTo>
                  <a:pt x="0" y="1364096"/>
                </a:lnTo>
                <a:lnTo>
                  <a:pt x="0" y="0"/>
                </a:lnTo>
                <a:lnTo>
                  <a:pt x="2912693" y="0"/>
                </a:lnTo>
                <a:lnTo>
                  <a:pt x="2912693" y="13640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9816" y="2443360"/>
            <a:ext cx="158249" cy="122971"/>
          </a:xfrm>
          <a:prstGeom prst="rect">
            <a:avLst/>
          </a:prstGeom>
        </p:spPr>
      </p:pic>
      <p:sp>
        <p:nvSpPr>
          <p:cNvPr id="13" name="object 13" descr=""/>
          <p:cNvSpPr txBox="1"/>
          <p:nvPr/>
        </p:nvSpPr>
        <p:spPr>
          <a:xfrm>
            <a:off x="5398418" y="7053283"/>
            <a:ext cx="11176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S.next</a:t>
            </a:r>
            <a:r>
              <a:rPr dirty="0" sz="2800" spc="-1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910046" y="2365650"/>
            <a:ext cx="13472794" cy="48558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800">
              <a:latin typeface="Calibri"/>
              <a:cs typeface="Calibri"/>
            </a:endParaRPr>
          </a:p>
          <a:p>
            <a:pPr marL="492759" marR="9940290">
              <a:lnSpc>
                <a:spcPct val="100000"/>
              </a:lnSpc>
              <a:spcBef>
                <a:spcPts val="5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{begin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</a:t>
            </a:r>
            <a:endParaRPr sz="2800">
              <a:latin typeface="Calibri"/>
              <a:cs typeface="Calibri"/>
            </a:endParaRPr>
          </a:p>
          <a:p>
            <a:pPr marL="492759" marR="9940290">
              <a:lnSpc>
                <a:spcPct val="100000"/>
              </a:lnSpc>
              <a:spcBef>
                <a:spcPts val="990"/>
              </a:spcBef>
            </a:pP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</a:t>
            </a:r>
            <a:endParaRPr sz="2800">
              <a:latin typeface="Calibri"/>
              <a:cs typeface="Calibri"/>
            </a:endParaRPr>
          </a:p>
          <a:p>
            <a:pPr marL="492759" marR="9940290">
              <a:lnSpc>
                <a:spcPct val="100000"/>
              </a:lnSpc>
              <a:spcBef>
                <a:spcPts val="99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S.next;</a:t>
            </a:r>
            <a:endParaRPr sz="2800">
              <a:latin typeface="Calibri"/>
              <a:cs typeface="Calibri"/>
            </a:endParaRPr>
          </a:p>
          <a:p>
            <a:pPr marL="492759" marR="9940290">
              <a:lnSpc>
                <a:spcPct val="100000"/>
              </a:lnSpc>
              <a:spcBef>
                <a:spcPts val="990"/>
              </a:spcBef>
            </a:pP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S1.next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begin;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70"/>
              </a:spcBef>
              <a:tabLst>
                <a:tab pos="1865630" algn="l"/>
              </a:tabLst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S.code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=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label(begin)</a:t>
            </a:r>
            <a:r>
              <a:rPr dirty="0" sz="2800" spc="-1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24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C.code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label(C.true)</a:t>
            </a:r>
            <a:r>
              <a:rPr dirty="0" sz="2800" spc="-3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r>
              <a:rPr dirty="0" sz="2800" spc="1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2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gen(“goto”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label(begin));}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6589298" y="2652706"/>
            <a:ext cx="3655695" cy="3372485"/>
            <a:chOff x="6589298" y="2652706"/>
            <a:chExt cx="3655695" cy="3372485"/>
          </a:xfrm>
        </p:grpSpPr>
        <p:sp>
          <p:nvSpPr>
            <p:cNvPr id="5" name="object 5" descr=""/>
            <p:cNvSpPr/>
            <p:nvPr/>
          </p:nvSpPr>
          <p:spPr>
            <a:xfrm>
              <a:off x="6603586" y="2666993"/>
              <a:ext cx="2912745" cy="3343910"/>
            </a:xfrm>
            <a:custGeom>
              <a:avLst/>
              <a:gdLst/>
              <a:ahLst/>
              <a:cxnLst/>
              <a:rect l="l" t="t" r="r" b="b"/>
              <a:pathLst>
                <a:path w="2912745" h="3343910">
                  <a:moveTo>
                    <a:pt x="0" y="0"/>
                  </a:moveTo>
                  <a:lnTo>
                    <a:pt x="2912693" y="0"/>
                  </a:lnTo>
                  <a:lnTo>
                    <a:pt x="2912693" y="1364096"/>
                  </a:lnTo>
                  <a:lnTo>
                    <a:pt x="0" y="1364096"/>
                  </a:lnTo>
                  <a:lnTo>
                    <a:pt x="0" y="0"/>
                  </a:lnTo>
                  <a:close/>
                </a:path>
                <a:path w="2912745" h="3343910">
                  <a:moveTo>
                    <a:pt x="0" y="1364096"/>
                  </a:moveTo>
                  <a:lnTo>
                    <a:pt x="2912693" y="1364096"/>
                  </a:lnTo>
                  <a:lnTo>
                    <a:pt x="2912693" y="3343792"/>
                  </a:lnTo>
                  <a:lnTo>
                    <a:pt x="0" y="3343792"/>
                  </a:lnTo>
                  <a:lnTo>
                    <a:pt x="0" y="1364096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239856" y="3701817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6418" y="3640330"/>
              <a:ext cx="158247" cy="12297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6617861" y="4316571"/>
            <a:ext cx="2884170" cy="1559560"/>
          </a:xfrm>
          <a:prstGeom prst="rect">
            <a:avLst/>
          </a:prstGeom>
        </p:spPr>
        <p:txBody>
          <a:bodyPr wrap="square" lIns="0" tIns="139700" rIns="0" bIns="0" rtlCol="0" vert="horz">
            <a:spAutoFit/>
          </a:bodyPr>
          <a:lstStyle/>
          <a:p>
            <a:pPr algn="ctr" marR="85090">
              <a:lnSpc>
                <a:spcPct val="100000"/>
              </a:lnSpc>
              <a:spcBef>
                <a:spcPts val="1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  <a:p>
            <a:pPr algn="ctr" marL="307340" marR="313055">
              <a:lnSpc>
                <a:spcPct val="100000"/>
              </a:lnSpc>
              <a:spcBef>
                <a:spcPts val="10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gen(“goto</a:t>
            </a:r>
            <a:r>
              <a:rPr dirty="0" sz="2800" spc="-1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label (begin))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512565" y="3082642"/>
            <a:ext cx="1016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875003" y="4072497"/>
            <a:ext cx="1097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98501" y="5647292"/>
            <a:ext cx="124968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040">
              <a:lnSpc>
                <a:spcPct val="128899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=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S.next</a:t>
            </a:r>
            <a:r>
              <a:rPr dirty="0" sz="2800" spc="-1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439847" y="2695642"/>
            <a:ext cx="1346835" cy="161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endParaRPr sz="2800">
              <a:latin typeface="Calibri"/>
              <a:cs typeface="Calibri"/>
            </a:endParaRPr>
          </a:p>
          <a:p>
            <a:pPr marL="12700" marR="359410">
              <a:lnSpc>
                <a:spcPct val="100000"/>
              </a:lnSpc>
              <a:spcBef>
                <a:spcPts val="2465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0591" y="2365649"/>
            <a:ext cx="13722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0898" y="3470547"/>
            <a:ext cx="25273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6589298" y="5985574"/>
            <a:ext cx="2941320" cy="2091689"/>
            <a:chOff x="6589298" y="5985574"/>
            <a:chExt cx="2941320" cy="2091689"/>
          </a:xfrm>
        </p:grpSpPr>
        <p:sp>
          <p:nvSpPr>
            <p:cNvPr id="16" name="object 16" descr=""/>
            <p:cNvSpPr/>
            <p:nvPr/>
          </p:nvSpPr>
          <p:spPr>
            <a:xfrm>
              <a:off x="6603586" y="5999862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5">
                  <a:moveTo>
                    <a:pt x="0" y="0"/>
                  </a:moveTo>
                  <a:lnTo>
                    <a:pt x="2912693" y="0"/>
                  </a:lnTo>
                  <a:lnTo>
                    <a:pt x="2912693" y="1364097"/>
                  </a:lnTo>
                  <a:lnTo>
                    <a:pt x="0" y="1364097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603586" y="6713086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5">
                  <a:moveTo>
                    <a:pt x="2912693" y="1364096"/>
                  </a:moveTo>
                  <a:lnTo>
                    <a:pt x="0" y="1364096"/>
                  </a:lnTo>
                  <a:lnTo>
                    <a:pt x="0" y="0"/>
                  </a:lnTo>
                  <a:lnTo>
                    <a:pt x="2912693" y="0"/>
                  </a:lnTo>
                  <a:lnTo>
                    <a:pt x="2912693" y="1364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830356" y="6223589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5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9239856" y="2900556"/>
            <a:ext cx="1005205" cy="123189"/>
            <a:chOff x="9239856" y="2900556"/>
            <a:chExt cx="1005205" cy="123189"/>
          </a:xfrm>
        </p:grpSpPr>
        <p:sp>
          <p:nvSpPr>
            <p:cNvPr id="20" name="object 20" descr=""/>
            <p:cNvSpPr/>
            <p:nvPr/>
          </p:nvSpPr>
          <p:spPr>
            <a:xfrm>
              <a:off x="9239856" y="2962043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086415" y="2900556"/>
              <a:ext cx="158249" cy="122973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4913717" y="2720149"/>
            <a:ext cx="10198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begin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3" name="object 2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7" y="2365650"/>
            <a:ext cx="6944359" cy="43046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Do</a:t>
            </a:r>
            <a:r>
              <a:rPr dirty="0" sz="2800" spc="-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 While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do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492759" marR="3355340">
              <a:lnSpc>
                <a:spcPct val="129500"/>
              </a:lnSpc>
              <a:spcBef>
                <a:spcPts val="3300"/>
              </a:spcBef>
            </a:pP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{C.true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S.next; S1.next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NULL;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8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S.code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label(C.true)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||C.code;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427497" y="4016803"/>
            <a:ext cx="3655695" cy="2008505"/>
            <a:chOff x="7427497" y="4016803"/>
            <a:chExt cx="3655695" cy="2008505"/>
          </a:xfrm>
        </p:grpSpPr>
        <p:sp>
          <p:nvSpPr>
            <p:cNvPr id="5" name="object 5" descr=""/>
            <p:cNvSpPr/>
            <p:nvPr/>
          </p:nvSpPr>
          <p:spPr>
            <a:xfrm>
              <a:off x="7441785" y="4031091"/>
              <a:ext cx="2912745" cy="1979930"/>
            </a:xfrm>
            <a:custGeom>
              <a:avLst/>
              <a:gdLst/>
              <a:ahLst/>
              <a:cxnLst/>
              <a:rect l="l" t="t" r="r" b="b"/>
              <a:pathLst>
                <a:path w="2912745" h="1979929">
                  <a:moveTo>
                    <a:pt x="0" y="0"/>
                  </a:moveTo>
                  <a:lnTo>
                    <a:pt x="2912693" y="0"/>
                  </a:lnTo>
                  <a:lnTo>
                    <a:pt x="2912693" y="1979696"/>
                  </a:lnTo>
                  <a:lnTo>
                    <a:pt x="0" y="1979696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078055" y="5302014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4615" y="5240527"/>
              <a:ext cx="158248" cy="12297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8340064" y="4446744"/>
            <a:ext cx="1016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441785" y="2666993"/>
            <a:ext cx="2912745" cy="1364615"/>
          </a:xfrm>
          <a:prstGeom prst="rect">
            <a:avLst/>
          </a:prstGeom>
          <a:ln w="28549">
            <a:solidFill>
              <a:srgbClr val="2F5497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endParaRPr sz="2800">
              <a:latin typeface="Times New Roman"/>
              <a:cs typeface="Times New Roman"/>
            </a:endParaRPr>
          </a:p>
          <a:p>
            <a:pPr marL="840740">
              <a:lnSpc>
                <a:spcPct val="100000"/>
              </a:lnSpc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713201" y="2819819"/>
            <a:ext cx="1097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36698" y="5647292"/>
            <a:ext cx="1249680" cy="1125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040">
              <a:lnSpc>
                <a:spcPct val="128899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=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S.next</a:t>
            </a:r>
            <a:r>
              <a:rPr dirty="0" sz="2800" spc="-1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1278044" y="4295838"/>
            <a:ext cx="1346835" cy="161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endParaRPr sz="2800">
              <a:latin typeface="Calibri"/>
              <a:cs typeface="Calibri"/>
            </a:endParaRPr>
          </a:p>
          <a:p>
            <a:pPr marL="12700" marR="359410">
              <a:lnSpc>
                <a:spcPct val="100000"/>
              </a:lnSpc>
              <a:spcBef>
                <a:spcPts val="2465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490591" y="2365649"/>
            <a:ext cx="205613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Do</a:t>
            </a:r>
            <a:r>
              <a:rPr dirty="0" sz="2800" spc="-1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 While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970898" y="3470547"/>
            <a:ext cx="33712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do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7427497" y="5985574"/>
            <a:ext cx="2941320" cy="2091689"/>
            <a:chOff x="7427497" y="5985574"/>
            <a:chExt cx="2941320" cy="2091689"/>
          </a:xfrm>
        </p:grpSpPr>
        <p:sp>
          <p:nvSpPr>
            <p:cNvPr id="16" name="object 16" descr=""/>
            <p:cNvSpPr/>
            <p:nvPr/>
          </p:nvSpPr>
          <p:spPr>
            <a:xfrm>
              <a:off x="7441785" y="5999862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5">
                  <a:moveTo>
                    <a:pt x="0" y="0"/>
                  </a:moveTo>
                  <a:lnTo>
                    <a:pt x="2912693" y="0"/>
                  </a:lnTo>
                  <a:lnTo>
                    <a:pt x="2912693" y="1364097"/>
                  </a:lnTo>
                  <a:lnTo>
                    <a:pt x="0" y="1364097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441785" y="6713086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5">
                  <a:moveTo>
                    <a:pt x="2912693" y="1364096"/>
                  </a:moveTo>
                  <a:lnTo>
                    <a:pt x="0" y="1364096"/>
                  </a:lnTo>
                  <a:lnTo>
                    <a:pt x="0" y="0"/>
                  </a:lnTo>
                  <a:lnTo>
                    <a:pt x="2912693" y="0"/>
                  </a:lnTo>
                  <a:lnTo>
                    <a:pt x="2912693" y="136409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668553" y="6223589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5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0078053" y="4500753"/>
            <a:ext cx="1005205" cy="123189"/>
            <a:chOff x="10078053" y="4500753"/>
            <a:chExt cx="1005205" cy="123189"/>
          </a:xfrm>
        </p:grpSpPr>
        <p:sp>
          <p:nvSpPr>
            <p:cNvPr id="20" name="object 20" descr=""/>
            <p:cNvSpPr/>
            <p:nvPr/>
          </p:nvSpPr>
          <p:spPr>
            <a:xfrm>
              <a:off x="10078053" y="4562240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24615" y="4500753"/>
              <a:ext cx="158248" cy="122973"/>
            </a:xfrm>
            <a:prstGeom prst="rect">
              <a:avLst/>
            </a:prstGeom>
          </p:spPr>
        </p:pic>
      </p:grpSp>
      <p:pic>
        <p:nvPicPr>
          <p:cNvPr id="22" name="object 22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6" y="2365650"/>
            <a:ext cx="12573635" cy="583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(S1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S2)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S3</a:t>
            </a:r>
            <a:endParaRPr sz="2800">
              <a:latin typeface="Calibri"/>
              <a:cs typeface="Calibri"/>
            </a:endParaRPr>
          </a:p>
          <a:p>
            <a:pPr marL="492759" marR="8907145">
              <a:lnSpc>
                <a:spcPct val="129500"/>
              </a:lnSpc>
              <a:spcBef>
                <a:spcPts val="3300"/>
              </a:spcBef>
            </a:pP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{C.true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S.next; S1.next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S2.next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S1.next; S3.next</a:t>
            </a:r>
            <a:r>
              <a:rPr dirty="0" sz="2800" spc="-7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NULL</a:t>
            </a:r>
            <a:r>
              <a:rPr dirty="0" sz="2800" spc="-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70"/>
              </a:spcBef>
              <a:tabLst>
                <a:tab pos="1865630" algn="l"/>
              </a:tabLst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S.code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=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S1.code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label(S1.next)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C.code</a:t>
            </a:r>
            <a:r>
              <a:rPr dirty="0" sz="2800" spc="-4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label(C.true)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3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S3.code</a:t>
            </a:r>
            <a:r>
              <a:rPr dirty="0" sz="2800" spc="114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4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S2.code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5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9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gen(“goto</a:t>
            </a:r>
            <a:r>
              <a:rPr dirty="0" sz="2800" spc="-9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S1.next);</a:t>
            </a:r>
            <a:r>
              <a:rPr dirty="0" sz="2800" spc="-9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122697" y="1890708"/>
            <a:ext cx="3655695" cy="4121150"/>
            <a:chOff x="7122697" y="1890708"/>
            <a:chExt cx="3655695" cy="4121150"/>
          </a:xfrm>
        </p:grpSpPr>
        <p:sp>
          <p:nvSpPr>
            <p:cNvPr id="5" name="object 5" descr=""/>
            <p:cNvSpPr/>
            <p:nvPr/>
          </p:nvSpPr>
          <p:spPr>
            <a:xfrm>
              <a:off x="7136985" y="1904995"/>
              <a:ext cx="2912745" cy="4092575"/>
            </a:xfrm>
            <a:custGeom>
              <a:avLst/>
              <a:gdLst/>
              <a:ahLst/>
              <a:cxnLst/>
              <a:rect l="l" t="t" r="r" b="b"/>
              <a:pathLst>
                <a:path w="2912745" h="4092575">
                  <a:moveTo>
                    <a:pt x="0" y="0"/>
                  </a:moveTo>
                  <a:lnTo>
                    <a:pt x="2912693" y="0"/>
                  </a:lnTo>
                  <a:lnTo>
                    <a:pt x="2912693" y="1364096"/>
                  </a:lnTo>
                  <a:lnTo>
                    <a:pt x="0" y="1364096"/>
                  </a:lnTo>
                  <a:lnTo>
                    <a:pt x="0" y="0"/>
                  </a:lnTo>
                  <a:close/>
                </a:path>
                <a:path w="2912745" h="4092575">
                  <a:moveTo>
                    <a:pt x="0" y="2728193"/>
                  </a:moveTo>
                  <a:lnTo>
                    <a:pt x="2912693" y="2728193"/>
                  </a:lnTo>
                  <a:lnTo>
                    <a:pt x="2912693" y="4092290"/>
                  </a:lnTo>
                  <a:lnTo>
                    <a:pt x="0" y="4092290"/>
                  </a:lnTo>
                  <a:lnTo>
                    <a:pt x="0" y="2728193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773255" y="4235215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9815" y="4173727"/>
              <a:ext cx="158248" cy="122973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7151259" y="2320644"/>
            <a:ext cx="2884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26769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08317" y="3310499"/>
            <a:ext cx="129730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S2.next</a:t>
            </a:r>
            <a:r>
              <a:rPr dirty="0" sz="2800" spc="-9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408402" y="5207990"/>
            <a:ext cx="109791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973246" y="3229041"/>
            <a:ext cx="1346835" cy="16186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88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C.true</a:t>
            </a:r>
            <a:endParaRPr sz="2800">
              <a:latin typeface="Calibri"/>
              <a:cs typeface="Calibri"/>
            </a:endParaRPr>
          </a:p>
          <a:p>
            <a:pPr marL="12700" marR="359410">
              <a:lnSpc>
                <a:spcPct val="100000"/>
              </a:lnSpc>
              <a:spcBef>
                <a:spcPts val="2465"/>
              </a:spcBef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to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90591" y="2365649"/>
            <a:ext cx="981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970898" y="3470547"/>
            <a:ext cx="311404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(S1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C;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S2)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S3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122697" y="3257430"/>
            <a:ext cx="3655695" cy="4195445"/>
            <a:chOff x="7122697" y="3257430"/>
            <a:chExt cx="3655695" cy="4195445"/>
          </a:xfrm>
        </p:grpSpPr>
        <p:sp>
          <p:nvSpPr>
            <p:cNvPr id="15" name="object 15" descr=""/>
            <p:cNvSpPr/>
            <p:nvPr/>
          </p:nvSpPr>
          <p:spPr>
            <a:xfrm>
              <a:off x="7136985" y="5999863"/>
              <a:ext cx="2912745" cy="1438275"/>
            </a:xfrm>
            <a:custGeom>
              <a:avLst/>
              <a:gdLst/>
              <a:ahLst/>
              <a:cxnLst/>
              <a:rect l="l" t="t" r="r" b="b"/>
              <a:pathLst>
                <a:path w="2912745" h="1438275">
                  <a:moveTo>
                    <a:pt x="0" y="0"/>
                  </a:moveTo>
                  <a:lnTo>
                    <a:pt x="2912693" y="0"/>
                  </a:lnTo>
                  <a:lnTo>
                    <a:pt x="2912693" y="1438196"/>
                  </a:lnTo>
                  <a:lnTo>
                    <a:pt x="0" y="1438196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773255" y="3495443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8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19815" y="3433955"/>
              <a:ext cx="158248" cy="122973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7136985" y="3271718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4">
                  <a:moveTo>
                    <a:pt x="0" y="0"/>
                  </a:moveTo>
                  <a:lnTo>
                    <a:pt x="2912693" y="0"/>
                  </a:lnTo>
                  <a:lnTo>
                    <a:pt x="2912693" y="1364097"/>
                  </a:lnTo>
                  <a:lnTo>
                    <a:pt x="0" y="1364097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7151259" y="4914819"/>
            <a:ext cx="288417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614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S3.code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5331900" y="7662882"/>
            <a:ext cx="1249680" cy="87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8740" marR="5080" indent="-6604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C.false</a:t>
            </a:r>
            <a:r>
              <a:rPr dirty="0" sz="2800" spc="-1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=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S.next</a:t>
            </a:r>
            <a:r>
              <a:rPr dirty="0" sz="2800" spc="-1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085063" y="3553347"/>
            <a:ext cx="10166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151259" y="5971880"/>
            <a:ext cx="2884170" cy="1133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0700" marR="514984" indent="344805">
              <a:lnSpc>
                <a:spcPct val="1298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S2.code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goto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S2.next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7136985" y="7440634"/>
            <a:ext cx="2912745" cy="1438275"/>
          </a:xfrm>
          <a:custGeom>
            <a:avLst/>
            <a:gdLst/>
            <a:ahLst/>
            <a:cxnLst/>
            <a:rect l="l" t="t" r="r" b="b"/>
            <a:pathLst>
              <a:path w="2912745" h="1438275">
                <a:moveTo>
                  <a:pt x="0" y="0"/>
                </a:moveTo>
                <a:lnTo>
                  <a:pt x="2912693" y="0"/>
                </a:lnTo>
                <a:lnTo>
                  <a:pt x="2912693" y="1438196"/>
                </a:lnTo>
                <a:lnTo>
                  <a:pt x="0" y="1438196"/>
                </a:lnTo>
                <a:lnTo>
                  <a:pt x="0" y="0"/>
                </a:lnTo>
                <a:close/>
              </a:path>
            </a:pathLst>
          </a:custGeom>
          <a:ln w="28549">
            <a:solidFill>
              <a:srgbClr val="2F54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363753" y="7588187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5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136985" y="8271107"/>
            <a:ext cx="2912745" cy="791845"/>
          </a:xfrm>
          <a:custGeom>
            <a:avLst/>
            <a:gdLst/>
            <a:ahLst/>
            <a:cxnLst/>
            <a:rect l="l" t="t" r="r" b="b"/>
            <a:pathLst>
              <a:path w="2912745" h="791845">
                <a:moveTo>
                  <a:pt x="2912693" y="791698"/>
                </a:moveTo>
                <a:lnTo>
                  <a:pt x="0" y="791698"/>
                </a:lnTo>
                <a:lnTo>
                  <a:pt x="0" y="0"/>
                </a:lnTo>
                <a:lnTo>
                  <a:pt x="2912693" y="0"/>
                </a:lnTo>
                <a:lnTo>
                  <a:pt x="2912693" y="79169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6" name="object 2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7" y="2365650"/>
            <a:ext cx="7660005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Boolean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B1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B2</a:t>
            </a:r>
            <a:endParaRPr sz="2800">
              <a:latin typeface="Calibri"/>
              <a:cs typeface="Calibri"/>
            </a:endParaRPr>
          </a:p>
          <a:p>
            <a:pPr marL="492759" marR="3900170">
              <a:lnSpc>
                <a:spcPct val="129500"/>
              </a:lnSpc>
              <a:spcBef>
                <a:spcPts val="330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{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B1.true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B.true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B1.false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B2.true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B.true;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B2.false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B.false;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8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B1.code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label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(B1.false)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B2.code;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7" y="2365650"/>
            <a:ext cx="7562850" cy="48571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Boolean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B1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&amp;&amp;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B2</a:t>
            </a:r>
            <a:endParaRPr sz="2800">
              <a:latin typeface="Calibri"/>
              <a:cs typeface="Calibri"/>
            </a:endParaRPr>
          </a:p>
          <a:p>
            <a:pPr marL="492759" marR="3900170">
              <a:lnSpc>
                <a:spcPct val="129500"/>
              </a:lnSpc>
              <a:spcBef>
                <a:spcPts val="330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{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;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B1.true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new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label(); B2.true</a:t>
            </a:r>
            <a:r>
              <a:rPr dirty="0" sz="2800" spc="-8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7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B.true</a:t>
            </a:r>
            <a:r>
              <a:rPr dirty="0" sz="2800" spc="-8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B2.false</a:t>
            </a:r>
            <a:r>
              <a:rPr dirty="0" sz="2800" spc="-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B.false</a:t>
            </a:r>
            <a:r>
              <a:rPr dirty="0" sz="2800" spc="-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;</a:t>
            </a: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  <a:spcBef>
                <a:spcPts val="198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B1.code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label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(B1.true)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||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B2.code;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10732" y="2388582"/>
            <a:ext cx="3897629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>
                <a:solidFill>
                  <a:srgbClr val="000000"/>
                </a:solidFill>
              </a:rPr>
              <a:t>Compiler</a:t>
            </a:r>
            <a:r>
              <a:rPr dirty="0" sz="4500" spc="-50">
                <a:solidFill>
                  <a:srgbClr val="000000"/>
                </a:solidFill>
              </a:rPr>
              <a:t> </a:t>
            </a:r>
            <a:r>
              <a:rPr dirty="0" sz="4500" spc="-10">
                <a:solidFill>
                  <a:srgbClr val="000000"/>
                </a:solidFill>
              </a:rPr>
              <a:t>Design</a:t>
            </a:r>
            <a:endParaRPr sz="4500"/>
          </a:p>
        </p:txBody>
      </p:sp>
      <p:sp>
        <p:nvSpPr>
          <p:cNvPr id="3" name="object 3" descr=""/>
          <p:cNvSpPr txBox="1"/>
          <p:nvPr/>
        </p:nvSpPr>
        <p:spPr>
          <a:xfrm>
            <a:off x="810732" y="7222287"/>
            <a:ext cx="6221730" cy="1035685"/>
          </a:xfrm>
          <a:prstGeom prst="rect">
            <a:avLst/>
          </a:prstGeom>
        </p:spPr>
        <p:txBody>
          <a:bodyPr wrap="square" lIns="0" tIns="1060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dirty="0" sz="2500" spc="-10">
                <a:latin typeface="Calibri"/>
                <a:cs typeface="Calibri"/>
              </a:rPr>
              <a:t>Department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of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Computer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Science</a:t>
            </a:r>
            <a:r>
              <a:rPr dirty="0" sz="2500" spc="-65">
                <a:latin typeface="Calibri"/>
                <a:cs typeface="Calibri"/>
              </a:rPr>
              <a:t> </a:t>
            </a:r>
            <a:r>
              <a:rPr dirty="0" sz="2500">
                <a:latin typeface="Calibri"/>
                <a:cs typeface="Calibri"/>
              </a:rPr>
              <a:t>&amp;</a:t>
            </a:r>
            <a:r>
              <a:rPr dirty="0" sz="2500" spc="-60">
                <a:latin typeface="Calibri"/>
                <a:cs typeface="Calibri"/>
              </a:rPr>
              <a:t> </a:t>
            </a:r>
            <a:r>
              <a:rPr dirty="0" sz="2500" spc="-10">
                <a:latin typeface="Calibri"/>
                <a:cs typeface="Calibri"/>
              </a:rPr>
              <a:t>Engineering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376593" y="7319022"/>
            <a:ext cx="1280795" cy="1437640"/>
          </a:xfrm>
          <a:custGeom>
            <a:avLst/>
            <a:gdLst/>
            <a:ahLst/>
            <a:cxnLst/>
            <a:rect l="l" t="t" r="r" b="b"/>
            <a:pathLst>
              <a:path w="1280795" h="1437640">
                <a:moveTo>
                  <a:pt x="1280274" y="1376680"/>
                </a:moveTo>
                <a:lnTo>
                  <a:pt x="54864" y="1376680"/>
                </a:lnTo>
                <a:lnTo>
                  <a:pt x="54864" y="0"/>
                </a:lnTo>
                <a:lnTo>
                  <a:pt x="0" y="0"/>
                </a:lnTo>
                <a:lnTo>
                  <a:pt x="0" y="1376680"/>
                </a:lnTo>
                <a:lnTo>
                  <a:pt x="0" y="1437640"/>
                </a:lnTo>
                <a:lnTo>
                  <a:pt x="1280274" y="1437640"/>
                </a:lnTo>
                <a:lnTo>
                  <a:pt x="1280274" y="1376680"/>
                </a:lnTo>
                <a:close/>
              </a:path>
            </a:pathLst>
          </a:custGeom>
          <a:solidFill>
            <a:srgbClr val="F4AE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3462292"/>
            <a:ext cx="9484995" cy="92075"/>
          </a:xfrm>
          <a:custGeom>
            <a:avLst/>
            <a:gdLst/>
            <a:ahLst/>
            <a:cxnLst/>
            <a:rect l="l" t="t" r="r" b="b"/>
            <a:pathLst>
              <a:path w="9484995" h="92075">
                <a:moveTo>
                  <a:pt x="0" y="91498"/>
                </a:moveTo>
                <a:lnTo>
                  <a:pt x="9484779" y="0"/>
                </a:lnTo>
              </a:path>
            </a:pathLst>
          </a:custGeom>
          <a:ln w="38074">
            <a:solidFill>
              <a:srgbClr val="DEA16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10732" y="3837721"/>
            <a:ext cx="5976620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Unit</a:t>
            </a:r>
            <a:r>
              <a:rPr dirty="0" sz="45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3:</a:t>
            </a:r>
            <a:r>
              <a:rPr dirty="0" sz="45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215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4500" spc="-25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45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45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50" b="1">
                <a:solidFill>
                  <a:srgbClr val="2F5495"/>
                </a:solidFill>
                <a:latin typeface="Calibri"/>
                <a:cs typeface="Calibri"/>
              </a:rPr>
              <a:t>- </a:t>
            </a:r>
            <a:r>
              <a:rPr dirty="0" sz="4500" spc="-10" b="1">
                <a:solidFill>
                  <a:srgbClr val="2F5495"/>
                </a:solidFill>
                <a:latin typeface="Calibri"/>
                <a:cs typeface="Calibri"/>
              </a:rPr>
              <a:t>Intermediate</a:t>
            </a:r>
            <a:r>
              <a:rPr dirty="0" sz="4500" spc="-1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4500" spc="-20" b="1">
                <a:solidFill>
                  <a:srgbClr val="2F5495"/>
                </a:solidFill>
                <a:latin typeface="Calibri"/>
                <a:cs typeface="Calibri"/>
              </a:rPr>
              <a:t>Code </a:t>
            </a:r>
            <a:r>
              <a:rPr dirty="0" sz="4500" spc="-10" b="1">
                <a:solidFill>
                  <a:srgbClr val="2F5495"/>
                </a:solidFill>
                <a:latin typeface="Calibri"/>
                <a:cs typeface="Calibri"/>
              </a:rPr>
              <a:t>Generation</a:t>
            </a:r>
            <a:endParaRPr sz="4500">
              <a:latin typeface="Calibri"/>
              <a:cs typeface="Calibri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3" y="2365650"/>
            <a:ext cx="9967595" cy="363410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Boolean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60"/>
              </a:spcBef>
            </a:pPr>
            <a:endParaRPr sz="2800">
              <a:latin typeface="Calibri"/>
              <a:cs typeface="Calibri"/>
            </a:endParaRPr>
          </a:p>
          <a:p>
            <a:pPr marL="492759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!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B1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{</a:t>
            </a:r>
            <a:r>
              <a:rPr dirty="0" sz="2800" spc="-55"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B1.true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B.false;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B1.false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B.true;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5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B1.code;</a:t>
            </a:r>
            <a:r>
              <a:rPr dirty="0" sz="2800" spc="-1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492759" marR="3350895">
              <a:lnSpc>
                <a:spcPts val="8700"/>
              </a:lnSpc>
              <a:tabLst>
                <a:tab pos="2025650" algn="l"/>
              </a:tabLst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3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→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true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{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gen(“goto”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 i="1">
                <a:solidFill>
                  <a:srgbClr val="2F5495"/>
                </a:solidFill>
                <a:latin typeface="Calibri"/>
                <a:cs typeface="Calibri"/>
              </a:rPr>
              <a:t>B.true);}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3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→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false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5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{</a:t>
            </a:r>
            <a:r>
              <a:rPr dirty="0" sz="2800" spc="-7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spc="-6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gen(“goto”</a:t>
            </a:r>
            <a:r>
              <a:rPr dirty="0" sz="2800" spc="-6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B.false);}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7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Code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1" y="3470547"/>
            <a:ext cx="87483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Generate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Intermediate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Code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following</a:t>
            </a:r>
            <a:r>
              <a:rPr dirty="0" sz="2800" spc="-8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example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70902" y="4447821"/>
            <a:ext cx="1664335" cy="2111375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if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(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&gt;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10)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{</a:t>
            </a:r>
            <a:endParaRPr sz="28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990"/>
              </a:spcBef>
            </a:pP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=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x</a:t>
            </a:r>
            <a:r>
              <a:rPr dirty="0" sz="2800" spc="-2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+</a:t>
            </a:r>
            <a:r>
              <a:rPr dirty="0" sz="2800" spc="-1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282900" y="4920039"/>
            <a:ext cx="20955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Grammar</a:t>
            </a:r>
            <a:r>
              <a:rPr dirty="0" sz="2800" spc="-1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9763207" y="5897303"/>
            <a:ext cx="2168525" cy="2665730"/>
          </a:xfrm>
          <a:prstGeom prst="rect">
            <a:avLst/>
          </a:prstGeom>
        </p:spPr>
        <p:txBody>
          <a:bodyPr wrap="square" lIns="0" tIns="138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(B)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{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B</a:t>
            </a:r>
            <a:r>
              <a:rPr dirty="0" sz="2800" spc="-3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id1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id2</a:t>
            </a:r>
            <a:endParaRPr sz="2800">
              <a:latin typeface="Calibri"/>
              <a:cs typeface="Calibri"/>
            </a:endParaRPr>
          </a:p>
          <a:p>
            <a:pPr marL="12700" marR="135255">
              <a:lnSpc>
                <a:spcPct val="100400"/>
              </a:lnSpc>
              <a:spcBef>
                <a:spcPts val="990"/>
              </a:spcBef>
              <a:tabLst>
                <a:tab pos="1296670" algn="l"/>
                <a:tab pos="1753870" algn="l"/>
              </a:tabLst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S1</a:t>
            </a:r>
            <a:r>
              <a:rPr dirty="0" sz="2800" spc="12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204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id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50" b="1" i="1">
                <a:solidFill>
                  <a:srgbClr val="2F5495"/>
                </a:solidFill>
                <a:latin typeface="Calibri"/>
                <a:cs typeface="Calibri"/>
              </a:rPr>
              <a:t>=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E;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E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-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E1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+</a:t>
            </a:r>
            <a:r>
              <a:rPr dirty="0" sz="2800" spc="-15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E2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E2</a:t>
            </a:r>
            <a:r>
              <a:rPr dirty="0" sz="2800" spc="-30" b="1" i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 i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b="1" i="1">
                <a:solidFill>
                  <a:srgbClr val="2F5495"/>
                </a:solidFill>
                <a:latin typeface="Calibri"/>
                <a:cs typeface="Calibri"/>
              </a:rPr>
              <a:t>&gt;</a:t>
            </a:r>
            <a:r>
              <a:rPr dirty="0" sz="2800" spc="-25" b="1" i="1">
                <a:solidFill>
                  <a:srgbClr val="2F5495"/>
                </a:solidFill>
                <a:latin typeface="Calibri"/>
                <a:cs typeface="Calibri"/>
              </a:rPr>
              <a:t> id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6537786" y="3849742"/>
            <a:ext cx="5497830" cy="0"/>
          </a:xfrm>
          <a:custGeom>
            <a:avLst/>
            <a:gdLst/>
            <a:ahLst/>
            <a:cxnLst/>
            <a:rect l="l" t="t" r="r" b="b"/>
            <a:pathLst>
              <a:path w="5497830" h="0">
                <a:moveTo>
                  <a:pt x="0" y="0"/>
                </a:moveTo>
                <a:lnTo>
                  <a:pt x="5497788" y="0"/>
                </a:lnTo>
              </a:path>
            </a:pathLst>
          </a:custGeom>
          <a:ln w="38074">
            <a:solidFill>
              <a:srgbClr val="C4591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6629859" y="4103117"/>
            <a:ext cx="7466330" cy="1783080"/>
          </a:xfrm>
          <a:prstGeom prst="rect">
            <a:avLst/>
          </a:prstGeom>
        </p:spPr>
        <p:txBody>
          <a:bodyPr wrap="square" lIns="0" tIns="8509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dirty="0" sz="3000" b="1">
                <a:latin typeface="Calibri"/>
                <a:cs typeface="Calibri"/>
              </a:rPr>
              <a:t>Preet</a:t>
            </a:r>
            <a:r>
              <a:rPr dirty="0" sz="3000" spc="-105" b="1">
                <a:latin typeface="Calibri"/>
                <a:cs typeface="Calibri"/>
              </a:rPr>
              <a:t> </a:t>
            </a:r>
            <a:r>
              <a:rPr dirty="0" sz="3000" spc="-10" b="1">
                <a:latin typeface="Calibri"/>
                <a:cs typeface="Calibri"/>
              </a:rPr>
              <a:t>Kanwal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0"/>
              </a:spcBef>
            </a:pPr>
            <a:r>
              <a:rPr dirty="0" sz="3000">
                <a:latin typeface="Calibri"/>
                <a:cs typeface="Calibri"/>
              </a:rPr>
              <a:t>Department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of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Computer</a:t>
            </a:r>
            <a:r>
              <a:rPr dirty="0" sz="3000" spc="-65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Science</a:t>
            </a:r>
            <a:r>
              <a:rPr dirty="0" sz="3000" spc="-70">
                <a:latin typeface="Calibri"/>
                <a:cs typeface="Calibri"/>
              </a:rPr>
              <a:t> </a:t>
            </a:r>
            <a:r>
              <a:rPr dirty="0" sz="3000">
                <a:latin typeface="Calibri"/>
                <a:cs typeface="Calibri"/>
              </a:rPr>
              <a:t>&amp;</a:t>
            </a:r>
            <a:r>
              <a:rPr dirty="0" sz="3000" spc="-20">
                <a:latin typeface="Calibri"/>
                <a:cs typeface="Calibri"/>
              </a:rPr>
              <a:t> </a:t>
            </a:r>
            <a:r>
              <a:rPr dirty="0" sz="3000" spc="-10">
                <a:latin typeface="Calibri"/>
                <a:cs typeface="Calibri"/>
              </a:rPr>
              <a:t>Engineering</a:t>
            </a:r>
            <a:endParaRPr sz="3000">
              <a:latin typeface="Calibri"/>
              <a:cs typeface="Calibri"/>
            </a:endParaRPr>
          </a:p>
          <a:p>
            <a:pPr marL="27305">
              <a:lnSpc>
                <a:spcPct val="100000"/>
              </a:lnSpc>
              <a:spcBef>
                <a:spcPts val="1900"/>
              </a:spcBef>
            </a:pPr>
            <a:r>
              <a:rPr dirty="0" u="heavy" sz="3000" spc="-10" b="1">
                <a:uFill>
                  <a:solidFill>
                    <a:srgbClr val="000000"/>
                  </a:solidFill>
                </a:uFill>
                <a:latin typeface="Calibri"/>
                <a:cs typeface="Calibri"/>
                <a:hlinkClick r:id="rId2"/>
              </a:rPr>
              <a:t>preetkanwal@pes.edu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918504" y="46610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59" h="1437639">
                <a:moveTo>
                  <a:pt x="1280160" y="0"/>
                </a:moveTo>
                <a:lnTo>
                  <a:pt x="0" y="0"/>
                </a:lnTo>
                <a:lnTo>
                  <a:pt x="0" y="60960"/>
                </a:lnTo>
                <a:lnTo>
                  <a:pt x="1225308" y="60960"/>
                </a:lnTo>
                <a:lnTo>
                  <a:pt x="1225308" y="1437640"/>
                </a:lnTo>
                <a:lnTo>
                  <a:pt x="1280007" y="1437640"/>
                </a:lnTo>
                <a:lnTo>
                  <a:pt x="1280007" y="60960"/>
                </a:lnTo>
                <a:lnTo>
                  <a:pt x="1280160" y="60960"/>
                </a:lnTo>
                <a:lnTo>
                  <a:pt x="1280160" y="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76720" y="7319022"/>
            <a:ext cx="1280160" cy="1437640"/>
          </a:xfrm>
          <a:custGeom>
            <a:avLst/>
            <a:gdLst/>
            <a:ahLst/>
            <a:cxnLst/>
            <a:rect l="l" t="t" r="r" b="b"/>
            <a:pathLst>
              <a:path w="1280160" h="1437640">
                <a:moveTo>
                  <a:pt x="1280147" y="1376680"/>
                </a:moveTo>
                <a:lnTo>
                  <a:pt x="54737" y="1376680"/>
                </a:lnTo>
                <a:lnTo>
                  <a:pt x="54737" y="0"/>
                </a:lnTo>
                <a:lnTo>
                  <a:pt x="12" y="0"/>
                </a:lnTo>
                <a:lnTo>
                  <a:pt x="12" y="1376680"/>
                </a:lnTo>
                <a:lnTo>
                  <a:pt x="0" y="1437640"/>
                </a:lnTo>
                <a:lnTo>
                  <a:pt x="1280147" y="1437640"/>
                </a:lnTo>
                <a:lnTo>
                  <a:pt x="1280147" y="1376680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859" y="2718718"/>
            <a:ext cx="170180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4500" spc="-20">
                <a:solidFill>
                  <a:srgbClr val="C45911"/>
                </a:solidFill>
              </a:rPr>
              <a:t>THANK </a:t>
            </a:r>
            <a:r>
              <a:rPr dirty="0" sz="4500" spc="-25">
                <a:solidFill>
                  <a:srgbClr val="C45911"/>
                </a:solidFill>
              </a:rPr>
              <a:t>YOU</a:t>
            </a:r>
            <a:endParaRPr sz="45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73449" y="1665425"/>
            <a:ext cx="3328924" cy="54708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795270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>
                <a:solidFill>
                  <a:srgbClr val="C45911"/>
                </a:solidFill>
              </a:rPr>
              <a:t>Lecture</a:t>
            </a:r>
            <a:r>
              <a:rPr dirty="0" spc="-7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Overview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35404" y="2405338"/>
            <a:ext cx="8304530" cy="5972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195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this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lecture,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you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will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learn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about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buFont typeface="Arial"/>
              <a:buChar char="●"/>
              <a:tabLst>
                <a:tab pos="492759" algn="l"/>
              </a:tabLst>
            </a:pP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L–Attributed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generate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intermediate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code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Condition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else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Do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while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statement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Boolean</a:t>
            </a:r>
            <a:r>
              <a:rPr dirty="0" sz="2800" spc="-3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expressions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8329" y="186021"/>
            <a:ext cx="2632075" cy="1092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25400">
              <a:lnSpc>
                <a:spcPct val="116599"/>
              </a:lnSpc>
              <a:spcBef>
                <a:spcPts val="100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 </a:t>
            </a:r>
            <a:r>
              <a:rPr dirty="0" spc="-10">
                <a:solidFill>
                  <a:srgbClr val="C45911"/>
                </a:solidFill>
              </a:rPr>
              <a:t>Recap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0596" y="2604421"/>
            <a:ext cx="12157075" cy="4327525"/>
          </a:xfrm>
          <a:prstGeom prst="rect">
            <a:avLst/>
          </a:prstGeom>
        </p:spPr>
        <p:txBody>
          <a:bodyPr wrap="square" lIns="0" tIns="141605" rIns="0" bIns="0" rtlCol="0" vert="horz">
            <a:spAutoFit/>
          </a:bodyPr>
          <a:lstStyle/>
          <a:p>
            <a:pPr marL="492759" indent="-480059">
              <a:lnSpc>
                <a:spcPct val="100000"/>
              </a:lnSpc>
              <a:spcBef>
                <a:spcPts val="11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There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are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2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kinds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of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Synthesized</a:t>
            </a:r>
            <a:r>
              <a:rPr dirty="0" sz="2800" spc="-5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and</a:t>
            </a:r>
            <a:r>
              <a:rPr dirty="0" sz="2800" spc="-5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C45911"/>
                </a:solidFill>
                <a:latin typeface="Calibri"/>
                <a:cs typeface="Calibri"/>
              </a:rPr>
              <a:t>Inherited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15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with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C45911"/>
                </a:solidFill>
                <a:latin typeface="Calibri"/>
                <a:cs typeface="Calibri"/>
              </a:rPr>
              <a:t>S-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attributed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definition.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99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C45911"/>
                </a:solidFill>
                <a:latin typeface="Calibri"/>
                <a:cs typeface="Calibri"/>
              </a:rPr>
              <a:t>L-</a:t>
            </a:r>
            <a:r>
              <a:rPr dirty="0" sz="2800" spc="-25" b="1">
                <a:solidFill>
                  <a:srgbClr val="C45911"/>
                </a:solidFill>
                <a:latin typeface="Calibri"/>
                <a:cs typeface="Calibri"/>
              </a:rPr>
              <a:t>attributed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if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all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its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are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either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-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90"/>
              </a:spcBef>
              <a:buFont typeface="Arial"/>
              <a:buChar char="○"/>
              <a:tabLst>
                <a:tab pos="949960" algn="l"/>
              </a:tabLst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endParaRPr sz="2800">
              <a:latin typeface="Calibri"/>
              <a:cs typeface="Calibri"/>
            </a:endParaRPr>
          </a:p>
          <a:p>
            <a:pPr lvl="1" marL="949960" indent="-480695">
              <a:lnSpc>
                <a:spcPct val="100000"/>
              </a:lnSpc>
              <a:spcBef>
                <a:spcPts val="975"/>
              </a:spcBef>
              <a:buFont typeface="Arial"/>
              <a:buChar char="○"/>
              <a:tabLst>
                <a:tab pos="949960" algn="l"/>
                <a:tab pos="598043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Extended</a:t>
            </a:r>
            <a:r>
              <a:rPr dirty="0" sz="2800" spc="-10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synthesized</a:t>
            </a:r>
            <a:r>
              <a:rPr dirty="0" sz="2800" spc="-10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dependent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on</a:t>
            </a:r>
            <a:r>
              <a:rPr dirty="0" sz="2800" spc="-1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children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as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well</a:t>
            </a:r>
            <a:r>
              <a:rPr dirty="0" sz="2800" spc="-5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5" b="1">
                <a:solidFill>
                  <a:srgbClr val="2F5495"/>
                </a:solidFill>
                <a:latin typeface="Calibri"/>
                <a:cs typeface="Calibri"/>
              </a:rPr>
              <a:t>as</a:t>
            </a:r>
            <a:r>
              <a:rPr dirty="0" sz="2800" spc="-19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attributes.</a:t>
            </a:r>
            <a:endParaRPr sz="2800">
              <a:latin typeface="Calibri"/>
              <a:cs typeface="Calibri"/>
            </a:endParaRPr>
          </a:p>
          <a:p>
            <a:pPr lvl="1" marL="949960" marR="679450" indent="-481330">
              <a:lnSpc>
                <a:spcPct val="100400"/>
              </a:lnSpc>
              <a:spcBef>
                <a:spcPts val="975"/>
              </a:spcBef>
              <a:buFont typeface="Arial"/>
              <a:buChar char="○"/>
              <a:tabLst>
                <a:tab pos="949960" algn="l"/>
                <a:tab pos="7352030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spc="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but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dependent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only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on</a:t>
            </a:r>
            <a:r>
              <a:rPr dirty="0" sz="2800" spc="-6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inherited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	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attributes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parent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and</a:t>
            </a:r>
            <a:r>
              <a:rPr dirty="0" sz="2800" spc="-6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any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siblings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at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left.</a:t>
            </a:r>
            <a:endParaRPr sz="2800">
              <a:latin typeface="Calibri"/>
              <a:cs typeface="Calibri"/>
            </a:endParaRPr>
          </a:p>
          <a:p>
            <a:pPr marL="492759" indent="-480059">
              <a:lnSpc>
                <a:spcPct val="100000"/>
              </a:lnSpc>
              <a:spcBef>
                <a:spcPts val="1000"/>
              </a:spcBef>
              <a:buFont typeface="Arial"/>
              <a:buChar char="●"/>
              <a:tabLst>
                <a:tab pos="492759" algn="l"/>
              </a:tabLst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Every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30" b="1">
                <a:solidFill>
                  <a:srgbClr val="2F5495"/>
                </a:solidFill>
                <a:latin typeface="Calibri"/>
                <a:cs typeface="Calibri"/>
              </a:rPr>
              <a:t>S-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attributed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is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also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L-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attributed.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Code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Arithmetic</a:t>
            </a:r>
            <a:r>
              <a:rPr dirty="0" spc="-2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Expressions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2770218" y="3931291"/>
          <a:ext cx="7233284" cy="2256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9560"/>
                <a:gridCol w="4298949"/>
              </a:tblGrid>
              <a:tr h="6661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017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9017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t1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minus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 marL="508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t2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t1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z="2800" spc="-1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 descr=""/>
          <p:cNvSpPr txBox="1"/>
          <p:nvPr/>
        </p:nvSpPr>
        <p:spPr>
          <a:xfrm>
            <a:off x="544747" y="2228260"/>
            <a:ext cx="10790555" cy="13696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Write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SDD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generate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intermediate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code.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given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example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indicates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the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code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and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its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corresponding</a:t>
            </a:r>
            <a:r>
              <a:rPr dirty="0" sz="2800" spc="-8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intermediate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code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for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an</a:t>
            </a:r>
            <a:r>
              <a:rPr dirty="0" sz="2800" spc="-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expression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a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=</a:t>
            </a:r>
            <a:r>
              <a:rPr dirty="0" sz="2800" spc="-4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b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+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-</a:t>
            </a:r>
            <a:r>
              <a:rPr dirty="0" sz="2800" spc="-40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C45911"/>
                </a:solidFill>
                <a:latin typeface="Calibri"/>
                <a:cs typeface="Calibri"/>
              </a:rPr>
              <a:t>c</a:t>
            </a:r>
            <a:r>
              <a:rPr dirty="0" sz="2800" spc="-35" b="1">
                <a:solidFill>
                  <a:srgbClr val="C45911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Code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Arithmetic</a:t>
            </a:r>
            <a:r>
              <a:rPr dirty="0" spc="-2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Expressions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3699" y="1930045"/>
            <a:ext cx="85197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Assigning</a:t>
            </a:r>
            <a:r>
              <a:rPr dirty="0" sz="2800" spc="-7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20" b="1">
                <a:solidFill>
                  <a:srgbClr val="2F5495"/>
                </a:solidFill>
                <a:latin typeface="Calibri"/>
                <a:cs typeface="Calibri"/>
              </a:rPr>
              <a:t>appropriate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semantic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rules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each</a:t>
            </a:r>
            <a:r>
              <a:rPr dirty="0" sz="2800" spc="-7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production</a:t>
            </a:r>
            <a:r>
              <a:rPr dirty="0" sz="2800" spc="-2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-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763147" y="2643444"/>
          <a:ext cx="12105005" cy="61201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929"/>
                <a:gridCol w="7988300"/>
              </a:tblGrid>
              <a:tr h="615315">
                <a:tc>
                  <a:txBody>
                    <a:bodyPr/>
                    <a:lstStyle/>
                    <a:p>
                      <a:pPr marL="1192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S.code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E.code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gen(id.lexval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‘=’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E.addr)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E1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+</a:t>
                      </a:r>
                      <a:r>
                        <a:rPr dirty="0" sz="2800" spc="-1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E.addr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Temp();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E.code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E1.code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E2.code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gen(E.addr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'='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E1.addr</a:t>
                      </a:r>
                      <a:r>
                        <a:rPr dirty="0" sz="2800" spc="-3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'+'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E2.addr)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E.addr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Temp();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E.code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E1.code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gen(E.addr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'='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'minus'</a:t>
                      </a:r>
                      <a:r>
                        <a:rPr dirty="0" sz="2800" spc="-4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E1.addr)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(E1)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E.addr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E1.addr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E.code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3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E1.code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109982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1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E.addr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id.lexval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E.code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Code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60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Conditions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653798" y="2530044"/>
          <a:ext cx="12105005" cy="46666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929"/>
                <a:gridCol w="7988300"/>
              </a:tblGrid>
              <a:tr h="615315">
                <a:tc>
                  <a:txBody>
                    <a:bodyPr/>
                    <a:lstStyle/>
                    <a:p>
                      <a:pPr marL="119253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1590040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id1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4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id2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B.code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gen('if'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id1.lexval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rel.op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id2.lexval</a:t>
                      </a:r>
                      <a:r>
                        <a:rPr dirty="0" sz="2800" spc="-7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'goto'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B.true)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gen('goto'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B.false)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rel.op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“&gt;”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&lt;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rel.op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“&lt;”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2F5495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rel.op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“&gt;=”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9525">
                      <a:solidFill>
                        <a:srgbClr val="9E9E9E"/>
                      </a:solidFill>
                      <a:prstDash val="solid"/>
                    </a:lnB>
                  </a:tcPr>
                </a:tc>
              </a:tr>
              <a:tr h="615315"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rel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4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&lt;=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rel.op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“&lt;=”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9525">
                      <a:solidFill>
                        <a:srgbClr val="9E9E9E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Code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If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Statement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4" name="object 4" descr=""/>
          <p:cNvGraphicFramePr>
            <a:graphicFrameLocks noGrp="1"/>
          </p:cNvGraphicFramePr>
          <p:nvPr/>
        </p:nvGraphicFramePr>
        <p:xfrm>
          <a:off x="763147" y="3217243"/>
          <a:ext cx="9773920" cy="31870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35020"/>
                <a:gridCol w="6334125"/>
              </a:tblGrid>
              <a:tr h="615315">
                <a:tc>
                  <a:txBody>
                    <a:bodyPr/>
                    <a:lstStyle/>
                    <a:p>
                      <a:pPr marL="85471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Production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spc="-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Semantic</a:t>
                      </a:r>
                      <a:r>
                        <a:rPr dirty="0" sz="2800" spc="-11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Rule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  <a:tr h="25717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409"/>
                        </a:spcBef>
                      </a:pP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z="2800" spc="-3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&gt;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if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(B)</a:t>
                      </a:r>
                      <a:r>
                        <a:rPr dirty="0" sz="2800" spc="-25" b="1">
                          <a:solidFill>
                            <a:srgbClr val="C45911"/>
                          </a:solidFill>
                          <a:latin typeface="Calibri"/>
                          <a:cs typeface="Calibri"/>
                        </a:rPr>
                        <a:t> S1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52069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3250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{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B.true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new</a:t>
                      </a:r>
                      <a:r>
                        <a:rPr dirty="0" sz="2800" spc="-4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Label();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3823335">
                        <a:lnSpc>
                          <a:spcPct val="114999"/>
                        </a:lnSpc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B.false</a:t>
                      </a:r>
                      <a:r>
                        <a:rPr dirty="0" sz="2800" spc="-5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S.next; S1.next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S.next;</a:t>
                      </a:r>
                      <a:endParaRPr sz="2800">
                        <a:latin typeface="Calibri"/>
                        <a:cs typeface="Calibri"/>
                      </a:endParaRPr>
                    </a:p>
                    <a:p>
                      <a:pPr marL="85725" marR="1203960"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S.code</a:t>
                      </a:r>
                      <a:r>
                        <a:rPr dirty="0" sz="2800" spc="-6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B.code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label(B.true)</a:t>
                      </a:r>
                      <a:r>
                        <a:rPr dirty="0" sz="2800" spc="-6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25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|| </a:t>
                      </a:r>
                      <a:r>
                        <a:rPr dirty="0" sz="280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S1.code;</a:t>
                      </a:r>
                      <a:r>
                        <a:rPr dirty="0" sz="2800" spc="-11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800" spc="-50" b="1" i="1">
                          <a:solidFill>
                            <a:srgbClr val="2F5495"/>
                          </a:solidFill>
                          <a:latin typeface="Calibri"/>
                          <a:cs typeface="Calibri"/>
                        </a:rPr>
                        <a:t>}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28575">
                      <a:solidFill>
                        <a:srgbClr val="2F5495"/>
                      </a:solidFill>
                      <a:prstDash val="solid"/>
                    </a:lnL>
                    <a:lnR w="28575">
                      <a:solidFill>
                        <a:srgbClr val="2F5495"/>
                      </a:solidFill>
                      <a:prstDash val="solid"/>
                    </a:lnR>
                    <a:lnT w="28575">
                      <a:solidFill>
                        <a:srgbClr val="2F5495"/>
                      </a:solidFill>
                      <a:prstDash val="solid"/>
                    </a:lnT>
                    <a:lnB w="28575">
                      <a:solidFill>
                        <a:srgbClr val="2F5495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2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695"/>
              </a:spcBef>
            </a:pPr>
            <a:r>
              <a:rPr dirty="0"/>
              <a:t>Compiler</a:t>
            </a:r>
            <a:r>
              <a:rPr dirty="0" spc="-40"/>
              <a:t> </a:t>
            </a:r>
            <a:r>
              <a:rPr dirty="0" spc="-10"/>
              <a:t>Design</a:t>
            </a:r>
          </a:p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>
                <a:solidFill>
                  <a:srgbClr val="C45911"/>
                </a:solidFill>
              </a:rPr>
              <a:t>SDD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to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20">
                <a:solidFill>
                  <a:srgbClr val="C45911"/>
                </a:solidFill>
              </a:rPr>
              <a:t>generate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Intermediate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Code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-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>
                <a:solidFill>
                  <a:srgbClr val="C45911"/>
                </a:solidFill>
              </a:rPr>
              <a:t>If</a:t>
            </a:r>
            <a:r>
              <a:rPr dirty="0" spc="-55">
                <a:solidFill>
                  <a:srgbClr val="C45911"/>
                </a:solidFill>
              </a:rPr>
              <a:t> </a:t>
            </a:r>
            <a:r>
              <a:rPr dirty="0" spc="-10">
                <a:solidFill>
                  <a:srgbClr val="C45911"/>
                </a:solidFill>
              </a:rPr>
              <a:t>statement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736224"/>
            <a:ext cx="9950450" cy="38100"/>
          </a:xfrm>
          <a:custGeom>
            <a:avLst/>
            <a:gdLst/>
            <a:ahLst/>
            <a:cxnLst/>
            <a:rect l="l" t="t" r="r" b="b"/>
            <a:pathLst>
              <a:path w="9950450" h="38100">
                <a:moveTo>
                  <a:pt x="9950003" y="38098"/>
                </a:moveTo>
                <a:lnTo>
                  <a:pt x="0" y="38098"/>
                </a:lnTo>
                <a:lnTo>
                  <a:pt x="0" y="0"/>
                </a:lnTo>
                <a:lnTo>
                  <a:pt x="9950003" y="0"/>
                </a:lnTo>
                <a:lnTo>
                  <a:pt x="9950003" y="38098"/>
                </a:lnTo>
                <a:close/>
              </a:path>
            </a:pathLst>
          </a:custGeom>
          <a:solidFill>
            <a:srgbClr val="C4591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4760514" y="3414717"/>
            <a:ext cx="3655695" cy="1393190"/>
            <a:chOff x="4760514" y="3414717"/>
            <a:chExt cx="3655695" cy="1393190"/>
          </a:xfrm>
        </p:grpSpPr>
        <p:sp>
          <p:nvSpPr>
            <p:cNvPr id="5" name="object 5" descr=""/>
            <p:cNvSpPr/>
            <p:nvPr/>
          </p:nvSpPr>
          <p:spPr>
            <a:xfrm>
              <a:off x="4774789" y="3428992"/>
              <a:ext cx="2912745" cy="1364615"/>
            </a:xfrm>
            <a:custGeom>
              <a:avLst/>
              <a:gdLst/>
              <a:ahLst/>
              <a:cxnLst/>
              <a:rect l="l" t="t" r="r" b="b"/>
              <a:pathLst>
                <a:path w="2912745" h="1364614">
                  <a:moveTo>
                    <a:pt x="0" y="0"/>
                  </a:moveTo>
                  <a:lnTo>
                    <a:pt x="2912694" y="0"/>
                  </a:lnTo>
                  <a:lnTo>
                    <a:pt x="2912694" y="1364097"/>
                  </a:lnTo>
                  <a:lnTo>
                    <a:pt x="0" y="1364097"/>
                  </a:lnTo>
                  <a:lnTo>
                    <a:pt x="0" y="0"/>
                  </a:lnTo>
                  <a:close/>
                </a:path>
              </a:pathLst>
            </a:custGeom>
            <a:ln w="28549">
              <a:solidFill>
                <a:srgbClr val="2F549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7411059" y="3742392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9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19" y="3680904"/>
              <a:ext cx="158248" cy="122973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7411059" y="4463814"/>
              <a:ext cx="861060" cy="0"/>
            </a:xfrm>
            <a:custGeom>
              <a:avLst/>
              <a:gdLst/>
              <a:ahLst/>
              <a:cxnLst/>
              <a:rect l="l" t="t" r="r" b="b"/>
              <a:pathLst>
                <a:path w="861059" h="0">
                  <a:moveTo>
                    <a:pt x="0" y="0"/>
                  </a:moveTo>
                  <a:lnTo>
                    <a:pt x="860849" y="0"/>
                  </a:lnTo>
                </a:path>
              </a:pathLst>
            </a:custGeom>
            <a:ln w="28549">
              <a:solidFill>
                <a:srgbClr val="2F5495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619" y="4402328"/>
              <a:ext cx="158248" cy="122973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4774789" y="6157186"/>
            <a:ext cx="2912745" cy="1364615"/>
          </a:xfrm>
          <a:custGeom>
            <a:avLst/>
            <a:gdLst/>
            <a:ahLst/>
            <a:cxnLst/>
            <a:rect l="l" t="t" r="r" b="b"/>
            <a:pathLst>
              <a:path w="2912745" h="1364615">
                <a:moveTo>
                  <a:pt x="0" y="0"/>
                </a:moveTo>
                <a:lnTo>
                  <a:pt x="2912694" y="0"/>
                </a:lnTo>
                <a:lnTo>
                  <a:pt x="2912694" y="1364097"/>
                </a:lnTo>
                <a:lnTo>
                  <a:pt x="0" y="1364097"/>
                </a:lnTo>
                <a:lnTo>
                  <a:pt x="0" y="0"/>
                </a:lnTo>
                <a:close/>
              </a:path>
            </a:pathLst>
          </a:custGeom>
          <a:ln w="28549">
            <a:solidFill>
              <a:srgbClr val="2F5497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4774789" y="4793089"/>
            <a:ext cx="2912745" cy="1364615"/>
          </a:xfrm>
          <a:prstGeom prst="rect">
            <a:avLst/>
          </a:prstGeom>
          <a:ln w="28549">
            <a:solidFill>
              <a:srgbClr val="2F5497"/>
            </a:solidFill>
          </a:ln>
        </p:spPr>
        <p:txBody>
          <a:bodyPr wrap="square" lIns="0" tIns="317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0"/>
              </a:spcBef>
            </a:pPr>
            <a:endParaRPr sz="2800">
              <a:latin typeface="Times New Roman"/>
              <a:cs typeface="Times New Roman"/>
            </a:endParaRPr>
          </a:p>
          <a:p>
            <a:pPr marL="880110">
              <a:lnSpc>
                <a:spcPct val="100000"/>
              </a:lnSpc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S1.code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5678213" y="3396071"/>
            <a:ext cx="4321175" cy="144653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2976245">
              <a:lnSpc>
                <a:spcPct val="100000"/>
              </a:lnSpc>
              <a:spcBef>
                <a:spcPts val="585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B.true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B.code</a:t>
            </a:r>
            <a:endParaRPr sz="2800">
              <a:latin typeface="Calibri"/>
              <a:cs typeface="Calibri"/>
            </a:endParaRPr>
          </a:p>
          <a:p>
            <a:pPr marL="2938780">
              <a:lnSpc>
                <a:spcPct val="100000"/>
              </a:lnSpc>
              <a:spcBef>
                <a:spcPts val="135"/>
              </a:spcBef>
            </a:pPr>
            <a:r>
              <a:rPr dirty="0" sz="2800" b="1">
                <a:solidFill>
                  <a:srgbClr val="2F5495"/>
                </a:solidFill>
                <a:latin typeface="Calibri"/>
                <a:cs typeface="Calibri"/>
              </a:rPr>
              <a:t>to</a:t>
            </a:r>
            <a:r>
              <a:rPr dirty="0" sz="2800" spc="-45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B.false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3116851" y="4834495"/>
            <a:ext cx="110871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B.true</a:t>
            </a:r>
            <a:r>
              <a:rPr dirty="0" sz="2800" spc="-11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080479" y="6198587"/>
            <a:ext cx="11817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0" b="1">
                <a:solidFill>
                  <a:srgbClr val="2F5495"/>
                </a:solidFill>
                <a:latin typeface="Calibri"/>
                <a:cs typeface="Calibri"/>
              </a:rPr>
              <a:t>B.false</a:t>
            </a:r>
            <a:r>
              <a:rPr dirty="0" sz="2800" spc="-140" b="1">
                <a:solidFill>
                  <a:srgbClr val="2F5495"/>
                </a:solidFill>
                <a:latin typeface="Calibri"/>
                <a:cs typeface="Calibri"/>
              </a:rPr>
              <a:t> </a:t>
            </a:r>
            <a:r>
              <a:rPr dirty="0" sz="2800" spc="-50" b="1">
                <a:solidFill>
                  <a:srgbClr val="2F5495"/>
                </a:solidFill>
                <a:latin typeface="Calibri"/>
                <a:cs typeface="Calibri"/>
              </a:rPr>
              <a:t>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4774789" y="7442834"/>
            <a:ext cx="2912745" cy="521970"/>
          </a:xfrm>
          <a:custGeom>
            <a:avLst/>
            <a:gdLst/>
            <a:ahLst/>
            <a:cxnLst/>
            <a:rect l="l" t="t" r="r" b="b"/>
            <a:pathLst>
              <a:path w="2912745" h="521970">
                <a:moveTo>
                  <a:pt x="2912694" y="521397"/>
                </a:moveTo>
                <a:lnTo>
                  <a:pt x="0" y="521397"/>
                </a:lnTo>
                <a:lnTo>
                  <a:pt x="0" y="0"/>
                </a:lnTo>
                <a:lnTo>
                  <a:pt x="2912694" y="0"/>
                </a:lnTo>
                <a:lnTo>
                  <a:pt x="2912694" y="52139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6040659" y="6346492"/>
            <a:ext cx="3810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50" b="1">
                <a:solidFill>
                  <a:srgbClr val="2F5495"/>
                </a:solidFill>
                <a:latin typeface="Arial"/>
                <a:cs typeface="Arial"/>
              </a:rPr>
              <a:t>…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7" name="object 1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04598" y="195400"/>
            <a:ext cx="1302973" cy="698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30_L-Attributed_SDD.pptx</dc:title>
  <dcterms:created xsi:type="dcterms:W3CDTF">2025-04-29T11:17:19Z</dcterms:created>
  <dcterms:modified xsi:type="dcterms:W3CDTF">2025-04-29T11:17:19Z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2025-04-29T00:00:00Z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2025-04-29T00:00:00Z</vt:filetime>
  </property>
</Properties>
</file>