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05" y="186021"/>
            <a:ext cx="262318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957" y="2638652"/>
            <a:ext cx="11214100" cy="4607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55A11"/>
                </a:solidFill>
              </a:rPr>
              <a:t>Compiler</a:t>
            </a:r>
            <a:r>
              <a:rPr dirty="0" sz="4500" spc="-50">
                <a:solidFill>
                  <a:srgbClr val="C55A11"/>
                </a:solidFill>
              </a:rPr>
              <a:t> </a:t>
            </a:r>
            <a:r>
              <a:rPr dirty="0" sz="4500" spc="-10">
                <a:solidFill>
                  <a:srgbClr val="C55A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53536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Sree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Pranavi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999" y="142775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Problematic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1872841"/>
            <a:ext cx="4756150" cy="113665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Infix</a:t>
            </a:r>
            <a:r>
              <a:rPr dirty="0" sz="2800" spc="-1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prefix</a:t>
            </a:r>
            <a:r>
              <a:rPr dirty="0" sz="2800" spc="-1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(contd.)</a:t>
            </a:r>
            <a:endParaRPr sz="2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015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42900" y="3667352"/>
            <a:ext cx="199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14500" y="3667352"/>
            <a:ext cx="2165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0900" y="4825084"/>
            <a:ext cx="163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{printf(“+”);}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71300" y="4772252"/>
            <a:ext cx="199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42900" y="4772252"/>
            <a:ext cx="2025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14500" y="4772252"/>
            <a:ext cx="2019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71300" y="5877152"/>
            <a:ext cx="33769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2285365" algn="l"/>
                <a:tab pos="2742565" algn="l"/>
                <a:tab pos="3199765" algn="l"/>
              </a:tabLst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{printf(“*”);}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71300" y="6982052"/>
            <a:ext cx="1892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69046" y="7007451"/>
            <a:ext cx="1623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9165" algn="l"/>
              </a:tabLst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50498" y="7034883"/>
            <a:ext cx="286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{printf(“num.lexval”);}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14100" y="8086952"/>
            <a:ext cx="407034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nu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28500" y="7872703"/>
            <a:ext cx="2865755" cy="120523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739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{printf(“num.lexval”);}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57624" y="8139783"/>
            <a:ext cx="2865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{printf(“num.lexval”);}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645575" y="3128198"/>
            <a:ext cx="0" cy="685165"/>
          </a:xfrm>
          <a:custGeom>
            <a:avLst/>
            <a:gdLst/>
            <a:ahLst/>
            <a:cxnLst/>
            <a:rect l="l" t="t" r="r" b="b"/>
            <a:pathLst>
              <a:path w="0" h="685164">
                <a:moveTo>
                  <a:pt x="0" y="0"/>
                </a:moveTo>
                <a:lnTo>
                  <a:pt x="0" y="6848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752161" y="4020037"/>
            <a:ext cx="3768725" cy="908685"/>
            <a:chOff x="1752161" y="4020037"/>
            <a:chExt cx="3768725" cy="908685"/>
          </a:xfrm>
        </p:grpSpPr>
        <p:sp>
          <p:nvSpPr>
            <p:cNvPr id="20" name="object 20" descr=""/>
            <p:cNvSpPr/>
            <p:nvPr/>
          </p:nvSpPr>
          <p:spPr>
            <a:xfrm>
              <a:off x="4424023" y="4275850"/>
              <a:ext cx="1092200" cy="648335"/>
            </a:xfrm>
            <a:custGeom>
              <a:avLst/>
              <a:gdLst/>
              <a:ahLst/>
              <a:cxnLst/>
              <a:rect l="l" t="t" r="r" b="b"/>
              <a:pathLst>
                <a:path w="1092200" h="648335">
                  <a:moveTo>
                    <a:pt x="1091999" y="0"/>
                  </a:moveTo>
                  <a:lnTo>
                    <a:pt x="0" y="64799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56923" y="4024800"/>
              <a:ext cx="3609975" cy="831215"/>
            </a:xfrm>
            <a:custGeom>
              <a:avLst/>
              <a:gdLst/>
              <a:ahLst/>
              <a:cxnLst/>
              <a:rect l="l" t="t" r="r" b="b"/>
              <a:pathLst>
                <a:path w="3609975" h="831214">
                  <a:moveTo>
                    <a:pt x="0" y="830699"/>
                  </a:moveTo>
                  <a:lnTo>
                    <a:pt x="3609598" y="0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5845773" y="3194399"/>
            <a:ext cx="1086485" cy="702945"/>
          </a:xfrm>
          <a:custGeom>
            <a:avLst/>
            <a:gdLst/>
            <a:ahLst/>
            <a:cxnLst/>
            <a:rect l="l" t="t" r="r" b="b"/>
            <a:pathLst>
              <a:path w="1086484" h="702945">
                <a:moveTo>
                  <a:pt x="0" y="0"/>
                </a:moveTo>
                <a:lnTo>
                  <a:pt x="1086000" y="702898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590225" y="4312448"/>
            <a:ext cx="32384" cy="639445"/>
          </a:xfrm>
          <a:custGeom>
            <a:avLst/>
            <a:gdLst/>
            <a:ahLst/>
            <a:cxnLst/>
            <a:rect l="l" t="t" r="r" b="b"/>
            <a:pathLst>
              <a:path w="32385" h="639445">
                <a:moveTo>
                  <a:pt x="0" y="0"/>
                </a:moveTo>
                <a:lnTo>
                  <a:pt x="31797" y="6389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686048" y="4376348"/>
            <a:ext cx="1214120" cy="479425"/>
          </a:xfrm>
          <a:custGeom>
            <a:avLst/>
            <a:gdLst/>
            <a:ahLst/>
            <a:cxnLst/>
            <a:rect l="l" t="t" r="r" b="b"/>
            <a:pathLst>
              <a:path w="1214120" h="479425">
                <a:moveTo>
                  <a:pt x="0" y="0"/>
                </a:moveTo>
                <a:lnTo>
                  <a:pt x="1213798" y="4790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280498" y="5366598"/>
            <a:ext cx="32384" cy="575310"/>
          </a:xfrm>
          <a:custGeom>
            <a:avLst/>
            <a:gdLst/>
            <a:ahLst/>
            <a:cxnLst/>
            <a:rect l="l" t="t" r="r" b="b"/>
            <a:pathLst>
              <a:path w="32385" h="575310">
                <a:moveTo>
                  <a:pt x="0" y="0"/>
                </a:moveTo>
                <a:lnTo>
                  <a:pt x="32098" y="5750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312448" y="6420775"/>
            <a:ext cx="0" cy="767080"/>
          </a:xfrm>
          <a:custGeom>
            <a:avLst/>
            <a:gdLst/>
            <a:ahLst/>
            <a:cxnLst/>
            <a:rect l="l" t="t" r="r" b="b"/>
            <a:pathLst>
              <a:path w="0" h="767079">
                <a:moveTo>
                  <a:pt x="0" y="0"/>
                </a:moveTo>
                <a:lnTo>
                  <a:pt x="0" y="7667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216623" y="7666573"/>
            <a:ext cx="32384" cy="607060"/>
          </a:xfrm>
          <a:custGeom>
            <a:avLst/>
            <a:gdLst/>
            <a:ahLst/>
            <a:cxnLst/>
            <a:rect l="l" t="t" r="r" b="b"/>
            <a:pathLst>
              <a:path w="32385" h="607059">
                <a:moveTo>
                  <a:pt x="0" y="0"/>
                </a:moveTo>
                <a:lnTo>
                  <a:pt x="32098" y="6068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580475" y="6484648"/>
            <a:ext cx="32384" cy="671195"/>
          </a:xfrm>
          <a:custGeom>
            <a:avLst/>
            <a:gdLst/>
            <a:ahLst/>
            <a:cxnLst/>
            <a:rect l="l" t="t" r="r" b="b"/>
            <a:pathLst>
              <a:path w="32384" h="671195">
                <a:moveTo>
                  <a:pt x="0" y="0"/>
                </a:moveTo>
                <a:lnTo>
                  <a:pt x="32099" y="670798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612425" y="7602700"/>
            <a:ext cx="0" cy="639445"/>
          </a:xfrm>
          <a:custGeom>
            <a:avLst/>
            <a:gdLst/>
            <a:ahLst/>
            <a:cxnLst/>
            <a:rect l="l" t="t" r="r" b="b"/>
            <a:pathLst>
              <a:path w="0" h="639445">
                <a:moveTo>
                  <a:pt x="0" y="0"/>
                </a:moveTo>
                <a:lnTo>
                  <a:pt x="0" y="638999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5585462" y="5329936"/>
            <a:ext cx="1926589" cy="712470"/>
            <a:chOff x="5585462" y="5329936"/>
            <a:chExt cx="1926589" cy="712470"/>
          </a:xfrm>
        </p:grpSpPr>
        <p:sp>
          <p:nvSpPr>
            <p:cNvPr id="31" name="object 31" descr=""/>
            <p:cNvSpPr/>
            <p:nvPr/>
          </p:nvSpPr>
          <p:spPr>
            <a:xfrm>
              <a:off x="6612350" y="5366598"/>
              <a:ext cx="894715" cy="671195"/>
            </a:xfrm>
            <a:custGeom>
              <a:avLst/>
              <a:gdLst/>
              <a:ahLst/>
              <a:cxnLst/>
              <a:rect l="l" t="t" r="r" b="b"/>
              <a:pathLst>
                <a:path w="894715" h="671195">
                  <a:moveTo>
                    <a:pt x="383399" y="127774"/>
                  </a:moveTo>
                  <a:lnTo>
                    <a:pt x="0" y="606874"/>
                  </a:lnTo>
                </a:path>
                <a:path w="894715" h="671195">
                  <a:moveTo>
                    <a:pt x="383399" y="63899"/>
                  </a:moveTo>
                  <a:lnTo>
                    <a:pt x="894599" y="638999"/>
                  </a:lnTo>
                </a:path>
                <a:path w="894715" h="671195">
                  <a:moveTo>
                    <a:pt x="447299" y="0"/>
                  </a:moveTo>
                  <a:lnTo>
                    <a:pt x="415499" y="6707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90225" y="5334698"/>
              <a:ext cx="1278255" cy="607060"/>
            </a:xfrm>
            <a:custGeom>
              <a:avLst/>
              <a:gdLst/>
              <a:ahLst/>
              <a:cxnLst/>
              <a:rect l="l" t="t" r="r" b="b"/>
              <a:pathLst>
                <a:path w="1278254" h="607060">
                  <a:moveTo>
                    <a:pt x="0" y="606899"/>
                  </a:moveTo>
                  <a:lnTo>
                    <a:pt x="1277699" y="0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/>
          <p:nvPr/>
        </p:nvSpPr>
        <p:spPr>
          <a:xfrm>
            <a:off x="4415748" y="7214250"/>
            <a:ext cx="1624330" cy="1609090"/>
          </a:xfrm>
          <a:custGeom>
            <a:avLst/>
            <a:gdLst/>
            <a:ahLst/>
            <a:cxnLst/>
            <a:rect l="l" t="t" r="r" b="b"/>
            <a:pathLst>
              <a:path w="1624329" h="1609090">
                <a:moveTo>
                  <a:pt x="1623899" y="1608599"/>
                </a:moveTo>
                <a:lnTo>
                  <a:pt x="0" y="0"/>
                </a:lnTo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7502112" y="6224337"/>
            <a:ext cx="2085975" cy="872490"/>
            <a:chOff x="7502112" y="6224337"/>
            <a:chExt cx="2085975" cy="872490"/>
          </a:xfrm>
        </p:grpSpPr>
        <p:sp>
          <p:nvSpPr>
            <p:cNvPr id="35" name="object 35" descr=""/>
            <p:cNvSpPr/>
            <p:nvPr/>
          </p:nvSpPr>
          <p:spPr>
            <a:xfrm>
              <a:off x="7506875" y="6452700"/>
              <a:ext cx="64135" cy="639445"/>
            </a:xfrm>
            <a:custGeom>
              <a:avLst/>
              <a:gdLst/>
              <a:ahLst/>
              <a:cxnLst/>
              <a:rect l="l" t="t" r="r" b="b"/>
              <a:pathLst>
                <a:path w="64134" h="639445">
                  <a:moveTo>
                    <a:pt x="0" y="0"/>
                  </a:moveTo>
                  <a:lnTo>
                    <a:pt x="63899" y="6389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70750" y="6229100"/>
              <a:ext cx="2012950" cy="862965"/>
            </a:xfrm>
            <a:custGeom>
              <a:avLst/>
              <a:gdLst/>
              <a:ahLst/>
              <a:cxnLst/>
              <a:rect l="l" t="t" r="r" b="b"/>
              <a:pathLst>
                <a:path w="2012950" h="862965">
                  <a:moveTo>
                    <a:pt x="0" y="0"/>
                  </a:moveTo>
                  <a:lnTo>
                    <a:pt x="2012399" y="862499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/>
          <p:nvPr/>
        </p:nvSpPr>
        <p:spPr>
          <a:xfrm>
            <a:off x="6740200" y="7347149"/>
            <a:ext cx="2300605" cy="767080"/>
          </a:xfrm>
          <a:custGeom>
            <a:avLst/>
            <a:gdLst/>
            <a:ahLst/>
            <a:cxnLst/>
            <a:rect l="l" t="t" r="r" b="b"/>
            <a:pathLst>
              <a:path w="2300604" h="767079">
                <a:moveTo>
                  <a:pt x="0" y="0"/>
                </a:moveTo>
                <a:lnTo>
                  <a:pt x="2300099" y="766799"/>
                </a:lnTo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8" name="object 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Problematic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083027"/>
            <a:ext cx="80276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print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5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0900" y="3615921"/>
            <a:ext cx="4278630" cy="36004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+T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{print(“+”);}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→−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{print(“-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”);}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R1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dirty="0" sz="2800" spc="-10" b="1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Arial"/>
                <a:cs typeface="Arial"/>
              </a:rPr>
              <a:t>λ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{print(num.lexval);}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05" y="186021"/>
            <a:ext cx="26066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Postfix</a:t>
            </a:r>
            <a:r>
              <a:rPr dirty="0" spc="-16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6" y="2638650"/>
            <a:ext cx="498411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attributed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SDT.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4030">
              <a:lnSpc>
                <a:spcPct val="100000"/>
              </a:lnSpc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Evaluation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S-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attributed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SDD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9961" y="4831940"/>
            <a:ext cx="3841115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  <a:tab pos="3237865" algn="l"/>
              </a:tabLst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S-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SDDs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will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bottom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up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650" y="4831940"/>
            <a:ext cx="15767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58450" y="4831940"/>
            <a:ext cx="65163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9961" y="6358084"/>
            <a:ext cx="12392025" cy="88074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05" y="186021"/>
            <a:ext cx="26066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Postfix</a:t>
            </a:r>
            <a:r>
              <a:rPr dirty="0" spc="-16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/>
              <a:t>Rules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 spc="-10"/>
              <a:t>evaluation</a:t>
            </a:r>
          </a:p>
          <a:p>
            <a:pPr>
              <a:lnSpc>
                <a:spcPct val="100000"/>
              </a:lnSpc>
              <a:spcBef>
                <a:spcPts val="1860"/>
              </a:spcBef>
            </a:p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>
                <a:solidFill>
                  <a:srgbClr val="2F5496"/>
                </a:solidFill>
              </a:rPr>
              <a:t>Consider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following</a:t>
            </a:r>
            <a:r>
              <a:rPr dirty="0" spc="-6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production,</a:t>
            </a:r>
          </a:p>
          <a:p>
            <a:pPr marL="2322195">
              <a:lnSpc>
                <a:spcPct val="100000"/>
              </a:lnSpc>
              <a:spcBef>
                <a:spcPts val="990"/>
              </a:spcBef>
            </a:pPr>
            <a:r>
              <a:rPr dirty="0"/>
              <a:t>A</a:t>
            </a:r>
            <a:r>
              <a:rPr dirty="0" spc="-20"/>
              <a:t> -</a:t>
            </a:r>
            <a:r>
              <a:rPr dirty="0"/>
              <a:t>&gt;</a:t>
            </a:r>
            <a:r>
              <a:rPr dirty="0" spc="-15"/>
              <a:t> </a:t>
            </a:r>
            <a:r>
              <a:rPr dirty="0" spc="-25"/>
              <a:t>BCD</a:t>
            </a:r>
          </a:p>
          <a:p>
            <a:pPr marL="493395" marR="5080">
              <a:lnSpc>
                <a:spcPct val="100400"/>
              </a:lnSpc>
              <a:spcBef>
                <a:spcPts val="960"/>
              </a:spcBef>
            </a:pPr>
            <a:r>
              <a:rPr dirty="0" spc="-10">
                <a:solidFill>
                  <a:srgbClr val="2F5496"/>
                </a:solidFill>
              </a:rPr>
              <a:t>before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reducing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BCD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to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A,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attributes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of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B,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C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and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D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must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be</a:t>
            </a:r>
            <a:r>
              <a:rPr dirty="0" spc="-5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computed before</a:t>
            </a:r>
            <a:r>
              <a:rPr dirty="0" spc="-7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attribute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of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which</a:t>
            </a:r>
            <a:r>
              <a:rPr dirty="0" spc="-7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appears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on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65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stack.</a:t>
            </a:r>
          </a:p>
          <a:p>
            <a:pPr>
              <a:lnSpc>
                <a:spcPct val="100000"/>
              </a:lnSpc>
              <a:spcBef>
                <a:spcPts val="1855"/>
              </a:spcBef>
            </a:pPr>
          </a:p>
          <a:p>
            <a:pPr marL="493395" marR="225425" indent="-481330">
              <a:lnSpc>
                <a:spcPct val="100400"/>
              </a:lnSpc>
              <a:buFont typeface="Arial"/>
              <a:buChar char="●"/>
              <a:tabLst>
                <a:tab pos="493395" algn="l"/>
              </a:tabLst>
            </a:pPr>
            <a:r>
              <a:rPr dirty="0">
                <a:solidFill>
                  <a:srgbClr val="2F5496"/>
                </a:solidFill>
              </a:rPr>
              <a:t>Corresponding</a:t>
            </a:r>
            <a:r>
              <a:rPr dirty="0" spc="-10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semantic</a:t>
            </a:r>
            <a:r>
              <a:rPr dirty="0" spc="-10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action</a:t>
            </a:r>
            <a:r>
              <a:rPr dirty="0" spc="-9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associated</a:t>
            </a:r>
            <a:r>
              <a:rPr dirty="0" spc="-10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with</a:t>
            </a:r>
            <a:r>
              <a:rPr dirty="0" spc="-9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the</a:t>
            </a:r>
            <a:r>
              <a:rPr dirty="0" spc="-100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production</a:t>
            </a:r>
            <a:r>
              <a:rPr dirty="0" spc="-95">
                <a:solidFill>
                  <a:srgbClr val="2F5496"/>
                </a:solidFill>
              </a:rPr>
              <a:t> </a:t>
            </a:r>
            <a:r>
              <a:rPr dirty="0">
                <a:solidFill>
                  <a:srgbClr val="2F5496"/>
                </a:solidFill>
              </a:rPr>
              <a:t>must</a:t>
            </a:r>
            <a:r>
              <a:rPr dirty="0" spc="-100">
                <a:solidFill>
                  <a:srgbClr val="2F5496"/>
                </a:solidFill>
              </a:rPr>
              <a:t> </a:t>
            </a:r>
            <a:r>
              <a:rPr dirty="0" spc="-25">
                <a:solidFill>
                  <a:srgbClr val="2F5496"/>
                </a:solidFill>
              </a:rPr>
              <a:t>be </a:t>
            </a:r>
            <a:r>
              <a:rPr dirty="0" spc="-10">
                <a:solidFill>
                  <a:srgbClr val="2F5496"/>
                </a:solidFill>
              </a:rPr>
              <a:t>executed.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05" y="186021"/>
            <a:ext cx="26066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Postfix</a:t>
            </a:r>
            <a:r>
              <a:rPr dirty="0" spc="-16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385874" y="5797899"/>
          <a:ext cx="4176395" cy="270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335"/>
                <a:gridCol w="2045335"/>
              </a:tblGrid>
              <a:tr h="490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6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6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A.a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6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6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B.b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B="0" marT="5334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68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89957" y="2638652"/>
            <a:ext cx="13489305" cy="403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Rules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extended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parallel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93395" marR="3409315" indent="-481330">
              <a:lnSpc>
                <a:spcPct val="129500"/>
              </a:lnSpc>
              <a:spcBef>
                <a:spcPts val="33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appears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SDT,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SDTs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called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Postfix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SDTs.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Parser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/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Value</a:t>
            </a:r>
            <a:r>
              <a:rPr dirty="0" sz="2800" spc="-9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58124" y="7942977"/>
            <a:ext cx="18148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Parser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103501" y="7942977"/>
            <a:ext cx="171068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Value</a:t>
            </a:r>
            <a:r>
              <a:rPr dirty="0" sz="2800" spc="-1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04798" y="8517173"/>
            <a:ext cx="2677795" cy="445770"/>
          </a:xfrm>
          <a:custGeom>
            <a:avLst/>
            <a:gdLst/>
            <a:ahLst/>
            <a:cxnLst/>
            <a:rect l="l" t="t" r="r" b="b"/>
            <a:pathLst>
              <a:path w="2677795" h="445770">
                <a:moveTo>
                  <a:pt x="0" y="0"/>
                </a:moveTo>
                <a:lnTo>
                  <a:pt x="14842" y="50023"/>
                </a:lnTo>
                <a:lnTo>
                  <a:pt x="40524" y="83095"/>
                </a:lnTo>
                <a:lnTo>
                  <a:pt x="78045" y="115748"/>
                </a:lnTo>
                <a:lnTo>
                  <a:pt x="126730" y="147818"/>
                </a:lnTo>
                <a:lnTo>
                  <a:pt x="185903" y="179135"/>
                </a:lnTo>
                <a:lnTo>
                  <a:pt x="254885" y="209533"/>
                </a:lnTo>
                <a:lnTo>
                  <a:pt x="292844" y="224336"/>
                </a:lnTo>
                <a:lnTo>
                  <a:pt x="333001" y="238846"/>
                </a:lnTo>
                <a:lnTo>
                  <a:pt x="375273" y="253043"/>
                </a:lnTo>
                <a:lnTo>
                  <a:pt x="419574" y="266905"/>
                </a:lnTo>
                <a:lnTo>
                  <a:pt x="465821" y="280413"/>
                </a:lnTo>
                <a:lnTo>
                  <a:pt x="513929" y="293545"/>
                </a:lnTo>
                <a:lnTo>
                  <a:pt x="563812" y="306280"/>
                </a:lnTo>
                <a:lnTo>
                  <a:pt x="615387" y="318597"/>
                </a:lnTo>
                <a:lnTo>
                  <a:pt x="668568" y="330476"/>
                </a:lnTo>
                <a:lnTo>
                  <a:pt x="723272" y="341895"/>
                </a:lnTo>
                <a:lnTo>
                  <a:pt x="779414" y="352835"/>
                </a:lnTo>
                <a:lnTo>
                  <a:pt x="836908" y="363272"/>
                </a:lnTo>
                <a:lnTo>
                  <a:pt x="895672" y="373188"/>
                </a:lnTo>
                <a:lnTo>
                  <a:pt x="955619" y="382561"/>
                </a:lnTo>
                <a:lnTo>
                  <a:pt x="1016666" y="391370"/>
                </a:lnTo>
                <a:lnTo>
                  <a:pt x="1078728" y="399595"/>
                </a:lnTo>
                <a:lnTo>
                  <a:pt x="1141720" y="407213"/>
                </a:lnTo>
                <a:lnTo>
                  <a:pt x="1205556" y="414206"/>
                </a:lnTo>
                <a:lnTo>
                  <a:pt x="1270156" y="420550"/>
                </a:lnTo>
                <a:lnTo>
                  <a:pt x="1335431" y="426228"/>
                </a:lnTo>
                <a:lnTo>
                  <a:pt x="1401299" y="431215"/>
                </a:lnTo>
                <a:lnTo>
                  <a:pt x="1467674" y="435493"/>
                </a:lnTo>
                <a:lnTo>
                  <a:pt x="1534472" y="439039"/>
                </a:lnTo>
                <a:lnTo>
                  <a:pt x="1601608" y="441835"/>
                </a:lnTo>
                <a:lnTo>
                  <a:pt x="1668997" y="443856"/>
                </a:lnTo>
                <a:lnTo>
                  <a:pt x="1736556" y="445085"/>
                </a:lnTo>
                <a:lnTo>
                  <a:pt x="1804199" y="445498"/>
                </a:lnTo>
              </a:path>
              <a:path w="2677795" h="445770">
                <a:moveTo>
                  <a:pt x="1820724" y="445598"/>
                </a:moveTo>
                <a:lnTo>
                  <a:pt x="1892049" y="444512"/>
                </a:lnTo>
                <a:lnTo>
                  <a:pt x="1960766" y="441343"/>
                </a:lnTo>
                <a:lnTo>
                  <a:pt x="2026780" y="436232"/>
                </a:lnTo>
                <a:lnTo>
                  <a:pt x="2089994" y="429318"/>
                </a:lnTo>
                <a:lnTo>
                  <a:pt x="2150314" y="420738"/>
                </a:lnTo>
                <a:lnTo>
                  <a:pt x="2207640" y="410632"/>
                </a:lnTo>
                <a:lnTo>
                  <a:pt x="2261876" y="399138"/>
                </a:lnTo>
                <a:lnTo>
                  <a:pt x="2312928" y="386395"/>
                </a:lnTo>
                <a:lnTo>
                  <a:pt x="2360697" y="372543"/>
                </a:lnTo>
                <a:lnTo>
                  <a:pt x="2405087" y="357719"/>
                </a:lnTo>
                <a:lnTo>
                  <a:pt x="2446001" y="342062"/>
                </a:lnTo>
                <a:lnTo>
                  <a:pt x="2483346" y="325712"/>
                </a:lnTo>
                <a:lnTo>
                  <a:pt x="2546932" y="291485"/>
                </a:lnTo>
                <a:lnTo>
                  <a:pt x="2595073" y="256148"/>
                </a:lnTo>
                <a:lnTo>
                  <a:pt x="2635507" y="209225"/>
                </a:lnTo>
                <a:lnTo>
                  <a:pt x="2654889" y="164932"/>
                </a:lnTo>
                <a:lnTo>
                  <a:pt x="2661003" y="125903"/>
                </a:lnTo>
                <a:lnTo>
                  <a:pt x="2661626" y="94765"/>
                </a:lnTo>
                <a:lnTo>
                  <a:pt x="2664540" y="74154"/>
                </a:lnTo>
                <a:lnTo>
                  <a:pt x="2677523" y="66698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544625" y="8517173"/>
            <a:ext cx="2505710" cy="478790"/>
          </a:xfrm>
          <a:custGeom>
            <a:avLst/>
            <a:gdLst/>
            <a:ahLst/>
            <a:cxnLst/>
            <a:rect l="l" t="t" r="r" b="b"/>
            <a:pathLst>
              <a:path w="2505709" h="478790">
                <a:moveTo>
                  <a:pt x="0" y="33698"/>
                </a:moveTo>
                <a:lnTo>
                  <a:pt x="64842" y="52815"/>
                </a:lnTo>
                <a:lnTo>
                  <a:pt x="104152" y="103214"/>
                </a:lnTo>
                <a:lnTo>
                  <a:pt x="124356" y="136886"/>
                </a:lnTo>
                <a:lnTo>
                  <a:pt x="150323" y="174468"/>
                </a:lnTo>
                <a:lnTo>
                  <a:pt x="186103" y="214656"/>
                </a:lnTo>
                <a:lnTo>
                  <a:pt x="235745" y="256148"/>
                </a:lnTo>
                <a:lnTo>
                  <a:pt x="285045" y="287831"/>
                </a:lnTo>
                <a:lnTo>
                  <a:pt x="344552" y="318937"/>
                </a:lnTo>
                <a:lnTo>
                  <a:pt x="414077" y="348890"/>
                </a:lnTo>
                <a:lnTo>
                  <a:pt x="452538" y="363254"/>
                </a:lnTo>
                <a:lnTo>
                  <a:pt x="493431" y="377114"/>
                </a:lnTo>
                <a:lnTo>
                  <a:pt x="536734" y="390397"/>
                </a:lnTo>
                <a:lnTo>
                  <a:pt x="582423" y="403031"/>
                </a:lnTo>
                <a:lnTo>
                  <a:pt x="630474" y="414945"/>
                </a:lnTo>
                <a:lnTo>
                  <a:pt x="680865" y="426068"/>
                </a:lnTo>
                <a:lnTo>
                  <a:pt x="733569" y="436323"/>
                </a:lnTo>
                <a:lnTo>
                  <a:pt x="788566" y="445643"/>
                </a:lnTo>
                <a:lnTo>
                  <a:pt x="845829" y="453954"/>
                </a:lnTo>
                <a:lnTo>
                  <a:pt x="905336" y="461185"/>
                </a:lnTo>
                <a:lnTo>
                  <a:pt x="967063" y="467261"/>
                </a:lnTo>
                <a:lnTo>
                  <a:pt x="1030987" y="472113"/>
                </a:lnTo>
                <a:lnTo>
                  <a:pt x="1097084" y="475668"/>
                </a:lnTo>
                <a:lnTo>
                  <a:pt x="1165329" y="477854"/>
                </a:lnTo>
                <a:lnTo>
                  <a:pt x="1235699" y="478598"/>
                </a:lnTo>
              </a:path>
              <a:path w="2505709" h="478790">
                <a:moveTo>
                  <a:pt x="1197549" y="445498"/>
                </a:moveTo>
                <a:lnTo>
                  <a:pt x="1260818" y="444811"/>
                </a:lnTo>
                <a:lnTo>
                  <a:pt x="1323955" y="442778"/>
                </a:lnTo>
                <a:lnTo>
                  <a:pt x="1386828" y="439443"/>
                </a:lnTo>
                <a:lnTo>
                  <a:pt x="1449306" y="434851"/>
                </a:lnTo>
                <a:lnTo>
                  <a:pt x="1511257" y="429049"/>
                </a:lnTo>
                <a:lnTo>
                  <a:pt x="1572550" y="422080"/>
                </a:lnTo>
                <a:lnTo>
                  <a:pt x="1633052" y="413990"/>
                </a:lnTo>
                <a:lnTo>
                  <a:pt x="1692632" y="404823"/>
                </a:lnTo>
                <a:lnTo>
                  <a:pt x="1751159" y="394624"/>
                </a:lnTo>
                <a:lnTo>
                  <a:pt x="1808500" y="383439"/>
                </a:lnTo>
                <a:lnTo>
                  <a:pt x="1864524" y="371311"/>
                </a:lnTo>
                <a:lnTo>
                  <a:pt x="1919099" y="358286"/>
                </a:lnTo>
                <a:lnTo>
                  <a:pt x="1972093" y="344408"/>
                </a:lnTo>
                <a:lnTo>
                  <a:pt x="2023375" y="329723"/>
                </a:lnTo>
                <a:lnTo>
                  <a:pt x="2072813" y="314276"/>
                </a:lnTo>
                <a:lnTo>
                  <a:pt x="2120275" y="298110"/>
                </a:lnTo>
                <a:lnTo>
                  <a:pt x="2165631" y="281272"/>
                </a:lnTo>
                <a:lnTo>
                  <a:pt x="2208746" y="263805"/>
                </a:lnTo>
                <a:lnTo>
                  <a:pt x="2249490" y="245756"/>
                </a:lnTo>
                <a:lnTo>
                  <a:pt x="2287732" y="227168"/>
                </a:lnTo>
                <a:lnTo>
                  <a:pt x="2323340" y="208086"/>
                </a:lnTo>
                <a:lnTo>
                  <a:pt x="2356182" y="188556"/>
                </a:lnTo>
                <a:lnTo>
                  <a:pt x="2413040" y="148329"/>
                </a:lnTo>
                <a:lnTo>
                  <a:pt x="2457253" y="106846"/>
                </a:lnTo>
                <a:lnTo>
                  <a:pt x="2487768" y="64466"/>
                </a:lnTo>
                <a:lnTo>
                  <a:pt x="2503531" y="21547"/>
                </a:lnTo>
                <a:lnTo>
                  <a:pt x="2505549" y="0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0586525" y="6473264"/>
            <a:ext cx="368935" cy="41275"/>
            <a:chOff x="10586525" y="6473264"/>
            <a:chExt cx="368935" cy="41275"/>
          </a:xfrm>
        </p:grpSpPr>
        <p:sp>
          <p:nvSpPr>
            <p:cNvPr id="11" name="object 11" descr=""/>
            <p:cNvSpPr/>
            <p:nvPr/>
          </p:nvSpPr>
          <p:spPr>
            <a:xfrm>
              <a:off x="10634479" y="6493747"/>
              <a:ext cx="316230" cy="12700"/>
            </a:xfrm>
            <a:custGeom>
              <a:avLst/>
              <a:gdLst/>
              <a:ahLst/>
              <a:cxnLst/>
              <a:rect l="l" t="t" r="r" b="b"/>
              <a:pathLst>
                <a:path w="316229" h="12700">
                  <a:moveTo>
                    <a:pt x="315795" y="1270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591288" y="647802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2556" y="31440"/>
                  </a:moveTo>
                  <a:lnTo>
                    <a:pt x="0" y="13981"/>
                  </a:lnTo>
                  <a:lnTo>
                    <a:pt x="43821" y="0"/>
                  </a:lnTo>
                  <a:lnTo>
                    <a:pt x="42556" y="3144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591288" y="647802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43821" y="0"/>
                  </a:moveTo>
                  <a:lnTo>
                    <a:pt x="0" y="13981"/>
                  </a:lnTo>
                  <a:lnTo>
                    <a:pt x="42556" y="31440"/>
                  </a:lnTo>
                  <a:lnTo>
                    <a:pt x="4382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55A11"/>
                </a:solidFill>
              </a:rPr>
              <a:t>THANK </a:t>
            </a:r>
            <a:r>
              <a:rPr dirty="0" sz="4500" spc="-25">
                <a:solidFill>
                  <a:srgbClr val="C55A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3449" y="16654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0734" y="3837734"/>
            <a:ext cx="54483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45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Directed Translation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Lecture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2918177"/>
            <a:ext cx="5375910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dirty="0" sz="2800" spc="-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Design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Schemes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Schemes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Problematic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SDT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Postfix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schemes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Recap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3232470"/>
            <a:ext cx="10862310" cy="425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18900"/>
              </a:lnSpc>
              <a:spcBef>
                <a:spcPts val="100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Principle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Syntax</a:t>
            </a:r>
            <a:r>
              <a:rPr dirty="0" sz="2800" spc="-9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Directed</a:t>
            </a:r>
            <a:r>
              <a:rPr dirty="0" sz="2800" spc="-8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meaning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sentence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related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syntactic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structure,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i.e.,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its</a:t>
            </a:r>
            <a:endParaRPr sz="2800">
              <a:latin typeface="Calibri"/>
              <a:cs typeface="Calibri"/>
            </a:endParaRPr>
          </a:p>
          <a:p>
            <a:pPr marL="493395">
              <a:lnSpc>
                <a:spcPct val="100000"/>
              </a:lnSpc>
              <a:spcBef>
                <a:spcPts val="635"/>
              </a:spcBef>
            </a:pP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Parse-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493395" marR="1472565" indent="-481330">
              <a:lnSpc>
                <a:spcPct val="100400"/>
              </a:lnSpc>
              <a:spcBef>
                <a:spcPts val="148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programming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constructs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guided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context-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free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kinds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Synthesized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Inherited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S-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attributed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definition.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Every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S-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373189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Recap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6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Syntax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Directed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1328077"/>
            <a:ext cx="99758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Translation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9957" y="2865413"/>
            <a:ext cx="10774680" cy="43757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12445" indent="-481330">
              <a:lnSpc>
                <a:spcPct val="100400"/>
              </a:lnSpc>
              <a:spcBef>
                <a:spcPts val="8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associate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Attributes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representing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constructs.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97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dirty="0" sz="2800" spc="-114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Semantic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Rules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dirty="0" sz="2800" spc="-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with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notations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attaching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 lvl="1" marL="950594" marR="120014" indent="-481330">
              <a:lnSpc>
                <a:spcPct val="100400"/>
              </a:lnSpc>
              <a:spcBef>
                <a:spcPts val="965"/>
              </a:spcBef>
              <a:buClr>
                <a:srgbClr val="2F5496"/>
              </a:buClr>
              <a:buFont typeface="Arial"/>
              <a:buChar char="○"/>
              <a:tabLst>
                <a:tab pos="950594" algn="l"/>
                <a:tab pos="6895465" algn="l"/>
              </a:tabLst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Syntax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Directed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Definitions</a:t>
            </a:r>
            <a:r>
              <a:rPr dirty="0" sz="2800" spc="2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High-level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specification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hiding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many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implementation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details.</a:t>
            </a:r>
            <a:endParaRPr sz="2800">
              <a:latin typeface="Calibri"/>
              <a:cs typeface="Calibri"/>
            </a:endParaRPr>
          </a:p>
          <a:p>
            <a:pPr lvl="1" marL="950594" marR="71755" indent="-481330">
              <a:lnSpc>
                <a:spcPct val="100400"/>
              </a:lnSpc>
              <a:spcBef>
                <a:spcPts val="975"/>
              </a:spcBef>
              <a:buClr>
                <a:srgbClr val="2F5496"/>
              </a:buClr>
              <a:buFont typeface="Arial"/>
              <a:buChar char="○"/>
              <a:tabLst>
                <a:tab pos="950594" algn="l"/>
              </a:tabLst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dirty="0" sz="2800" spc="-10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Schemes: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dirty="0" sz="2800" spc="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implementation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oriented,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indicate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order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rules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evaluated.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80898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Syntax</a:t>
            </a:r>
            <a:r>
              <a:rPr dirty="0" spc="-13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Directed</a:t>
            </a:r>
            <a:r>
              <a:rPr dirty="0" spc="-12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Translation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Schemes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2" y="3079725"/>
            <a:ext cx="12539345" cy="18637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489584" marR="5080" indent="-477520">
              <a:lnSpc>
                <a:spcPct val="100400"/>
              </a:lnSpc>
              <a:spcBef>
                <a:spcPts val="85"/>
              </a:spcBef>
              <a:buClr>
                <a:srgbClr val="2F5496"/>
              </a:buClr>
              <a:buFont typeface="Arial"/>
              <a:buChar char="●"/>
              <a:tabLst>
                <a:tab pos="491490" algn="l"/>
              </a:tabLst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dirty="0" sz="2800" spc="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Schemes</a:t>
            </a:r>
            <a:r>
              <a:rPr dirty="0" sz="2800" spc="50" b="1">
                <a:solidFill>
                  <a:srgbClr val="C55A11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45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dirty="0" sz="2800" spc="4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implementation</a:t>
            </a:r>
            <a:r>
              <a:rPr dirty="0" sz="2800" spc="4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oriented</a:t>
            </a:r>
            <a:r>
              <a:rPr dirty="0" sz="2800" spc="4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dirty="0" sz="2800" spc="40" b="1">
                <a:solidFill>
                  <a:srgbClr val="2F5496"/>
                </a:solidFill>
                <a:latin typeface="Calibri"/>
                <a:cs typeface="Calibri"/>
              </a:rPr>
              <a:t> 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directed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definitions</a:t>
            </a:r>
            <a:r>
              <a:rPr dirty="0" sz="2800" spc="2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800" spc="2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indicate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2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order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dirty="0" sz="2800" spc="2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rules</a:t>
            </a:r>
            <a:r>
              <a:rPr dirty="0" sz="2800" spc="2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2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evaluated.</a:t>
            </a:r>
            <a:endParaRPr sz="2800">
              <a:latin typeface="Calibri"/>
              <a:cs typeface="Calibri"/>
            </a:endParaRPr>
          </a:p>
          <a:p>
            <a:pPr algn="just" marL="490220" indent="-477520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022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context-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free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which,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7162" y="4919360"/>
            <a:ext cx="10209530" cy="155511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492125" indent="-479425">
              <a:lnSpc>
                <a:spcPct val="100000"/>
              </a:lnSpc>
              <a:spcBef>
                <a:spcPts val="1075"/>
              </a:spcBef>
              <a:buFont typeface="Arial"/>
              <a:buChar char="○"/>
              <a:tabLst>
                <a:tab pos="49212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symbols.</a:t>
            </a:r>
            <a:endParaRPr sz="2800">
              <a:latin typeface="Calibri"/>
              <a:cs typeface="Calibri"/>
            </a:endParaRPr>
          </a:p>
          <a:p>
            <a:pPr marL="491490" marR="5080" indent="-479425">
              <a:lnSpc>
                <a:spcPct val="100400"/>
              </a:lnSpc>
              <a:spcBef>
                <a:spcPts val="960"/>
              </a:spcBef>
              <a:buFont typeface="Arial"/>
              <a:buChar char="○"/>
              <a:tabLst>
                <a:tab pos="49149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enclosed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between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braces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{}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inserted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right-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hand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side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87650" y="5593731"/>
            <a:ext cx="15913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521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within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0596" y="6576315"/>
            <a:ext cx="5057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1490" indent="-478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1490" algn="l"/>
              </a:tabLst>
            </a:pP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Yacc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uses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Translation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Schemes.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81266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Design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Translation</a:t>
            </a:r>
            <a:r>
              <a:rPr dirty="0" spc="-6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Schemes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57" y="2713013"/>
            <a:ext cx="11363960" cy="52324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260985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designing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Translation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Scheme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sure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available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involves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attributes,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put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 marL="493395" marR="800100" indent="-481330">
              <a:lnSpc>
                <a:spcPct val="100400"/>
              </a:lnSpc>
              <a:spcBef>
                <a:spcPts val="980"/>
              </a:spcBef>
              <a:buFont typeface="Arial"/>
              <a:buChar char="●"/>
              <a:tabLst>
                <a:tab pos="493395" algn="l"/>
                <a:tab pos="951865" algn="l"/>
                <a:tab pos="2323465" algn="l"/>
                <a:tab pos="5523865" algn="l"/>
                <a:tab pos="6895465" algn="l"/>
                <a:tab pos="8267065" algn="l"/>
                <a:tab pos="9181465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wehave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an</a:t>
            </a:r>
            <a:r>
              <a:rPr dirty="0" sz="2800" spc="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L-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Attributed</a:t>
            </a:r>
            <a:r>
              <a:rPr dirty="0" sz="2800" spc="-2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SDD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wemust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enforce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following restrictions:</a:t>
            </a:r>
            <a:endParaRPr sz="2800">
              <a:latin typeface="Calibri"/>
              <a:cs typeface="Calibri"/>
            </a:endParaRPr>
          </a:p>
          <a:p>
            <a:pPr lvl="1" marL="948690" marR="525780" indent="-479425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48690" algn="l"/>
                <a:tab pos="1515745" algn="l"/>
                <a:tab pos="3024505" algn="l"/>
                <a:tab pos="4495165" algn="l"/>
                <a:tab pos="5080000" algn="l"/>
                <a:tab pos="5415915" algn="l"/>
                <a:tab pos="6638925" algn="l"/>
                <a:tab pos="7077709" algn="l"/>
                <a:tab pos="7731125" algn="l"/>
                <a:tab pos="9431020" algn="l"/>
                <a:tab pos="10189845" algn="l"/>
                <a:tab pos="10654030" algn="l"/>
              </a:tabLst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inherited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attribute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right-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hand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side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before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endParaRPr sz="2800">
              <a:latin typeface="Calibri"/>
              <a:cs typeface="Calibri"/>
            </a:endParaRPr>
          </a:p>
          <a:p>
            <a:pPr lvl="1" marL="948690" marR="97155" indent="-479425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486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synthesized attribute</a:t>
            </a:r>
            <a:r>
              <a:rPr dirty="0" sz="2800" spc="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 the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non terminal on the 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left-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hand side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references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been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usually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put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Problematic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9962" y="2524101"/>
            <a:ext cx="13412469" cy="503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Implementation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Ignoring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result.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9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algn="just" marL="489584" marR="5080" indent="-477520">
              <a:lnSpc>
                <a:spcPct val="100400"/>
              </a:lnSpc>
              <a:buFont typeface="Arial"/>
              <a:buChar char="●"/>
              <a:tabLst>
                <a:tab pos="4914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Then,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examine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dirty="0" sz="2800" spc="3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interior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N,</a:t>
            </a:r>
            <a:r>
              <a:rPr dirty="0" sz="2800" spc="3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say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3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3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4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dirty="0" sz="2800" spc="3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</a:t>
            </a:r>
            <a:r>
              <a:rPr dirty="0" sz="2800" spc="3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additional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children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children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left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right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exactly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algn="just" marL="489584" marR="29209" indent="-477520">
              <a:lnSpc>
                <a:spcPct val="100400"/>
              </a:lnSpc>
              <a:buFont typeface="Arial"/>
              <a:buChar char="●"/>
              <a:tabLst>
                <a:tab pos="4914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dirty="0" sz="2800" spc="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preorder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traversal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tree,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soon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labelled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dirty="0" sz="2800" spc="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visited,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spc="-1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Problematic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SDT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70900" y="2083026"/>
            <a:ext cx="4699635" cy="5348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Infix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prefix</a:t>
            </a:r>
            <a:r>
              <a:rPr dirty="0" sz="28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En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{printf(“+”);}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1423670">
              <a:lnSpc>
                <a:spcPts val="5220"/>
              </a:lnSpc>
              <a:spcBef>
                <a:spcPts val="484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{printf(“*”);}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F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(E)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num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{printf(“num.lexval”);}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31_SDT.pptx</dc:title>
  <dcterms:created xsi:type="dcterms:W3CDTF">2025-04-29T11:17:35Z</dcterms:created>
  <dcterms:modified xsi:type="dcterms:W3CDTF">2025-04-29T11:17:35Z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