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14630400" cy="9144000"/>
  <p:notesSz cx="14630400" cy="9144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2700" y="186020"/>
            <a:ext cx="9975850" cy="1624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0592" y="2638652"/>
            <a:ext cx="9200515" cy="307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reetkanwal@pes.edu" TargetMode="External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9534" y="2858523"/>
            <a:ext cx="389762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>
                <a:solidFill>
                  <a:srgbClr val="C55A11"/>
                </a:solidFill>
              </a:rPr>
              <a:t>Compiler</a:t>
            </a:r>
            <a:r>
              <a:rPr dirty="0" sz="4500" spc="-50">
                <a:solidFill>
                  <a:srgbClr val="C55A11"/>
                </a:solidFill>
              </a:rPr>
              <a:t> </a:t>
            </a:r>
            <a:r>
              <a:rPr dirty="0" sz="4500" spc="-10">
                <a:solidFill>
                  <a:srgbClr val="C55A11"/>
                </a:solidFill>
              </a:rPr>
              <a:t>Design</a:t>
            </a:r>
            <a:endParaRPr sz="4500"/>
          </a:p>
        </p:txBody>
      </p:sp>
      <p:sp>
        <p:nvSpPr>
          <p:cNvPr id="3" name="object 3" descr=""/>
          <p:cNvSpPr txBox="1"/>
          <p:nvPr/>
        </p:nvSpPr>
        <p:spPr>
          <a:xfrm>
            <a:off x="5185404" y="4133329"/>
            <a:ext cx="7466330" cy="10845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000" b="1">
                <a:latin typeface="Calibri"/>
                <a:cs typeface="Calibri"/>
              </a:rPr>
              <a:t>Preet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000">
                <a:latin typeface="Calibri"/>
                <a:cs typeface="Calibri"/>
              </a:rPr>
              <a:t>Department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of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Computer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Science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&amp;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76593" y="7319022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680"/>
                </a:moveTo>
                <a:lnTo>
                  <a:pt x="54864" y="1376680"/>
                </a:lnTo>
                <a:lnTo>
                  <a:pt x="54864" y="0"/>
                </a:lnTo>
                <a:lnTo>
                  <a:pt x="0" y="0"/>
                </a:lnTo>
                <a:lnTo>
                  <a:pt x="0" y="1376680"/>
                </a:lnTo>
                <a:lnTo>
                  <a:pt x="0" y="1437640"/>
                </a:lnTo>
                <a:lnTo>
                  <a:pt x="1280274" y="1437640"/>
                </a:lnTo>
                <a:lnTo>
                  <a:pt x="1280274" y="137668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093329" y="3797100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 h="0">
                <a:moveTo>
                  <a:pt x="0" y="0"/>
                </a:moveTo>
                <a:lnTo>
                  <a:pt x="5497498" y="0"/>
                </a:lnTo>
              </a:path>
            </a:pathLst>
          </a:custGeom>
          <a:ln w="38074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3026835" y="355612"/>
            <a:ext cx="1280795" cy="1436370"/>
          </a:xfrm>
          <a:custGeom>
            <a:avLst/>
            <a:gdLst/>
            <a:ahLst/>
            <a:cxnLst/>
            <a:rect l="l" t="t" r="r" b="b"/>
            <a:pathLst>
              <a:path w="1280794" h="1436370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6370"/>
                </a:lnTo>
                <a:lnTo>
                  <a:pt x="1280274" y="1436370"/>
                </a:lnTo>
                <a:lnTo>
                  <a:pt x="1280274" y="60960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923927" y="7933595"/>
            <a:ext cx="53536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>
                <a:latin typeface="Calibri"/>
                <a:cs typeface="Calibri"/>
              </a:rPr>
              <a:t>Teaching</a:t>
            </a:r>
            <a:r>
              <a:rPr dirty="0" sz="3000" spc="-9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Assistant</a:t>
            </a:r>
            <a:r>
              <a:rPr dirty="0" sz="3000" spc="-9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:</a:t>
            </a:r>
            <a:r>
              <a:rPr dirty="0" sz="3000" spc="-9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Sree</a:t>
            </a:r>
            <a:r>
              <a:rPr dirty="0" sz="3000" spc="-9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Pranavi</a:t>
            </a:r>
            <a:r>
              <a:rPr dirty="0" sz="3000" spc="-60">
                <a:latin typeface="Calibri"/>
                <a:cs typeface="Calibri"/>
              </a:rPr>
              <a:t> </a:t>
            </a:r>
            <a:r>
              <a:rPr dirty="0" sz="3000" spc="-50">
                <a:latin typeface="Calibri"/>
                <a:cs typeface="Calibri"/>
              </a:rPr>
              <a:t>G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249" y="1371825"/>
            <a:ext cx="3328924" cy="54708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20">
                <a:solidFill>
                  <a:srgbClr val="C55A11"/>
                </a:solidFill>
              </a:rPr>
              <a:t>Conversion</a:t>
            </a:r>
            <a:r>
              <a:rPr dirty="0" spc="-5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of</a:t>
            </a:r>
            <a:r>
              <a:rPr dirty="0" spc="-5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L-attributed</a:t>
            </a:r>
            <a:r>
              <a:rPr dirty="0" spc="-55">
                <a:solidFill>
                  <a:srgbClr val="C55A11"/>
                </a:solidFill>
              </a:rPr>
              <a:t> </a:t>
            </a:r>
            <a:r>
              <a:rPr dirty="0" spc="-25">
                <a:solidFill>
                  <a:srgbClr val="C55A11"/>
                </a:solidFill>
              </a:rPr>
              <a:t>SDD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70900" y="4841471"/>
            <a:ext cx="10284460" cy="3727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b="1">
                <a:solidFill>
                  <a:srgbClr val="C55A11"/>
                </a:solidFill>
                <a:latin typeface="Calibri"/>
                <a:cs typeface="Calibri"/>
              </a:rPr>
              <a:t>T</a:t>
            </a:r>
            <a:r>
              <a:rPr dirty="0" sz="3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3800" spc="-10" b="1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dirty="0" sz="3800" b="1">
                <a:solidFill>
                  <a:srgbClr val="C55A11"/>
                </a:solidFill>
                <a:latin typeface="Calibri"/>
                <a:cs typeface="Calibri"/>
              </a:rPr>
              <a:t>&gt;</a:t>
            </a:r>
            <a:r>
              <a:rPr dirty="0" sz="3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3800" b="1">
                <a:solidFill>
                  <a:srgbClr val="C55A11"/>
                </a:solidFill>
                <a:latin typeface="Calibri"/>
                <a:cs typeface="Calibri"/>
              </a:rPr>
              <a:t>F</a:t>
            </a:r>
            <a:r>
              <a:rPr dirty="0" sz="38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3800" b="1">
                <a:solidFill>
                  <a:srgbClr val="2F5496"/>
                </a:solidFill>
                <a:latin typeface="Calibri"/>
                <a:cs typeface="Calibri"/>
              </a:rPr>
              <a:t>{</a:t>
            </a:r>
            <a:r>
              <a:rPr dirty="0" sz="3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3800" spc="-40" b="1">
                <a:solidFill>
                  <a:srgbClr val="2F5496"/>
                </a:solidFill>
                <a:latin typeface="Calibri"/>
                <a:cs typeface="Calibri"/>
              </a:rPr>
              <a:t>T’.ival</a:t>
            </a:r>
            <a:r>
              <a:rPr dirty="0" sz="3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3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3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3800" spc="-70" b="1">
                <a:solidFill>
                  <a:srgbClr val="2F5496"/>
                </a:solidFill>
                <a:latin typeface="Calibri"/>
                <a:cs typeface="Calibri"/>
              </a:rPr>
              <a:t>F.val;}</a:t>
            </a:r>
            <a:r>
              <a:rPr dirty="0" sz="3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3800" b="1">
                <a:solidFill>
                  <a:srgbClr val="C55A11"/>
                </a:solidFill>
                <a:latin typeface="Calibri"/>
                <a:cs typeface="Calibri"/>
              </a:rPr>
              <a:t>T</a:t>
            </a:r>
            <a:r>
              <a:rPr dirty="0" sz="3800" b="1">
                <a:solidFill>
                  <a:srgbClr val="C55A11"/>
                </a:solidFill>
                <a:latin typeface="Arial"/>
                <a:cs typeface="Arial"/>
              </a:rPr>
              <a:t>′</a:t>
            </a:r>
            <a:r>
              <a:rPr dirty="0" sz="3800" spc="-60" b="1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dirty="0" sz="3800" spc="-80" b="1">
                <a:solidFill>
                  <a:srgbClr val="2F5496"/>
                </a:solidFill>
                <a:latin typeface="Calibri"/>
                <a:cs typeface="Calibri"/>
              </a:rPr>
              <a:t>{T.val</a:t>
            </a:r>
            <a:r>
              <a:rPr dirty="0" sz="3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3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3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3800" spc="-10" b="1">
                <a:solidFill>
                  <a:srgbClr val="2F5496"/>
                </a:solidFill>
                <a:latin typeface="Calibri"/>
                <a:cs typeface="Calibri"/>
              </a:rPr>
              <a:t>T’.val;}</a:t>
            </a:r>
            <a:endParaRPr sz="3800">
              <a:latin typeface="Calibri"/>
              <a:cs typeface="Calibri"/>
            </a:endParaRPr>
          </a:p>
          <a:p>
            <a:pPr marL="12700" marR="5080">
              <a:lnSpc>
                <a:spcPct val="162200"/>
              </a:lnSpc>
              <a:spcBef>
                <a:spcPts val="2030"/>
              </a:spcBef>
            </a:pPr>
            <a:r>
              <a:rPr dirty="0" sz="3800" b="1">
                <a:solidFill>
                  <a:srgbClr val="C55A11"/>
                </a:solidFill>
                <a:latin typeface="Calibri"/>
                <a:cs typeface="Calibri"/>
              </a:rPr>
              <a:t>T’</a:t>
            </a:r>
            <a:r>
              <a:rPr dirty="0" sz="3800" spc="-6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3800" spc="-10" b="1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dirty="0" sz="3800" b="1">
                <a:solidFill>
                  <a:srgbClr val="C55A11"/>
                </a:solidFill>
                <a:latin typeface="Calibri"/>
                <a:cs typeface="Calibri"/>
              </a:rPr>
              <a:t>&gt;</a:t>
            </a:r>
            <a:r>
              <a:rPr dirty="0" sz="3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3800" b="1">
                <a:solidFill>
                  <a:srgbClr val="C55A11"/>
                </a:solidFill>
                <a:latin typeface="Calibri"/>
                <a:cs typeface="Calibri"/>
              </a:rPr>
              <a:t>*F</a:t>
            </a:r>
            <a:r>
              <a:rPr dirty="0" sz="3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3800" spc="-45" b="1">
                <a:solidFill>
                  <a:srgbClr val="2F5496"/>
                </a:solidFill>
                <a:latin typeface="Calibri"/>
                <a:cs typeface="Calibri"/>
              </a:rPr>
              <a:t>{T1’.ival</a:t>
            </a:r>
            <a:r>
              <a:rPr dirty="0" sz="3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3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3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3800" spc="-40" b="1">
                <a:solidFill>
                  <a:srgbClr val="2F5496"/>
                </a:solidFill>
                <a:latin typeface="Calibri"/>
                <a:cs typeface="Calibri"/>
              </a:rPr>
              <a:t>T’.ival</a:t>
            </a:r>
            <a:r>
              <a:rPr dirty="0" sz="3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3800" b="1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dirty="0" sz="3800" spc="-60" b="1">
                <a:solidFill>
                  <a:srgbClr val="2F5496"/>
                </a:solidFill>
                <a:latin typeface="Calibri"/>
                <a:cs typeface="Calibri"/>
              </a:rPr>
              <a:t> F.val;}</a:t>
            </a:r>
            <a:r>
              <a:rPr dirty="0" sz="3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3800" b="1">
                <a:solidFill>
                  <a:srgbClr val="C55A11"/>
                </a:solidFill>
                <a:latin typeface="Calibri"/>
                <a:cs typeface="Calibri"/>
              </a:rPr>
              <a:t>T1’</a:t>
            </a:r>
            <a:r>
              <a:rPr dirty="0" sz="3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3800" spc="-65" b="1">
                <a:solidFill>
                  <a:srgbClr val="2F5496"/>
                </a:solidFill>
                <a:latin typeface="Calibri"/>
                <a:cs typeface="Calibri"/>
              </a:rPr>
              <a:t>{T’.val</a:t>
            </a:r>
            <a:r>
              <a:rPr dirty="0" sz="3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3800" spc="-20" b="1">
                <a:solidFill>
                  <a:srgbClr val="2F5496"/>
                </a:solidFill>
                <a:latin typeface="Calibri"/>
                <a:cs typeface="Calibri"/>
              </a:rPr>
              <a:t>=T1’.val;} </a:t>
            </a:r>
            <a:r>
              <a:rPr dirty="0" sz="3800" b="1">
                <a:solidFill>
                  <a:srgbClr val="C55A11"/>
                </a:solidFill>
                <a:latin typeface="Calibri"/>
                <a:cs typeface="Calibri"/>
              </a:rPr>
              <a:t>T’</a:t>
            </a:r>
            <a:r>
              <a:rPr dirty="0" sz="3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3800" spc="-10" b="1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dirty="0" sz="3800" b="1">
                <a:solidFill>
                  <a:srgbClr val="C55A11"/>
                </a:solidFill>
                <a:latin typeface="Calibri"/>
                <a:cs typeface="Calibri"/>
              </a:rPr>
              <a:t>&gt;</a:t>
            </a:r>
            <a:r>
              <a:rPr dirty="0" sz="3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3800">
                <a:solidFill>
                  <a:srgbClr val="C55A11"/>
                </a:solidFill>
                <a:latin typeface="Times New Roman"/>
                <a:cs typeface="Times New Roman"/>
              </a:rPr>
              <a:t>λ</a:t>
            </a:r>
            <a:r>
              <a:rPr dirty="0" sz="3800" spc="-20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dirty="0" sz="3800" b="1">
                <a:solidFill>
                  <a:srgbClr val="2F5496"/>
                </a:solidFill>
                <a:latin typeface="Calibri"/>
                <a:cs typeface="Calibri"/>
              </a:rPr>
              <a:t>{</a:t>
            </a:r>
            <a:r>
              <a:rPr dirty="0" sz="3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3800" spc="-70" b="1">
                <a:solidFill>
                  <a:srgbClr val="2F5496"/>
                </a:solidFill>
                <a:latin typeface="Calibri"/>
                <a:cs typeface="Calibri"/>
              </a:rPr>
              <a:t>T’.val</a:t>
            </a:r>
            <a:r>
              <a:rPr dirty="0" sz="3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3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3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3800" spc="-10" b="1">
                <a:solidFill>
                  <a:srgbClr val="2F5496"/>
                </a:solidFill>
                <a:latin typeface="Calibri"/>
                <a:cs typeface="Calibri"/>
              </a:rPr>
              <a:t>T’.ival;}</a:t>
            </a:r>
            <a:endParaRPr sz="3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04"/>
              </a:spcBef>
            </a:pPr>
            <a:r>
              <a:rPr dirty="0" sz="3800" b="1">
                <a:solidFill>
                  <a:srgbClr val="C55A11"/>
                </a:solidFill>
                <a:latin typeface="Calibri"/>
                <a:cs typeface="Calibri"/>
              </a:rPr>
              <a:t>F</a:t>
            </a:r>
            <a:r>
              <a:rPr dirty="0" sz="3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3800" spc="-10" b="1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dirty="0" sz="3800" b="1">
                <a:solidFill>
                  <a:srgbClr val="C55A11"/>
                </a:solidFill>
                <a:latin typeface="Calibri"/>
                <a:cs typeface="Calibri"/>
              </a:rPr>
              <a:t>&gt;</a:t>
            </a:r>
            <a:r>
              <a:rPr dirty="0" sz="3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3800" b="1">
                <a:solidFill>
                  <a:srgbClr val="C55A11"/>
                </a:solidFill>
                <a:latin typeface="Calibri"/>
                <a:cs typeface="Calibri"/>
              </a:rPr>
              <a:t>num</a:t>
            </a:r>
            <a:r>
              <a:rPr dirty="0" sz="3800" b="1">
                <a:solidFill>
                  <a:srgbClr val="2F5496"/>
                </a:solidFill>
                <a:latin typeface="Calibri"/>
                <a:cs typeface="Calibri"/>
              </a:rPr>
              <a:t>{</a:t>
            </a:r>
            <a:r>
              <a:rPr dirty="0" sz="3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3800" spc="-90" b="1">
                <a:solidFill>
                  <a:srgbClr val="2F5496"/>
                </a:solidFill>
                <a:latin typeface="Calibri"/>
                <a:cs typeface="Calibri"/>
              </a:rPr>
              <a:t>F.val</a:t>
            </a:r>
            <a:r>
              <a:rPr dirty="0" sz="3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3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3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3800" spc="-10" b="1">
                <a:solidFill>
                  <a:srgbClr val="2F5496"/>
                </a:solidFill>
                <a:latin typeface="Calibri"/>
                <a:cs typeface="Calibri"/>
              </a:rPr>
              <a:t>num.lexval;</a:t>
            </a:r>
            <a:r>
              <a:rPr dirty="0" sz="3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3800" spc="-50" b="1">
                <a:solidFill>
                  <a:srgbClr val="2F5496"/>
                </a:solidFill>
                <a:latin typeface="Calibri"/>
                <a:cs typeface="Calibri"/>
              </a:rPr>
              <a:t>}</a:t>
            </a:r>
            <a:endParaRPr sz="38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980111" y="2779362"/>
            <a:ext cx="1996439" cy="1258570"/>
            <a:chOff x="980111" y="2779362"/>
            <a:chExt cx="1996439" cy="1258570"/>
          </a:xfrm>
        </p:grpSpPr>
        <p:sp>
          <p:nvSpPr>
            <p:cNvPr id="6" name="object 6" descr=""/>
            <p:cNvSpPr/>
            <p:nvPr/>
          </p:nvSpPr>
          <p:spPr>
            <a:xfrm>
              <a:off x="984872" y="2784131"/>
              <a:ext cx="1986914" cy="1249045"/>
            </a:xfrm>
            <a:custGeom>
              <a:avLst/>
              <a:gdLst/>
              <a:ahLst/>
              <a:cxnLst/>
              <a:rect l="l" t="t" r="r" b="b"/>
              <a:pathLst>
                <a:path w="1986914" h="1249045">
                  <a:moveTo>
                    <a:pt x="1986889" y="936447"/>
                  </a:moveTo>
                  <a:lnTo>
                    <a:pt x="1830819" y="936447"/>
                  </a:lnTo>
                  <a:lnTo>
                    <a:pt x="1830819" y="546265"/>
                  </a:lnTo>
                  <a:lnTo>
                    <a:pt x="1828812" y="499084"/>
                  </a:lnTo>
                  <a:lnTo>
                    <a:pt x="1822907" y="453110"/>
                  </a:lnTo>
                  <a:lnTo>
                    <a:pt x="1813267" y="408368"/>
                  </a:lnTo>
                  <a:lnTo>
                    <a:pt x="1800047" y="365061"/>
                  </a:lnTo>
                  <a:lnTo>
                    <a:pt x="1783422" y="323367"/>
                  </a:lnTo>
                  <a:lnTo>
                    <a:pt x="1763560" y="283438"/>
                  </a:lnTo>
                  <a:lnTo>
                    <a:pt x="1740598" y="245440"/>
                  </a:lnTo>
                  <a:lnTo>
                    <a:pt x="1714741" y="209550"/>
                  </a:lnTo>
                  <a:lnTo>
                    <a:pt x="1686115" y="175920"/>
                  </a:lnTo>
                  <a:lnTo>
                    <a:pt x="1654898" y="144703"/>
                  </a:lnTo>
                  <a:lnTo>
                    <a:pt x="1621269" y="116078"/>
                  </a:lnTo>
                  <a:lnTo>
                    <a:pt x="1585366" y="90208"/>
                  </a:lnTo>
                  <a:lnTo>
                    <a:pt x="1547380" y="67259"/>
                  </a:lnTo>
                  <a:lnTo>
                    <a:pt x="1507451" y="47396"/>
                  </a:lnTo>
                  <a:lnTo>
                    <a:pt x="1465757" y="30772"/>
                  </a:lnTo>
                  <a:lnTo>
                    <a:pt x="1422450" y="17551"/>
                  </a:lnTo>
                  <a:lnTo>
                    <a:pt x="1377708" y="7912"/>
                  </a:lnTo>
                  <a:lnTo>
                    <a:pt x="1331696" y="2006"/>
                  </a:lnTo>
                  <a:lnTo>
                    <a:pt x="1284554" y="0"/>
                  </a:lnTo>
                  <a:lnTo>
                    <a:pt x="0" y="0"/>
                  </a:lnTo>
                  <a:lnTo>
                    <a:pt x="0" y="312153"/>
                  </a:lnTo>
                  <a:lnTo>
                    <a:pt x="1284554" y="312153"/>
                  </a:lnTo>
                  <a:lnTo>
                    <a:pt x="1331734" y="316903"/>
                  </a:lnTo>
                  <a:lnTo>
                    <a:pt x="1375689" y="330542"/>
                  </a:lnTo>
                  <a:lnTo>
                    <a:pt x="1415453" y="352132"/>
                  </a:lnTo>
                  <a:lnTo>
                    <a:pt x="1450098" y="380720"/>
                  </a:lnTo>
                  <a:lnTo>
                    <a:pt x="1478686" y="415366"/>
                  </a:lnTo>
                  <a:lnTo>
                    <a:pt x="1500276" y="455129"/>
                  </a:lnTo>
                  <a:lnTo>
                    <a:pt x="1513916" y="499084"/>
                  </a:lnTo>
                  <a:lnTo>
                    <a:pt x="1518666" y="546265"/>
                  </a:lnTo>
                  <a:lnTo>
                    <a:pt x="1518666" y="936447"/>
                  </a:lnTo>
                  <a:lnTo>
                    <a:pt x="1362595" y="936447"/>
                  </a:lnTo>
                  <a:lnTo>
                    <a:pt x="1674749" y="1248600"/>
                  </a:lnTo>
                  <a:lnTo>
                    <a:pt x="1986889" y="936447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84873" y="2784125"/>
              <a:ext cx="1986914" cy="1249045"/>
            </a:xfrm>
            <a:custGeom>
              <a:avLst/>
              <a:gdLst/>
              <a:ahLst/>
              <a:cxnLst/>
              <a:rect l="l" t="t" r="r" b="b"/>
              <a:pathLst>
                <a:path w="1986914" h="1249045">
                  <a:moveTo>
                    <a:pt x="0" y="0"/>
                  </a:moveTo>
                  <a:lnTo>
                    <a:pt x="1284561" y="0"/>
                  </a:lnTo>
                  <a:lnTo>
                    <a:pt x="1331695" y="2004"/>
                  </a:lnTo>
                  <a:lnTo>
                    <a:pt x="1377715" y="7910"/>
                  </a:lnTo>
                  <a:lnTo>
                    <a:pt x="1422458" y="17553"/>
                  </a:lnTo>
                  <a:lnTo>
                    <a:pt x="1465759" y="30768"/>
                  </a:lnTo>
                  <a:lnTo>
                    <a:pt x="1507456" y="47393"/>
                  </a:lnTo>
                  <a:lnTo>
                    <a:pt x="1547383" y="67263"/>
                  </a:lnTo>
                  <a:lnTo>
                    <a:pt x="1585376" y="90214"/>
                  </a:lnTo>
                  <a:lnTo>
                    <a:pt x="1621273" y="116082"/>
                  </a:lnTo>
                  <a:lnTo>
                    <a:pt x="1654908" y="144703"/>
                  </a:lnTo>
                  <a:lnTo>
                    <a:pt x="1686119" y="175914"/>
                  </a:lnTo>
                  <a:lnTo>
                    <a:pt x="1714740" y="209549"/>
                  </a:lnTo>
                  <a:lnTo>
                    <a:pt x="1740608" y="245446"/>
                  </a:lnTo>
                  <a:lnTo>
                    <a:pt x="1763559" y="283439"/>
                  </a:lnTo>
                  <a:lnTo>
                    <a:pt x="1783429" y="323366"/>
                  </a:lnTo>
                  <a:lnTo>
                    <a:pt x="1800054" y="365063"/>
                  </a:lnTo>
                  <a:lnTo>
                    <a:pt x="1813269" y="408364"/>
                  </a:lnTo>
                  <a:lnTo>
                    <a:pt x="1822912" y="453107"/>
                  </a:lnTo>
                  <a:lnTo>
                    <a:pt x="1828818" y="499127"/>
                  </a:lnTo>
                  <a:lnTo>
                    <a:pt x="1830823" y="546261"/>
                  </a:lnTo>
                  <a:lnTo>
                    <a:pt x="1830823" y="936448"/>
                  </a:lnTo>
                  <a:lnTo>
                    <a:pt x="1986898" y="936448"/>
                  </a:lnTo>
                  <a:lnTo>
                    <a:pt x="1674748" y="1248598"/>
                  </a:lnTo>
                  <a:lnTo>
                    <a:pt x="1362598" y="936448"/>
                  </a:lnTo>
                  <a:lnTo>
                    <a:pt x="1518673" y="936448"/>
                  </a:lnTo>
                  <a:lnTo>
                    <a:pt x="1518673" y="546261"/>
                  </a:lnTo>
                  <a:lnTo>
                    <a:pt x="1513917" y="499079"/>
                  </a:lnTo>
                  <a:lnTo>
                    <a:pt x="1500276" y="455134"/>
                  </a:lnTo>
                  <a:lnTo>
                    <a:pt x="1478691" y="415366"/>
                  </a:lnTo>
                  <a:lnTo>
                    <a:pt x="1450104" y="380718"/>
                  </a:lnTo>
                  <a:lnTo>
                    <a:pt x="1415456" y="352131"/>
                  </a:lnTo>
                  <a:lnTo>
                    <a:pt x="1375688" y="330546"/>
                  </a:lnTo>
                  <a:lnTo>
                    <a:pt x="1331743" y="316905"/>
                  </a:lnTo>
                  <a:lnTo>
                    <a:pt x="1284561" y="312148"/>
                  </a:lnTo>
                  <a:lnTo>
                    <a:pt x="0" y="31214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70900" y="2083027"/>
            <a:ext cx="2912110" cy="1301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Example</a:t>
            </a:r>
            <a:r>
              <a:rPr dirty="0" sz="2800" spc="-1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(contd.)</a:t>
            </a:r>
            <a:endParaRPr sz="28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3325"/>
              </a:spcBef>
            </a:pP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SDT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L-attributed</a:t>
            </a:r>
            <a:r>
              <a:rPr dirty="0" spc="-5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SDD</a:t>
            </a:r>
            <a:r>
              <a:rPr dirty="0" spc="-5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to</a:t>
            </a:r>
            <a:r>
              <a:rPr dirty="0" spc="-5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SDT</a:t>
            </a:r>
            <a:r>
              <a:rPr dirty="0" spc="-5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-</a:t>
            </a:r>
            <a:r>
              <a:rPr dirty="0" spc="-5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Type</a:t>
            </a:r>
            <a:r>
              <a:rPr dirty="0" spc="-5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Declarations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07924" y="2674539"/>
          <a:ext cx="11663045" cy="5673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0915"/>
                <a:gridCol w="4184650"/>
                <a:gridCol w="5132070"/>
              </a:tblGrid>
              <a:tr h="779145"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39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dirty="0" sz="2800" spc="-9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9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Translation</a:t>
                      </a:r>
                      <a:r>
                        <a:rPr dirty="0" sz="2800" spc="-9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Scheme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7791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13765" algn="l"/>
                        </a:tabLst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2800" spc="-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3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L.in</a:t>
                      </a:r>
                      <a:r>
                        <a:rPr dirty="0" sz="2800" spc="-3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T.type;}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L.in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:=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T.type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82676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13765" algn="l"/>
                        </a:tabLst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7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4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T.type</a:t>
                      </a:r>
                      <a:r>
                        <a:rPr dirty="0" sz="2800" spc="-7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7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integer;</a:t>
                      </a:r>
                      <a:r>
                        <a:rPr dirty="0" sz="2800" spc="-7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4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dirty="0" sz="2800" spc="-4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4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T.type</a:t>
                      </a:r>
                      <a:r>
                        <a:rPr dirty="0" sz="2800" spc="-4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:=</a:t>
                      </a:r>
                      <a:r>
                        <a:rPr dirty="0" sz="2800" spc="-4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‘integer’</a:t>
                      </a:r>
                      <a:r>
                        <a:rPr dirty="0" sz="2800" spc="-4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7296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13765" algn="l"/>
                        </a:tabLst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real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6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4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T.type</a:t>
                      </a:r>
                      <a:r>
                        <a:rPr dirty="0" sz="2800" spc="-5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5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float;</a:t>
                      </a:r>
                      <a:r>
                        <a:rPr dirty="0" sz="2800" spc="-5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-55" b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real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T.type</a:t>
                      </a:r>
                      <a:r>
                        <a:rPr dirty="0" sz="2800" spc="-4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:=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‘real’</a:t>
                      </a:r>
                      <a:r>
                        <a:rPr dirty="0" sz="2800" spc="-4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317625">
                <a:tc>
                  <a:txBody>
                    <a:bodyPr/>
                    <a:lstStyle/>
                    <a:p>
                      <a:pPr marL="85725">
                        <a:lnSpc>
                          <a:spcPts val="3215"/>
                        </a:lnSpc>
                        <a:spcBef>
                          <a:spcPts val="295"/>
                        </a:spcBef>
                        <a:tabLst>
                          <a:tab pos="913765" algn="l"/>
                          <a:tab pos="1370965" algn="l"/>
                        </a:tabLst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	,</a:t>
                      </a:r>
                      <a:r>
                        <a:rPr dirty="0" sz="2800" spc="-1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algn="ctr" marR="138430">
                        <a:lnSpc>
                          <a:spcPts val="2075"/>
                        </a:lnSpc>
                      </a:pPr>
                      <a:r>
                        <a:rPr dirty="0" sz="185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3250"/>
                        </a:lnSpc>
                      </a:pP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4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baseline="-31531" sz="277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.in=</a:t>
                      </a:r>
                      <a:r>
                        <a:rPr dirty="0" sz="2800" spc="-4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L.in;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2800" spc="-1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addType(id.entry,</a:t>
                      </a:r>
                      <a:r>
                        <a:rPr dirty="0" sz="2800" spc="-12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L.in);</a:t>
                      </a:r>
                      <a:r>
                        <a:rPr dirty="0" sz="2800" spc="-9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2800" spc="-3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-35" b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L1.in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:=</a:t>
                      </a:r>
                      <a:r>
                        <a:rPr dirty="0" sz="2800" spc="-3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L.in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L1,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4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addtype(id.entry,</a:t>
                      </a:r>
                      <a:r>
                        <a:rPr dirty="0" sz="2800" spc="-3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L.in)</a:t>
                      </a:r>
                      <a:r>
                        <a:rPr dirty="0" sz="2800" spc="-4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24079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13765" algn="l"/>
                        </a:tabLst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8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addType(id.entry,</a:t>
                      </a:r>
                      <a:r>
                        <a:rPr dirty="0" sz="2800" spc="-8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L.in);</a:t>
                      </a:r>
                      <a:r>
                        <a:rPr dirty="0" sz="2800" spc="-8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addtype(id.entry,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L.in)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262546"/>
            <a:ext cx="6996430" cy="1090930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L-attributed</a:t>
            </a:r>
            <a:r>
              <a:rPr dirty="0" spc="-5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SDD</a:t>
            </a:r>
            <a:r>
              <a:rPr dirty="0" spc="-5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to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SDT</a:t>
            </a:r>
            <a:r>
              <a:rPr dirty="0" spc="-5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-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Intermediate</a:t>
            </a:r>
            <a:r>
              <a:rPr dirty="0" spc="-50">
                <a:solidFill>
                  <a:srgbClr val="C55A11"/>
                </a:solidFill>
              </a:rPr>
              <a:t> </a:t>
            </a:r>
            <a:r>
              <a:rPr dirty="0" spc="-20">
                <a:solidFill>
                  <a:srgbClr val="C55A11"/>
                </a:solidFill>
              </a:rPr>
              <a:t>Code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-12700" y="1328077"/>
            <a:ext cx="11755755" cy="1733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3245" algn="l"/>
                <a:tab pos="9962515" algn="l"/>
              </a:tabLst>
            </a:pPr>
            <a:r>
              <a:rPr dirty="0" u="heavy" sz="30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	</a:t>
            </a:r>
            <a:r>
              <a:rPr dirty="0" u="heavy" sz="3000" spc="-1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Generation</a:t>
            </a:r>
            <a:r>
              <a:rPr dirty="0" u="heavy" sz="30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	</a:t>
            </a:r>
            <a:endParaRPr sz="3000">
              <a:latin typeface="Calibri"/>
              <a:cs typeface="Calibri"/>
            </a:endParaRPr>
          </a:p>
          <a:p>
            <a:pPr marL="538480" marR="5080">
              <a:lnSpc>
                <a:spcPct val="118900"/>
              </a:lnSpc>
              <a:spcBef>
                <a:spcPts val="186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Convert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L-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attributed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SDD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generate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intermediate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800" spc="-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statement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SDT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791199" y="3339895"/>
          <a:ext cx="9624695" cy="3677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9100"/>
                <a:gridCol w="6560820"/>
              </a:tblGrid>
              <a:tr h="726440">
                <a:tc>
                  <a:txBody>
                    <a:bodyPr/>
                    <a:lstStyle/>
                    <a:p>
                      <a:pPr marL="666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dirty="0" sz="2800" spc="-9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29508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800" spc="-3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-35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if(C)</a:t>
                      </a:r>
                      <a:r>
                        <a:rPr dirty="0" sz="2800" spc="-3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3250"/>
                        </a:lnSpc>
                      </a:pPr>
                      <a:r>
                        <a:rPr dirty="0" sz="2800" spc="-1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C.true</a:t>
                      </a:r>
                      <a:r>
                        <a:rPr dirty="0" sz="2800" spc="-7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6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dirty="0" sz="2800" spc="-6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label();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 marR="4152265">
                        <a:lnSpc>
                          <a:spcPct val="114999"/>
                        </a:lnSpc>
                      </a:pP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C.false</a:t>
                      </a:r>
                      <a:r>
                        <a:rPr dirty="0" sz="2800" spc="-5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5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S.next; S1.next</a:t>
                      </a:r>
                      <a:r>
                        <a:rPr dirty="0" sz="2800" spc="-114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dirty="0" sz="2800" spc="-1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S.next;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S.code</a:t>
                      </a:r>
                      <a:r>
                        <a:rPr dirty="0" sz="2800" spc="-3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3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C.code</a:t>
                      </a:r>
                      <a:r>
                        <a:rPr dirty="0" sz="2800" spc="-3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||</a:t>
                      </a:r>
                      <a:r>
                        <a:rPr dirty="0" sz="2800" spc="-3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label(C.true)</a:t>
                      </a:r>
                      <a:r>
                        <a:rPr dirty="0" sz="2800" spc="-3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||</a:t>
                      </a:r>
                      <a:r>
                        <a:rPr dirty="0" sz="2800" spc="-3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S1.code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L-attributed</a:t>
            </a:r>
            <a:r>
              <a:rPr dirty="0" spc="-4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SDD</a:t>
            </a:r>
            <a:r>
              <a:rPr dirty="0" spc="-3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to</a:t>
            </a:r>
            <a:r>
              <a:rPr dirty="0" spc="-40">
                <a:solidFill>
                  <a:srgbClr val="C55A11"/>
                </a:solidFill>
              </a:rPr>
              <a:t> </a:t>
            </a:r>
            <a:r>
              <a:rPr dirty="0" spc="-25">
                <a:solidFill>
                  <a:srgbClr val="C55A11"/>
                </a:solidFill>
              </a:rPr>
              <a:t>SDT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13699" y="3191102"/>
            <a:ext cx="30867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Translation</a:t>
            </a:r>
            <a:r>
              <a:rPr dirty="0" sz="2800" spc="-10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Scheme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91025" y="4872976"/>
            <a:ext cx="11188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dirty="0" sz="2800" spc="-15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(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67552" y="5313665"/>
            <a:ext cx="30886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C.true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new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label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();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367552" y="5990576"/>
            <a:ext cx="22428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C.false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S.next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367552" y="6667486"/>
            <a:ext cx="23698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S1.next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S.next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541221" y="4596839"/>
            <a:ext cx="3685540" cy="1683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55040" marR="5080" indent="-942975">
              <a:lnSpc>
                <a:spcPct val="129500"/>
              </a:lnSpc>
              <a:spcBef>
                <a:spcPts val="100"/>
              </a:spcBef>
              <a:tabLst>
                <a:tab pos="95504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)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S1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S.code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C.code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||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label(C.true)</a:t>
            </a:r>
            <a:r>
              <a:rPr dirty="0" sz="2800" spc="-1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||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S1.code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911674" y="4870323"/>
            <a:ext cx="370205" cy="2221230"/>
          </a:xfrm>
          <a:custGeom>
            <a:avLst/>
            <a:gdLst/>
            <a:ahLst/>
            <a:cxnLst/>
            <a:rect l="l" t="t" r="r" b="b"/>
            <a:pathLst>
              <a:path w="370204" h="2221229">
                <a:moveTo>
                  <a:pt x="370184" y="2221198"/>
                </a:moveTo>
                <a:lnTo>
                  <a:pt x="320979" y="2214587"/>
                </a:lnTo>
                <a:lnTo>
                  <a:pt x="276764" y="2195929"/>
                </a:lnTo>
                <a:lnTo>
                  <a:pt x="239303" y="2166987"/>
                </a:lnTo>
                <a:lnTo>
                  <a:pt x="210362" y="2129526"/>
                </a:lnTo>
                <a:lnTo>
                  <a:pt x="191703" y="2085312"/>
                </a:lnTo>
                <a:lnTo>
                  <a:pt x="185091" y="2036106"/>
                </a:lnTo>
                <a:lnTo>
                  <a:pt x="185091" y="1295692"/>
                </a:lnTo>
                <a:lnTo>
                  <a:pt x="178479" y="1246487"/>
                </a:lnTo>
                <a:lnTo>
                  <a:pt x="159820" y="1202272"/>
                </a:lnTo>
                <a:lnTo>
                  <a:pt x="130879" y="1164812"/>
                </a:lnTo>
                <a:lnTo>
                  <a:pt x="93418" y="1135870"/>
                </a:lnTo>
                <a:lnTo>
                  <a:pt x="49203" y="1117211"/>
                </a:lnTo>
                <a:lnTo>
                  <a:pt x="0" y="1110599"/>
                </a:lnTo>
                <a:lnTo>
                  <a:pt x="49203" y="1103988"/>
                </a:lnTo>
                <a:lnTo>
                  <a:pt x="93418" y="1085329"/>
                </a:lnTo>
                <a:lnTo>
                  <a:pt x="130879" y="1056387"/>
                </a:lnTo>
                <a:lnTo>
                  <a:pt x="159820" y="1018927"/>
                </a:lnTo>
                <a:lnTo>
                  <a:pt x="178479" y="974712"/>
                </a:lnTo>
                <a:lnTo>
                  <a:pt x="185091" y="925506"/>
                </a:lnTo>
                <a:lnTo>
                  <a:pt x="185091" y="185092"/>
                </a:lnTo>
                <a:lnTo>
                  <a:pt x="191703" y="135887"/>
                </a:lnTo>
                <a:lnTo>
                  <a:pt x="210362" y="91672"/>
                </a:lnTo>
                <a:lnTo>
                  <a:pt x="239303" y="54212"/>
                </a:lnTo>
                <a:lnTo>
                  <a:pt x="276764" y="25270"/>
                </a:lnTo>
                <a:lnTo>
                  <a:pt x="320979" y="6611"/>
                </a:lnTo>
                <a:lnTo>
                  <a:pt x="370184" y="0"/>
                </a:lnTo>
              </a:path>
            </a:pathLst>
          </a:custGeom>
          <a:ln w="28549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659140" y="4870323"/>
            <a:ext cx="370205" cy="2221230"/>
          </a:xfrm>
          <a:custGeom>
            <a:avLst/>
            <a:gdLst/>
            <a:ahLst/>
            <a:cxnLst/>
            <a:rect l="l" t="t" r="r" b="b"/>
            <a:pathLst>
              <a:path w="370204" h="2221229">
                <a:moveTo>
                  <a:pt x="0" y="0"/>
                </a:moveTo>
                <a:lnTo>
                  <a:pt x="70830" y="14089"/>
                </a:lnTo>
                <a:lnTo>
                  <a:pt x="130878" y="54212"/>
                </a:lnTo>
                <a:lnTo>
                  <a:pt x="171002" y="114260"/>
                </a:lnTo>
                <a:lnTo>
                  <a:pt x="185091" y="185092"/>
                </a:lnTo>
                <a:lnTo>
                  <a:pt x="185091" y="925506"/>
                </a:lnTo>
                <a:lnTo>
                  <a:pt x="191703" y="974712"/>
                </a:lnTo>
                <a:lnTo>
                  <a:pt x="210362" y="1018927"/>
                </a:lnTo>
                <a:lnTo>
                  <a:pt x="239303" y="1056387"/>
                </a:lnTo>
                <a:lnTo>
                  <a:pt x="276764" y="1085329"/>
                </a:lnTo>
                <a:lnTo>
                  <a:pt x="320979" y="1103988"/>
                </a:lnTo>
                <a:lnTo>
                  <a:pt x="370184" y="1110599"/>
                </a:lnTo>
                <a:lnTo>
                  <a:pt x="320979" y="1117211"/>
                </a:lnTo>
                <a:lnTo>
                  <a:pt x="276764" y="1135870"/>
                </a:lnTo>
                <a:lnTo>
                  <a:pt x="239303" y="1164812"/>
                </a:lnTo>
                <a:lnTo>
                  <a:pt x="210362" y="1202272"/>
                </a:lnTo>
                <a:lnTo>
                  <a:pt x="191703" y="1246487"/>
                </a:lnTo>
                <a:lnTo>
                  <a:pt x="185091" y="1295692"/>
                </a:lnTo>
                <a:lnTo>
                  <a:pt x="185091" y="2036106"/>
                </a:lnTo>
                <a:lnTo>
                  <a:pt x="178479" y="2085312"/>
                </a:lnTo>
                <a:lnTo>
                  <a:pt x="159820" y="2129526"/>
                </a:lnTo>
                <a:lnTo>
                  <a:pt x="130879" y="2166987"/>
                </a:lnTo>
                <a:lnTo>
                  <a:pt x="93419" y="2195929"/>
                </a:lnTo>
                <a:lnTo>
                  <a:pt x="49203" y="2214587"/>
                </a:lnTo>
                <a:lnTo>
                  <a:pt x="0" y="2221198"/>
                </a:lnTo>
              </a:path>
            </a:pathLst>
          </a:custGeom>
          <a:ln w="28549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8212625" y="4794123"/>
            <a:ext cx="386080" cy="2313940"/>
          </a:xfrm>
          <a:custGeom>
            <a:avLst/>
            <a:gdLst/>
            <a:ahLst/>
            <a:cxnLst/>
            <a:rect l="l" t="t" r="r" b="b"/>
            <a:pathLst>
              <a:path w="386079" h="2313940">
                <a:moveTo>
                  <a:pt x="385634" y="2313898"/>
                </a:moveTo>
                <a:lnTo>
                  <a:pt x="341422" y="2308807"/>
                </a:lnTo>
                <a:lnTo>
                  <a:pt x="300838" y="2294301"/>
                </a:lnTo>
                <a:lnTo>
                  <a:pt x="265036" y="2271540"/>
                </a:lnTo>
                <a:lnTo>
                  <a:pt x="235177" y="2241679"/>
                </a:lnTo>
                <a:lnTo>
                  <a:pt x="212414" y="2205878"/>
                </a:lnTo>
                <a:lnTo>
                  <a:pt x="197909" y="2165293"/>
                </a:lnTo>
                <a:lnTo>
                  <a:pt x="192817" y="2121082"/>
                </a:lnTo>
                <a:lnTo>
                  <a:pt x="192817" y="1349767"/>
                </a:lnTo>
                <a:lnTo>
                  <a:pt x="187724" y="1305556"/>
                </a:lnTo>
                <a:lnTo>
                  <a:pt x="173218" y="1264971"/>
                </a:lnTo>
                <a:lnTo>
                  <a:pt x="150456" y="1229170"/>
                </a:lnTo>
                <a:lnTo>
                  <a:pt x="120596" y="1199308"/>
                </a:lnTo>
                <a:lnTo>
                  <a:pt x="84795" y="1176548"/>
                </a:lnTo>
                <a:lnTo>
                  <a:pt x="44210" y="1162042"/>
                </a:lnTo>
                <a:lnTo>
                  <a:pt x="0" y="1156949"/>
                </a:lnTo>
                <a:lnTo>
                  <a:pt x="44210" y="1151856"/>
                </a:lnTo>
                <a:lnTo>
                  <a:pt x="84795" y="1137351"/>
                </a:lnTo>
                <a:lnTo>
                  <a:pt x="120596" y="1114590"/>
                </a:lnTo>
                <a:lnTo>
                  <a:pt x="150456" y="1084729"/>
                </a:lnTo>
                <a:lnTo>
                  <a:pt x="173218" y="1048928"/>
                </a:lnTo>
                <a:lnTo>
                  <a:pt x="187724" y="1008343"/>
                </a:lnTo>
                <a:lnTo>
                  <a:pt x="192817" y="964131"/>
                </a:lnTo>
                <a:lnTo>
                  <a:pt x="192817" y="192817"/>
                </a:lnTo>
                <a:lnTo>
                  <a:pt x="197909" y="148606"/>
                </a:lnTo>
                <a:lnTo>
                  <a:pt x="212414" y="108021"/>
                </a:lnTo>
                <a:lnTo>
                  <a:pt x="235177" y="72220"/>
                </a:lnTo>
                <a:lnTo>
                  <a:pt x="265036" y="42358"/>
                </a:lnTo>
                <a:lnTo>
                  <a:pt x="300838" y="19598"/>
                </a:lnTo>
                <a:lnTo>
                  <a:pt x="341422" y="5092"/>
                </a:lnTo>
                <a:lnTo>
                  <a:pt x="385634" y="0"/>
                </a:lnTo>
              </a:path>
            </a:pathLst>
          </a:custGeom>
          <a:ln w="28549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1183415" y="4794123"/>
            <a:ext cx="386080" cy="2313940"/>
          </a:xfrm>
          <a:custGeom>
            <a:avLst/>
            <a:gdLst/>
            <a:ahLst/>
            <a:cxnLst/>
            <a:rect l="l" t="t" r="r" b="b"/>
            <a:pathLst>
              <a:path w="386079" h="2313940">
                <a:moveTo>
                  <a:pt x="0" y="0"/>
                </a:moveTo>
                <a:lnTo>
                  <a:pt x="73787" y="14677"/>
                </a:lnTo>
                <a:lnTo>
                  <a:pt x="136341" y="56474"/>
                </a:lnTo>
                <a:lnTo>
                  <a:pt x="178138" y="119029"/>
                </a:lnTo>
                <a:lnTo>
                  <a:pt x="192816" y="192817"/>
                </a:lnTo>
                <a:lnTo>
                  <a:pt x="192816" y="964131"/>
                </a:lnTo>
                <a:lnTo>
                  <a:pt x="197909" y="1008343"/>
                </a:lnTo>
                <a:lnTo>
                  <a:pt x="212414" y="1048928"/>
                </a:lnTo>
                <a:lnTo>
                  <a:pt x="235175" y="1084729"/>
                </a:lnTo>
                <a:lnTo>
                  <a:pt x="265037" y="1114590"/>
                </a:lnTo>
                <a:lnTo>
                  <a:pt x="300837" y="1137351"/>
                </a:lnTo>
                <a:lnTo>
                  <a:pt x="341423" y="1151856"/>
                </a:lnTo>
                <a:lnTo>
                  <a:pt x="385634" y="1156949"/>
                </a:lnTo>
                <a:lnTo>
                  <a:pt x="341423" y="1162042"/>
                </a:lnTo>
                <a:lnTo>
                  <a:pt x="300837" y="1176548"/>
                </a:lnTo>
                <a:lnTo>
                  <a:pt x="265037" y="1199308"/>
                </a:lnTo>
                <a:lnTo>
                  <a:pt x="235175" y="1229170"/>
                </a:lnTo>
                <a:lnTo>
                  <a:pt x="212414" y="1264971"/>
                </a:lnTo>
                <a:lnTo>
                  <a:pt x="197909" y="1305556"/>
                </a:lnTo>
                <a:lnTo>
                  <a:pt x="192816" y="1349767"/>
                </a:lnTo>
                <a:lnTo>
                  <a:pt x="192816" y="2121082"/>
                </a:lnTo>
                <a:lnTo>
                  <a:pt x="187723" y="2165293"/>
                </a:lnTo>
                <a:lnTo>
                  <a:pt x="173217" y="2205878"/>
                </a:lnTo>
                <a:lnTo>
                  <a:pt x="150456" y="2241679"/>
                </a:lnTo>
                <a:lnTo>
                  <a:pt x="120596" y="2271540"/>
                </a:lnTo>
                <a:lnTo>
                  <a:pt x="84795" y="2294301"/>
                </a:lnTo>
                <a:lnTo>
                  <a:pt x="44210" y="2308807"/>
                </a:lnTo>
                <a:lnTo>
                  <a:pt x="0" y="2313898"/>
                </a:lnTo>
              </a:path>
            </a:pathLst>
          </a:custGeom>
          <a:ln w="28549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L-attributed</a:t>
            </a:r>
            <a:r>
              <a:rPr dirty="0" spc="-4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SDD</a:t>
            </a:r>
            <a:r>
              <a:rPr dirty="0" spc="-3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to</a:t>
            </a:r>
            <a:r>
              <a:rPr dirty="0" spc="-40">
                <a:solidFill>
                  <a:srgbClr val="C55A11"/>
                </a:solidFill>
              </a:rPr>
              <a:t> </a:t>
            </a:r>
            <a:r>
              <a:rPr dirty="0" spc="-25">
                <a:solidFill>
                  <a:srgbClr val="C55A11"/>
                </a:solidFill>
              </a:rPr>
              <a:t>SDT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70900" y="2638652"/>
            <a:ext cx="4744085" cy="8807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1370965" algn="l"/>
                <a:tab pos="2285365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Convert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L-attributed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SDD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while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statement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SDT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87400" y="2638652"/>
            <a:ext cx="37680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generate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intermediate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102200" y="2638652"/>
            <a:ext cx="13646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917024" y="3931030"/>
          <a:ext cx="11017250" cy="4352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605"/>
                <a:gridCol w="8103870"/>
              </a:tblGrid>
              <a:tr h="799465">
                <a:tc>
                  <a:txBody>
                    <a:bodyPr/>
                    <a:lstStyle/>
                    <a:p>
                      <a:pPr marL="5911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dirty="0" sz="2800" spc="-9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35528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800" spc="-4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-45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while</a:t>
                      </a:r>
                      <a:r>
                        <a:rPr dirty="0" sz="2800" spc="-4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(C)</a:t>
                      </a:r>
                      <a:r>
                        <a:rPr dirty="0" sz="2800" spc="-3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3250"/>
                        </a:lnSpc>
                      </a:pP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begin</a:t>
                      </a:r>
                      <a:r>
                        <a:rPr dirty="0" sz="2800" spc="-3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3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dirty="0" sz="2800" spc="-3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label();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 marR="4964430">
                        <a:lnSpc>
                          <a:spcPct val="114999"/>
                        </a:lnSpc>
                        <a:tabLst>
                          <a:tab pos="1127125" algn="l"/>
                        </a:tabLst>
                      </a:pPr>
                      <a:r>
                        <a:rPr dirty="0" sz="2800" spc="-1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C.true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	=</a:t>
                      </a:r>
                      <a:r>
                        <a:rPr dirty="0" sz="2800" spc="-4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dirty="0" sz="2800" spc="-3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label();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C.false</a:t>
                      </a:r>
                      <a:r>
                        <a:rPr dirty="0" sz="2800" spc="-5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5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S.next S1.next</a:t>
                      </a:r>
                      <a:r>
                        <a:rPr dirty="0" sz="2800" spc="-6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6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begin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 marR="722630">
                        <a:lnSpc>
                          <a:spcPct val="114999"/>
                        </a:lnSpc>
                      </a:pP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S.code</a:t>
                      </a:r>
                      <a:r>
                        <a:rPr dirty="0" sz="2800" spc="-5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5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label(begin)</a:t>
                      </a:r>
                      <a:r>
                        <a:rPr dirty="0" sz="2800" spc="-5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||</a:t>
                      </a:r>
                      <a:r>
                        <a:rPr dirty="0" sz="2800" spc="-5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C.code</a:t>
                      </a:r>
                      <a:r>
                        <a:rPr dirty="0" sz="2800" spc="-5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||</a:t>
                      </a:r>
                      <a:r>
                        <a:rPr dirty="0" sz="2800" spc="-5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label(B.true)</a:t>
                      </a:r>
                      <a:r>
                        <a:rPr dirty="0" sz="2800" spc="-5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||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S1.code</a:t>
                      </a:r>
                      <a:r>
                        <a:rPr dirty="0" sz="2800" spc="-8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||</a:t>
                      </a:r>
                      <a:r>
                        <a:rPr dirty="0" sz="2800" spc="-8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gen(‘goto’</a:t>
                      </a:r>
                      <a:r>
                        <a:rPr dirty="0" sz="2800" spc="-8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label(begin));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L-attributed</a:t>
            </a:r>
            <a:r>
              <a:rPr dirty="0" spc="-4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SDD</a:t>
            </a:r>
            <a:r>
              <a:rPr dirty="0" spc="-3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to</a:t>
            </a:r>
            <a:r>
              <a:rPr dirty="0" spc="-40">
                <a:solidFill>
                  <a:srgbClr val="C55A11"/>
                </a:solidFill>
              </a:rPr>
              <a:t> </a:t>
            </a:r>
            <a:r>
              <a:rPr dirty="0" spc="-25">
                <a:solidFill>
                  <a:srgbClr val="C55A11"/>
                </a:solidFill>
              </a:rPr>
              <a:t>SDT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70900" y="2638652"/>
            <a:ext cx="30867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Translation</a:t>
            </a:r>
            <a:r>
              <a:rPr dirty="0" sz="2800" spc="-10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Scheme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85300" y="4846551"/>
            <a:ext cx="17284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dirty="0" sz="2800" spc="-40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while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(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862131" y="4846551"/>
            <a:ext cx="3101340" cy="892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765" marR="5080" indent="-12700">
              <a:lnSpc>
                <a:spcPts val="3470"/>
              </a:lnSpc>
              <a:spcBef>
                <a:spcPts val="9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begin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new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label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();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C.true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new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label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();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874831" y="5964151"/>
            <a:ext cx="23406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C.false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S.next;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874831" y="6641061"/>
            <a:ext cx="23698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S1.next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begin;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095019" y="4722722"/>
            <a:ext cx="83311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)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S1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212619" y="4596839"/>
            <a:ext cx="3157855" cy="2788920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S.code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label(begin)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29500"/>
              </a:lnSpc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||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C.code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||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label(C.true)</a:t>
            </a:r>
            <a:r>
              <a:rPr dirty="0" sz="2800" spc="-1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||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S1.code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||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gen(‘goto’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label(begin));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400299" y="4895300"/>
            <a:ext cx="458470" cy="2887345"/>
          </a:xfrm>
          <a:custGeom>
            <a:avLst/>
            <a:gdLst/>
            <a:ahLst/>
            <a:cxnLst/>
            <a:rect l="l" t="t" r="r" b="b"/>
            <a:pathLst>
              <a:path w="458470" h="2887345">
                <a:moveTo>
                  <a:pt x="458230" y="2886974"/>
                </a:moveTo>
                <a:lnTo>
                  <a:pt x="412055" y="2882087"/>
                </a:lnTo>
                <a:lnTo>
                  <a:pt x="369048" y="2868068"/>
                </a:lnTo>
                <a:lnTo>
                  <a:pt x="330129" y="2845888"/>
                </a:lnTo>
                <a:lnTo>
                  <a:pt x="296221" y="2816512"/>
                </a:lnTo>
                <a:lnTo>
                  <a:pt x="268244" y="2780907"/>
                </a:lnTo>
                <a:lnTo>
                  <a:pt x="247120" y="2740044"/>
                </a:lnTo>
                <a:lnTo>
                  <a:pt x="233769" y="2694886"/>
                </a:lnTo>
                <a:lnTo>
                  <a:pt x="229114" y="2646402"/>
                </a:lnTo>
                <a:lnTo>
                  <a:pt x="229114" y="1684058"/>
                </a:lnTo>
                <a:lnTo>
                  <a:pt x="224460" y="1635575"/>
                </a:lnTo>
                <a:lnTo>
                  <a:pt x="211109" y="1590417"/>
                </a:lnTo>
                <a:lnTo>
                  <a:pt x="189985" y="1549552"/>
                </a:lnTo>
                <a:lnTo>
                  <a:pt x="162008" y="1513948"/>
                </a:lnTo>
                <a:lnTo>
                  <a:pt x="128099" y="1484572"/>
                </a:lnTo>
                <a:lnTo>
                  <a:pt x="89181" y="1462392"/>
                </a:lnTo>
                <a:lnTo>
                  <a:pt x="46173" y="1448374"/>
                </a:lnTo>
                <a:lnTo>
                  <a:pt x="0" y="1443486"/>
                </a:lnTo>
                <a:lnTo>
                  <a:pt x="46173" y="1438599"/>
                </a:lnTo>
                <a:lnTo>
                  <a:pt x="89181" y="1424581"/>
                </a:lnTo>
                <a:lnTo>
                  <a:pt x="128099" y="1402401"/>
                </a:lnTo>
                <a:lnTo>
                  <a:pt x="162008" y="1373024"/>
                </a:lnTo>
                <a:lnTo>
                  <a:pt x="189985" y="1337421"/>
                </a:lnTo>
                <a:lnTo>
                  <a:pt x="211109" y="1296556"/>
                </a:lnTo>
                <a:lnTo>
                  <a:pt x="224460" y="1251398"/>
                </a:lnTo>
                <a:lnTo>
                  <a:pt x="229114" y="1202914"/>
                </a:lnTo>
                <a:lnTo>
                  <a:pt x="229114" y="240570"/>
                </a:lnTo>
                <a:lnTo>
                  <a:pt x="233769" y="192087"/>
                </a:lnTo>
                <a:lnTo>
                  <a:pt x="247120" y="146929"/>
                </a:lnTo>
                <a:lnTo>
                  <a:pt x="268244" y="106064"/>
                </a:lnTo>
                <a:lnTo>
                  <a:pt x="296221" y="70461"/>
                </a:lnTo>
                <a:lnTo>
                  <a:pt x="330129" y="41085"/>
                </a:lnTo>
                <a:lnTo>
                  <a:pt x="369048" y="18904"/>
                </a:lnTo>
                <a:lnTo>
                  <a:pt x="412055" y="4886"/>
                </a:lnTo>
                <a:lnTo>
                  <a:pt x="458230" y="0"/>
                </a:lnTo>
              </a:path>
            </a:pathLst>
          </a:custGeom>
          <a:ln w="28549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7175375" y="4836374"/>
            <a:ext cx="458470" cy="2887345"/>
          </a:xfrm>
          <a:custGeom>
            <a:avLst/>
            <a:gdLst/>
            <a:ahLst/>
            <a:cxnLst/>
            <a:rect l="l" t="t" r="r" b="b"/>
            <a:pathLst>
              <a:path w="458470" h="2887345">
                <a:moveTo>
                  <a:pt x="0" y="0"/>
                </a:moveTo>
                <a:lnTo>
                  <a:pt x="44906" y="4665"/>
                </a:lnTo>
                <a:lnTo>
                  <a:pt x="87677" y="18311"/>
                </a:lnTo>
                <a:lnTo>
                  <a:pt x="127113" y="40418"/>
                </a:lnTo>
                <a:lnTo>
                  <a:pt x="162009" y="70461"/>
                </a:lnTo>
                <a:lnTo>
                  <a:pt x="190620" y="107101"/>
                </a:lnTo>
                <a:lnTo>
                  <a:pt x="211674" y="148508"/>
                </a:lnTo>
                <a:lnTo>
                  <a:pt x="224671" y="193418"/>
                </a:lnTo>
                <a:lnTo>
                  <a:pt x="229114" y="240570"/>
                </a:lnTo>
                <a:lnTo>
                  <a:pt x="229114" y="1202914"/>
                </a:lnTo>
                <a:lnTo>
                  <a:pt x="233769" y="1251398"/>
                </a:lnTo>
                <a:lnTo>
                  <a:pt x="247119" y="1296556"/>
                </a:lnTo>
                <a:lnTo>
                  <a:pt x="268244" y="1337421"/>
                </a:lnTo>
                <a:lnTo>
                  <a:pt x="296221" y="1373024"/>
                </a:lnTo>
                <a:lnTo>
                  <a:pt x="330129" y="1402401"/>
                </a:lnTo>
                <a:lnTo>
                  <a:pt x="369049" y="1424581"/>
                </a:lnTo>
                <a:lnTo>
                  <a:pt x="412056" y="1438599"/>
                </a:lnTo>
                <a:lnTo>
                  <a:pt x="458231" y="1443486"/>
                </a:lnTo>
                <a:lnTo>
                  <a:pt x="412056" y="1448374"/>
                </a:lnTo>
                <a:lnTo>
                  <a:pt x="369049" y="1462392"/>
                </a:lnTo>
                <a:lnTo>
                  <a:pt x="330129" y="1484572"/>
                </a:lnTo>
                <a:lnTo>
                  <a:pt x="296221" y="1513948"/>
                </a:lnTo>
                <a:lnTo>
                  <a:pt x="268244" y="1549552"/>
                </a:lnTo>
                <a:lnTo>
                  <a:pt x="247119" y="1590417"/>
                </a:lnTo>
                <a:lnTo>
                  <a:pt x="233769" y="1635575"/>
                </a:lnTo>
                <a:lnTo>
                  <a:pt x="229114" y="1684058"/>
                </a:lnTo>
                <a:lnTo>
                  <a:pt x="229114" y="2646402"/>
                </a:lnTo>
                <a:lnTo>
                  <a:pt x="224459" y="2694886"/>
                </a:lnTo>
                <a:lnTo>
                  <a:pt x="211109" y="2740044"/>
                </a:lnTo>
                <a:lnTo>
                  <a:pt x="189985" y="2780907"/>
                </a:lnTo>
                <a:lnTo>
                  <a:pt x="162009" y="2816512"/>
                </a:lnTo>
                <a:lnTo>
                  <a:pt x="128099" y="2845888"/>
                </a:lnTo>
                <a:lnTo>
                  <a:pt x="89181" y="2868068"/>
                </a:lnTo>
                <a:lnTo>
                  <a:pt x="46174" y="2882087"/>
                </a:lnTo>
                <a:lnTo>
                  <a:pt x="0" y="2886974"/>
                </a:lnTo>
              </a:path>
            </a:pathLst>
          </a:custGeom>
          <a:ln w="28549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8695125" y="4572000"/>
            <a:ext cx="458470" cy="3011170"/>
          </a:xfrm>
          <a:custGeom>
            <a:avLst/>
            <a:gdLst/>
            <a:ahLst/>
            <a:cxnLst/>
            <a:rect l="l" t="t" r="r" b="b"/>
            <a:pathLst>
              <a:path w="458470" h="3011170">
                <a:moveTo>
                  <a:pt x="458231" y="3010701"/>
                </a:moveTo>
                <a:lnTo>
                  <a:pt x="412056" y="3005605"/>
                </a:lnTo>
                <a:lnTo>
                  <a:pt x="369049" y="2990985"/>
                </a:lnTo>
                <a:lnTo>
                  <a:pt x="330129" y="2967855"/>
                </a:lnTo>
                <a:lnTo>
                  <a:pt x="296221" y="2937219"/>
                </a:lnTo>
                <a:lnTo>
                  <a:pt x="268244" y="2900089"/>
                </a:lnTo>
                <a:lnTo>
                  <a:pt x="247119" y="2857474"/>
                </a:lnTo>
                <a:lnTo>
                  <a:pt x="233769" y="2810381"/>
                </a:lnTo>
                <a:lnTo>
                  <a:pt x="229114" y="2759819"/>
                </a:lnTo>
                <a:lnTo>
                  <a:pt x="229114" y="1756232"/>
                </a:lnTo>
                <a:lnTo>
                  <a:pt x="224459" y="1705671"/>
                </a:lnTo>
                <a:lnTo>
                  <a:pt x="211109" y="1658577"/>
                </a:lnTo>
                <a:lnTo>
                  <a:pt x="189985" y="1615961"/>
                </a:lnTo>
                <a:lnTo>
                  <a:pt x="162009" y="1578832"/>
                </a:lnTo>
                <a:lnTo>
                  <a:pt x="128099" y="1548197"/>
                </a:lnTo>
                <a:lnTo>
                  <a:pt x="89181" y="1525066"/>
                </a:lnTo>
                <a:lnTo>
                  <a:pt x="46174" y="1510447"/>
                </a:lnTo>
                <a:lnTo>
                  <a:pt x="0" y="1505350"/>
                </a:lnTo>
                <a:lnTo>
                  <a:pt x="46174" y="1500254"/>
                </a:lnTo>
                <a:lnTo>
                  <a:pt x="89181" y="1485634"/>
                </a:lnTo>
                <a:lnTo>
                  <a:pt x="128099" y="1462503"/>
                </a:lnTo>
                <a:lnTo>
                  <a:pt x="162009" y="1431869"/>
                </a:lnTo>
                <a:lnTo>
                  <a:pt x="189985" y="1394739"/>
                </a:lnTo>
                <a:lnTo>
                  <a:pt x="211109" y="1352123"/>
                </a:lnTo>
                <a:lnTo>
                  <a:pt x="224459" y="1305029"/>
                </a:lnTo>
                <a:lnTo>
                  <a:pt x="229114" y="1254468"/>
                </a:lnTo>
                <a:lnTo>
                  <a:pt x="229114" y="250880"/>
                </a:lnTo>
                <a:lnTo>
                  <a:pt x="233769" y="200320"/>
                </a:lnTo>
                <a:lnTo>
                  <a:pt x="247119" y="153226"/>
                </a:lnTo>
                <a:lnTo>
                  <a:pt x="268244" y="110610"/>
                </a:lnTo>
                <a:lnTo>
                  <a:pt x="296221" y="73481"/>
                </a:lnTo>
                <a:lnTo>
                  <a:pt x="330129" y="42846"/>
                </a:lnTo>
                <a:lnTo>
                  <a:pt x="369049" y="19715"/>
                </a:lnTo>
                <a:lnTo>
                  <a:pt x="412056" y="5095"/>
                </a:lnTo>
                <a:lnTo>
                  <a:pt x="458231" y="0"/>
                </a:lnTo>
              </a:path>
            </a:pathLst>
          </a:custGeom>
          <a:ln w="28549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2466300" y="4641899"/>
            <a:ext cx="458470" cy="2942590"/>
          </a:xfrm>
          <a:custGeom>
            <a:avLst/>
            <a:gdLst/>
            <a:ahLst/>
            <a:cxnLst/>
            <a:rect l="l" t="t" r="r" b="b"/>
            <a:pathLst>
              <a:path w="458470" h="2942590">
                <a:moveTo>
                  <a:pt x="0" y="0"/>
                </a:moveTo>
                <a:lnTo>
                  <a:pt x="44906" y="4753"/>
                </a:lnTo>
                <a:lnTo>
                  <a:pt x="87677" y="18660"/>
                </a:lnTo>
                <a:lnTo>
                  <a:pt x="127113" y="41188"/>
                </a:lnTo>
                <a:lnTo>
                  <a:pt x="162009" y="71803"/>
                </a:lnTo>
                <a:lnTo>
                  <a:pt x="190620" y="109142"/>
                </a:lnTo>
                <a:lnTo>
                  <a:pt x="211674" y="151337"/>
                </a:lnTo>
                <a:lnTo>
                  <a:pt x="224672" y="197102"/>
                </a:lnTo>
                <a:lnTo>
                  <a:pt x="229115" y="245152"/>
                </a:lnTo>
                <a:lnTo>
                  <a:pt x="229115" y="1225827"/>
                </a:lnTo>
                <a:lnTo>
                  <a:pt x="233770" y="1275234"/>
                </a:lnTo>
                <a:lnTo>
                  <a:pt x="247120" y="1321252"/>
                </a:lnTo>
                <a:lnTo>
                  <a:pt x="268244" y="1362896"/>
                </a:lnTo>
                <a:lnTo>
                  <a:pt x="296221" y="1399177"/>
                </a:lnTo>
                <a:lnTo>
                  <a:pt x="330131" y="1429113"/>
                </a:lnTo>
                <a:lnTo>
                  <a:pt x="369049" y="1451715"/>
                </a:lnTo>
                <a:lnTo>
                  <a:pt x="412056" y="1466001"/>
                </a:lnTo>
                <a:lnTo>
                  <a:pt x="458231" y="1470981"/>
                </a:lnTo>
                <a:lnTo>
                  <a:pt x="412056" y="1475962"/>
                </a:lnTo>
                <a:lnTo>
                  <a:pt x="369049" y="1490247"/>
                </a:lnTo>
                <a:lnTo>
                  <a:pt x="330131" y="1512850"/>
                </a:lnTo>
                <a:lnTo>
                  <a:pt x="296221" y="1542785"/>
                </a:lnTo>
                <a:lnTo>
                  <a:pt x="268244" y="1579067"/>
                </a:lnTo>
                <a:lnTo>
                  <a:pt x="247120" y="1620710"/>
                </a:lnTo>
                <a:lnTo>
                  <a:pt x="233770" y="1666729"/>
                </a:lnTo>
                <a:lnTo>
                  <a:pt x="229115" y="1716135"/>
                </a:lnTo>
                <a:lnTo>
                  <a:pt x="229115" y="2696810"/>
                </a:lnTo>
                <a:lnTo>
                  <a:pt x="224460" y="2746217"/>
                </a:lnTo>
                <a:lnTo>
                  <a:pt x="211110" y="2792235"/>
                </a:lnTo>
                <a:lnTo>
                  <a:pt x="189985" y="2833877"/>
                </a:lnTo>
                <a:lnTo>
                  <a:pt x="162009" y="2870160"/>
                </a:lnTo>
                <a:lnTo>
                  <a:pt x="128100" y="2900095"/>
                </a:lnTo>
                <a:lnTo>
                  <a:pt x="89181" y="2922698"/>
                </a:lnTo>
                <a:lnTo>
                  <a:pt x="46174" y="2936984"/>
                </a:lnTo>
                <a:lnTo>
                  <a:pt x="0" y="2941963"/>
                </a:lnTo>
              </a:path>
            </a:pathLst>
          </a:custGeom>
          <a:ln w="28549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3245" marR="679704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25">
                <a:solidFill>
                  <a:srgbClr val="C55A11"/>
                </a:solidFill>
              </a:rPr>
              <a:t>SDT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563245" algn="l"/>
                <a:tab pos="9962515" algn="l"/>
              </a:tabLst>
            </a:pPr>
            <a:r>
              <a:rPr dirty="0" u="heavy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	</a:t>
            </a:r>
            <a:r>
              <a:rPr dirty="0" u="heavy" spc="-1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Implementation</a:t>
            </a:r>
            <a:r>
              <a:rPr dirty="0" u="heavy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	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4845" y="3650789"/>
            <a:ext cx="9981565" cy="1558925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two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ways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implement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SDT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scheme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1383665" indent="-503555">
              <a:lnSpc>
                <a:spcPct val="100000"/>
              </a:lnSpc>
              <a:spcBef>
                <a:spcPts val="990"/>
              </a:spcBef>
              <a:buAutoNum type="arabicPeriod"/>
              <a:tabLst>
                <a:tab pos="138366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After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Work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output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Parser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(Parse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Tree)</a:t>
            </a:r>
            <a:endParaRPr sz="2800">
              <a:latin typeface="Calibri"/>
              <a:cs typeface="Calibri"/>
            </a:endParaRPr>
          </a:p>
          <a:p>
            <a:pPr marL="1383665" indent="-50355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138366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During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88645">
              <a:lnSpc>
                <a:spcPct val="100000"/>
              </a:lnSpc>
              <a:spcBef>
                <a:spcPts val="600"/>
              </a:spcBef>
            </a:pPr>
            <a:r>
              <a:rPr dirty="0">
                <a:solidFill>
                  <a:srgbClr val="C55A11"/>
                </a:solidFill>
              </a:rPr>
              <a:t>SDT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 spc="-20">
                <a:solidFill>
                  <a:srgbClr val="C55A11"/>
                </a:solidFill>
              </a:rPr>
              <a:t>Implementation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-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After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Parsing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89957" y="3647416"/>
            <a:ext cx="11280775" cy="2668270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493395" indent="-480059">
              <a:lnSpc>
                <a:spcPct val="100000"/>
              </a:lnSpc>
              <a:spcBef>
                <a:spcPts val="111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Ignoring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actions,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parse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input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produce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parse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tree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result.</a:t>
            </a: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spcBef>
                <a:spcPts val="101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Examine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each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interior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node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N.</a:t>
            </a: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Add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additional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children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actions.</a:t>
            </a:r>
            <a:endParaRPr sz="2800">
              <a:latin typeface="Calibri"/>
              <a:cs typeface="Calibri"/>
            </a:endParaRPr>
          </a:p>
          <a:p>
            <a:pPr marL="493395" marR="278130" indent="-481330">
              <a:lnSpc>
                <a:spcPct val="100400"/>
              </a:lnSpc>
              <a:spcBef>
                <a:spcPts val="960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Perform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preorder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traversal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tree,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as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soon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as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node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labelled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by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action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visited,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perform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action.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88645">
              <a:lnSpc>
                <a:spcPct val="100000"/>
              </a:lnSpc>
              <a:spcBef>
                <a:spcPts val="600"/>
              </a:spcBef>
            </a:pPr>
            <a:r>
              <a:rPr dirty="0">
                <a:solidFill>
                  <a:srgbClr val="C55A11"/>
                </a:solidFill>
              </a:rPr>
              <a:t>SDT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 spc="-20">
                <a:solidFill>
                  <a:srgbClr val="C55A11"/>
                </a:solidFill>
              </a:rPr>
              <a:t>Implementation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-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After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Parsing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89957" y="2387039"/>
            <a:ext cx="11057255" cy="4438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3395" marR="4244975" indent="-481330">
              <a:lnSpc>
                <a:spcPct val="129500"/>
              </a:lnSpc>
              <a:spcBef>
                <a:spcPts val="100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Consider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translation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scheme.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S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Arial"/>
                <a:cs typeface="Arial"/>
              </a:rPr>
              <a:t>→</a:t>
            </a:r>
            <a:r>
              <a:rPr dirty="0" sz="2800" spc="-10" b="1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ER</a:t>
            </a:r>
            <a:endParaRPr sz="2800">
              <a:latin typeface="Calibri"/>
              <a:cs typeface="Calibri"/>
            </a:endParaRPr>
          </a:p>
          <a:p>
            <a:pPr marL="950594">
              <a:lnSpc>
                <a:spcPct val="100000"/>
              </a:lnSpc>
              <a:spcBef>
                <a:spcPts val="198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R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Arial"/>
                <a:cs typeface="Arial"/>
              </a:rPr>
              <a:t>→</a:t>
            </a:r>
            <a:r>
              <a:rPr dirty="0" sz="2800" spc="-30" b="1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*E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{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print("*");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}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R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|</a:t>
            </a:r>
            <a:r>
              <a:rPr dirty="0" sz="2800" spc="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Arial"/>
                <a:cs typeface="Arial"/>
              </a:rPr>
              <a:t>ε</a:t>
            </a:r>
            <a:endParaRPr sz="2800">
              <a:latin typeface="Arial"/>
              <a:cs typeface="Arial"/>
            </a:endParaRPr>
          </a:p>
          <a:p>
            <a:pPr marL="950594">
              <a:lnSpc>
                <a:spcPct val="100000"/>
              </a:lnSpc>
              <a:spcBef>
                <a:spcPts val="99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E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Arial"/>
                <a:cs typeface="Arial"/>
              </a:rPr>
              <a:t>→</a:t>
            </a:r>
            <a:r>
              <a:rPr dirty="0" sz="2800" spc="-30" b="1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F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E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{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print("+");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}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|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F</a:t>
            </a:r>
            <a:endParaRPr sz="2800">
              <a:latin typeface="Calibri"/>
              <a:cs typeface="Calibri"/>
            </a:endParaRPr>
          </a:p>
          <a:p>
            <a:pPr marL="950594">
              <a:lnSpc>
                <a:spcPct val="100000"/>
              </a:lnSpc>
              <a:spcBef>
                <a:spcPts val="99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F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Arial"/>
                <a:cs typeface="Arial"/>
              </a:rPr>
              <a:t>→</a:t>
            </a:r>
            <a:r>
              <a:rPr dirty="0" sz="2800" spc="-20" b="1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S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)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|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id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{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print(id.value);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35"/>
              </a:spcBef>
            </a:pPr>
            <a:endParaRPr sz="2800">
              <a:latin typeface="Calibri"/>
              <a:cs typeface="Calibri"/>
            </a:endParaRPr>
          </a:p>
          <a:p>
            <a:pPr marL="493395" marR="5080">
              <a:lnSpc>
                <a:spcPct val="100400"/>
              </a:lnSpc>
              <a:spcBef>
                <a:spcPts val="5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Here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id</a:t>
            </a:r>
            <a:r>
              <a:rPr dirty="0" sz="2800" spc="-6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token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represents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integer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id.value</a:t>
            </a:r>
            <a:r>
              <a:rPr dirty="0" sz="2800" spc="-7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represents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corresponding</a:t>
            </a:r>
            <a:r>
              <a:rPr dirty="0" sz="2800" spc="-1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integer</a:t>
            </a:r>
            <a:r>
              <a:rPr dirty="0" sz="2800" spc="-1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value.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70900" y="7486877"/>
            <a:ext cx="76517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input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2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3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4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translation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scheme</a:t>
            </a:r>
            <a:r>
              <a:rPr dirty="0" sz="2800" spc="-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prints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8685940" y="7919693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 h="0">
                <a:moveTo>
                  <a:pt x="0" y="0"/>
                </a:moveTo>
                <a:lnTo>
                  <a:pt x="2656103" y="0"/>
                </a:lnTo>
              </a:path>
            </a:pathLst>
          </a:custGeom>
          <a:ln w="32349">
            <a:solidFill>
              <a:srgbClr val="2E53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1329344" y="7486877"/>
            <a:ext cx="1206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262546"/>
            <a:ext cx="3184525" cy="10909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00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>
                <a:solidFill>
                  <a:srgbClr val="C55A11"/>
                </a:solidFill>
              </a:rPr>
              <a:t>SDT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-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Infix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to</a:t>
            </a:r>
            <a:r>
              <a:rPr dirty="0" spc="-4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Postfix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763149" y="3735519"/>
          <a:ext cx="7938134" cy="4307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3875"/>
                <a:gridCol w="4769484"/>
              </a:tblGrid>
              <a:tr h="615315">
                <a:tc>
                  <a:txBody>
                    <a:bodyPr/>
                    <a:lstStyle/>
                    <a:p>
                      <a:pPr marL="7181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dirty="0" sz="2800" spc="-9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-15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E1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1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800" spc="-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-5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T1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1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2800" spc="-1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2800" spc="-1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734" y="2388591"/>
            <a:ext cx="389762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>
                <a:solidFill>
                  <a:srgbClr val="000000"/>
                </a:solidFill>
              </a:rPr>
              <a:t>Compiler</a:t>
            </a:r>
            <a:r>
              <a:rPr dirty="0" sz="4500" spc="-50">
                <a:solidFill>
                  <a:srgbClr val="000000"/>
                </a:solidFill>
              </a:rPr>
              <a:t> </a:t>
            </a:r>
            <a:r>
              <a:rPr dirty="0" sz="4500" spc="-10">
                <a:solidFill>
                  <a:srgbClr val="000000"/>
                </a:solidFill>
              </a:rPr>
              <a:t>Design</a:t>
            </a:r>
            <a:endParaRPr sz="4500"/>
          </a:p>
        </p:txBody>
      </p:sp>
      <p:sp>
        <p:nvSpPr>
          <p:cNvPr id="3" name="object 3" descr=""/>
          <p:cNvSpPr txBox="1"/>
          <p:nvPr/>
        </p:nvSpPr>
        <p:spPr>
          <a:xfrm>
            <a:off x="810734" y="7222291"/>
            <a:ext cx="6221730" cy="103568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3000" b="1">
                <a:latin typeface="Calibri"/>
                <a:cs typeface="Calibri"/>
              </a:rPr>
              <a:t>Preet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500" spc="-10">
                <a:latin typeface="Calibri"/>
                <a:cs typeface="Calibri"/>
              </a:rPr>
              <a:t>Department</a:t>
            </a:r>
            <a:r>
              <a:rPr dirty="0" sz="2500" spc="-6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of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Computer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Science</a:t>
            </a:r>
            <a:r>
              <a:rPr dirty="0" sz="2500" spc="-6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&amp;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Engineering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76593" y="7319022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680"/>
                </a:moveTo>
                <a:lnTo>
                  <a:pt x="54864" y="1376680"/>
                </a:lnTo>
                <a:lnTo>
                  <a:pt x="54864" y="0"/>
                </a:lnTo>
                <a:lnTo>
                  <a:pt x="0" y="0"/>
                </a:lnTo>
                <a:lnTo>
                  <a:pt x="0" y="1376680"/>
                </a:lnTo>
                <a:lnTo>
                  <a:pt x="0" y="1437640"/>
                </a:lnTo>
                <a:lnTo>
                  <a:pt x="1280274" y="1437640"/>
                </a:lnTo>
                <a:lnTo>
                  <a:pt x="1280274" y="1376680"/>
                </a:lnTo>
                <a:close/>
              </a:path>
            </a:pathLst>
          </a:custGeom>
          <a:solidFill>
            <a:srgbClr val="F4B0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3462311"/>
            <a:ext cx="9484995" cy="92075"/>
          </a:xfrm>
          <a:custGeom>
            <a:avLst/>
            <a:gdLst/>
            <a:ahLst/>
            <a:cxnLst/>
            <a:rect l="l" t="t" r="r" b="b"/>
            <a:pathLst>
              <a:path w="9484995" h="92075">
                <a:moveTo>
                  <a:pt x="0" y="91498"/>
                </a:moveTo>
                <a:lnTo>
                  <a:pt x="9484799" y="0"/>
                </a:lnTo>
              </a:path>
            </a:pathLst>
          </a:custGeom>
          <a:ln w="38074">
            <a:solidFill>
              <a:srgbClr val="DEA2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810734" y="3837734"/>
            <a:ext cx="440372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b="1">
                <a:solidFill>
                  <a:srgbClr val="2F5496"/>
                </a:solidFill>
                <a:latin typeface="Calibri"/>
                <a:cs typeface="Calibri"/>
              </a:rPr>
              <a:t>Unit</a:t>
            </a:r>
            <a:r>
              <a:rPr dirty="0" sz="45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4500" b="1">
                <a:solidFill>
                  <a:srgbClr val="2F5496"/>
                </a:solidFill>
                <a:latin typeface="Calibri"/>
                <a:cs typeface="Calibri"/>
              </a:rPr>
              <a:t>3:</a:t>
            </a:r>
            <a:r>
              <a:rPr dirty="0" sz="45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4500" b="1">
                <a:solidFill>
                  <a:srgbClr val="2F5496"/>
                </a:solidFill>
                <a:latin typeface="Calibri"/>
                <a:cs typeface="Calibri"/>
              </a:rPr>
              <a:t>SDD</a:t>
            </a:r>
            <a:r>
              <a:rPr dirty="0" sz="45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4500" b="1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dirty="0" sz="4500" spc="-25" b="1">
                <a:solidFill>
                  <a:srgbClr val="2F5496"/>
                </a:solidFill>
                <a:latin typeface="Calibri"/>
                <a:cs typeface="Calibri"/>
              </a:rPr>
              <a:t>SDT</a:t>
            </a:r>
            <a:endParaRPr sz="45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262546"/>
            <a:ext cx="3184525" cy="10909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00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>
                <a:solidFill>
                  <a:srgbClr val="C55A11"/>
                </a:solidFill>
              </a:rPr>
              <a:t>SDT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-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Infix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to</a:t>
            </a:r>
            <a:r>
              <a:rPr dirty="0" spc="-4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Postfix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763149" y="3735519"/>
          <a:ext cx="12105640" cy="4307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4015"/>
                <a:gridCol w="9086215"/>
              </a:tblGrid>
              <a:tr h="615315">
                <a:tc>
                  <a:txBody>
                    <a:bodyPr/>
                    <a:lstStyle/>
                    <a:p>
                      <a:pPr marL="6438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dirty="0" sz="2800" spc="-9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-15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E1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1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800" spc="-3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-30" b="1" i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{printf(“+”);}</a:t>
                      </a:r>
                      <a:r>
                        <a:rPr dirty="0" sz="2800" spc="-3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E1+</a:t>
                      </a:r>
                      <a:r>
                        <a:rPr dirty="0" sz="2800" spc="-2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800" spc="-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-5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800" spc="-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-5" b="1" i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T1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3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-35" b="1" i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{printf(“*”);}</a:t>
                      </a:r>
                      <a:r>
                        <a:rPr dirty="0" sz="2800" spc="-3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T1*</a:t>
                      </a:r>
                      <a:r>
                        <a:rPr dirty="0" sz="2800" spc="-3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1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1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-10" b="1" i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2800" spc="-1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2800" spc="-2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-20" b="1" i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r>
                        <a:rPr dirty="0" sz="2800" spc="-2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{printf(“%d”,</a:t>
                      </a:r>
                      <a:r>
                        <a:rPr dirty="0" sz="2800" spc="-2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num.lexval);}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2800" spc="-1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2800" spc="-2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-20" b="1" i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dirty="0" sz="2800" spc="-1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{printf(“%d”,</a:t>
                      </a:r>
                      <a:r>
                        <a:rPr dirty="0" sz="2800" spc="-2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id.lexval);}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Evaluation</a:t>
            </a:r>
            <a:r>
              <a:rPr dirty="0" spc="-11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of</a:t>
            </a:r>
            <a:r>
              <a:rPr dirty="0" spc="-11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S-Attributed</a:t>
            </a:r>
            <a:r>
              <a:rPr dirty="0" spc="-11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Definitions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89961" y="3295981"/>
            <a:ext cx="12195175" cy="3618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3395" marR="288925" indent="-481330">
              <a:lnSpc>
                <a:spcPct val="118900"/>
              </a:lnSpc>
              <a:spcBef>
                <a:spcPts val="100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Synthesized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evaluated</a:t>
            </a:r>
            <a:r>
              <a:rPr dirty="0" sz="2800" spc="-1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by</a:t>
            </a:r>
            <a:r>
              <a:rPr dirty="0" sz="2800" spc="10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bottom-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up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parser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as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input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being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analyzed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avoiding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construction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dependency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graph.</a:t>
            </a: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spcBef>
                <a:spcPts val="151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parser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keeps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values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synthesized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its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stack.</a:t>
            </a:r>
            <a:endParaRPr sz="2800">
              <a:latin typeface="Calibri"/>
              <a:cs typeface="Calibri"/>
            </a:endParaRPr>
          </a:p>
          <a:p>
            <a:pPr marL="493395" marR="7620" indent="-481330">
              <a:lnSpc>
                <a:spcPct val="100400"/>
              </a:lnSpc>
              <a:spcBef>
                <a:spcPts val="960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Whenever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reduction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dirty="0" sz="2800" spc="-65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α</a:t>
            </a:r>
            <a:r>
              <a:rPr dirty="0" sz="2800" spc="-65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made,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attribute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computed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from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α</a:t>
            </a:r>
            <a:r>
              <a:rPr dirty="0" sz="2800" spc="-60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which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appear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on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stack.</a:t>
            </a:r>
            <a:endParaRPr sz="2800">
              <a:latin typeface="Calibri"/>
              <a:cs typeface="Calibri"/>
            </a:endParaRPr>
          </a:p>
          <a:p>
            <a:pPr marL="493395" marR="5080" indent="-481330">
              <a:lnSpc>
                <a:spcPct val="100400"/>
              </a:lnSpc>
              <a:spcBef>
                <a:spcPts val="975"/>
              </a:spcBef>
              <a:buFont typeface="Arial"/>
              <a:buChar char="●"/>
              <a:tabLst>
                <a:tab pos="493395" algn="l"/>
                <a:tab pos="3237865" algn="l"/>
                <a:tab pos="826706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Thus,</a:t>
            </a:r>
            <a:r>
              <a:rPr dirty="0" sz="2800" spc="3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translator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3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S-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Attributed</a:t>
            </a:r>
            <a:r>
              <a:rPr dirty="0" sz="2800" spc="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Definition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be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simply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implemented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by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extending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stack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LR-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Parser.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186021"/>
            <a:ext cx="387096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>
                <a:solidFill>
                  <a:srgbClr val="C55A11"/>
                </a:solidFill>
              </a:rPr>
              <a:t>Extending</a:t>
            </a:r>
            <a:r>
              <a:rPr dirty="0" spc="-114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a</a:t>
            </a:r>
            <a:r>
              <a:rPr dirty="0" spc="-114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Parser</a:t>
            </a:r>
            <a:r>
              <a:rPr dirty="0" spc="-10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Stack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89961" y="3786506"/>
            <a:ext cx="11309985" cy="2640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3395" marR="715645" indent="-481330">
              <a:lnSpc>
                <a:spcPct val="118900"/>
              </a:lnSpc>
              <a:spcBef>
                <a:spcPts val="100"/>
              </a:spcBef>
              <a:buFont typeface="Arial"/>
              <a:buChar char="●"/>
              <a:tabLst>
                <a:tab pos="493395" algn="l"/>
                <a:tab pos="1409065" algn="l"/>
                <a:tab pos="6895465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Extra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fields</a:t>
            </a:r>
            <a:r>
              <a:rPr dirty="0" sz="2800" spc="2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added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stack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hold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the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values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synthesized attributes.</a:t>
            </a:r>
            <a:endParaRPr sz="2800">
              <a:latin typeface="Calibri"/>
              <a:cs typeface="Calibri"/>
            </a:endParaRPr>
          </a:p>
          <a:p>
            <a:pPr marL="493395" marR="5080" indent="-481330">
              <a:lnSpc>
                <a:spcPct val="100400"/>
              </a:lnSpc>
              <a:spcBef>
                <a:spcPts val="148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simple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case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just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one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attribute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per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symbol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stack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has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two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fields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state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val.</a:t>
            </a: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spcBef>
                <a:spcPts val="100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current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top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stack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indicated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by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pointer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top.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186021"/>
            <a:ext cx="263207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10">
                <a:solidFill>
                  <a:srgbClr val="C55A11"/>
                </a:solidFill>
              </a:rPr>
              <a:t>Parser</a:t>
            </a:r>
            <a:r>
              <a:rPr dirty="0" spc="-114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Stack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89961" y="2638650"/>
            <a:ext cx="7582534" cy="393255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493395" marR="5080" indent="-481330">
              <a:lnSpc>
                <a:spcPct val="100400"/>
              </a:lnSpc>
              <a:spcBef>
                <a:spcPts val="8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Synthesized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computed</a:t>
            </a:r>
            <a:r>
              <a:rPr dirty="0" sz="2800" spc="-114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just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before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each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reduction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0"/>
              </a:spcBef>
              <a:buClr>
                <a:srgbClr val="2F5496"/>
              </a:buClr>
              <a:buFont typeface="Arial"/>
              <a:buChar char="●"/>
            </a:pPr>
            <a:endParaRPr sz="2800">
              <a:latin typeface="Calibri"/>
              <a:cs typeface="Calibri"/>
            </a:endParaRPr>
          </a:p>
          <a:p>
            <a:pPr lvl="1" marL="950594" marR="303530" indent="-481330">
              <a:lnSpc>
                <a:spcPct val="100400"/>
              </a:lnSpc>
              <a:buFont typeface="Arial"/>
              <a:buChar char="○"/>
              <a:tabLst>
                <a:tab pos="950594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Before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reduction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dirty="0" sz="2800" spc="-60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XYZ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made,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attribute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computed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1864995" marR="1898014" indent="-914400">
              <a:lnSpc>
                <a:spcPct val="129500"/>
              </a:lnSpc>
              <a:spcBef>
                <a:spcPts val="3315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A.a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:=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(s[top].val,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s[top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Arial"/>
                <a:cs typeface="Arial"/>
              </a:rPr>
              <a:t>−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1].val,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s[top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−</a:t>
            </a:r>
            <a:r>
              <a:rPr dirty="0" sz="2800" spc="-55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2].val).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9099486" y="3291255"/>
          <a:ext cx="3025775" cy="4077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495"/>
                <a:gridCol w="1499870"/>
              </a:tblGrid>
              <a:tr h="853440"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val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3223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Z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 marR="113093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Y X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2800" spc="-50" b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212725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2800" spc="-2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Z.x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2800" spc="-2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Y.x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2800" spc="-2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X.x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2800" spc="-50" b="1" i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155575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55A11"/>
                </a:solidFill>
              </a:rPr>
              <a:t>Postfix</a:t>
            </a:r>
            <a:r>
              <a:rPr dirty="0" spc="-10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SDT</a:t>
            </a:r>
            <a:r>
              <a:rPr dirty="0" spc="-10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scheme</a:t>
            </a:r>
            <a:r>
              <a:rPr dirty="0" spc="-10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for</a:t>
            </a:r>
            <a:r>
              <a:rPr dirty="0" spc="-10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simple</a:t>
            </a:r>
            <a:r>
              <a:rPr dirty="0" spc="-10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desk</a:t>
            </a:r>
            <a:r>
              <a:rPr dirty="0" spc="-10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calculator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70900" y="2512626"/>
            <a:ext cx="17113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6565" algn="l"/>
              </a:tabLst>
            </a:pP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dirty="0" sz="2800" spc="-25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E1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+T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56900" y="2512925"/>
            <a:ext cx="96475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{stack[top-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2].val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stack[top-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2].val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stack[top].val;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top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top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2;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70900" y="3615921"/>
            <a:ext cx="1593215" cy="1130300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dirty="0" sz="2800" spc="-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dirty="0" sz="2800" spc="-5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dirty="0" sz="2800" spc="-25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T1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256900" y="4170276"/>
            <a:ext cx="95675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{stack[top-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2].val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stack[top-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2].val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stack[top].val;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top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top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2;}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70900" y="5273265"/>
            <a:ext cx="1118235" cy="1130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9500"/>
              </a:lnSpc>
              <a:spcBef>
                <a:spcPts val="95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dirty="0" sz="2800" spc="-10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dirty="0" sz="2800" spc="7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dirty="0" sz="2800" spc="-10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(E)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256900" y="5827626"/>
            <a:ext cx="72370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{stack[top-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2].val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stack[top-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1].val;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top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top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2;}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70900" y="7058251"/>
            <a:ext cx="13798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dirty="0" sz="2800" spc="-10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digit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Implementing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SDT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Scheme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during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LR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Parsing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89964" y="2638650"/>
            <a:ext cx="105467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3395" indent="-4806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Introduce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Marker</a:t>
            </a:r>
            <a:r>
              <a:rPr dirty="0" sz="2800" spc="-7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Non-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terminal</a:t>
            </a:r>
            <a:r>
              <a:rPr dirty="0" sz="28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place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each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embedded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action.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89957" y="3920564"/>
            <a:ext cx="5290820" cy="18091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3395" marR="5080" indent="-481330">
              <a:lnSpc>
                <a:spcPct val="129500"/>
              </a:lnSpc>
              <a:spcBef>
                <a:spcPts val="100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one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production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each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Marker</a:t>
            </a:r>
            <a:r>
              <a:rPr dirty="0" sz="2800" spc="-1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M,</a:t>
            </a:r>
            <a:endParaRPr sz="2800">
              <a:latin typeface="Calibri"/>
              <a:cs typeface="Calibri"/>
            </a:endParaRPr>
          </a:p>
          <a:p>
            <a:pPr algn="ctr" marL="396875">
              <a:lnSpc>
                <a:spcPct val="100000"/>
              </a:lnSpc>
              <a:spcBef>
                <a:spcPts val="198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dirty="0" sz="2800" spc="-15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Arial"/>
                <a:cs typeface="Arial"/>
              </a:rPr>
              <a:t>λ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774426" y="4086426"/>
            <a:ext cx="14566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dirty="0" sz="2800" spc="-1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603224" y="4642051"/>
            <a:ext cx="33540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Arial"/>
                <a:cs typeface="Arial"/>
              </a:rPr>
              <a:t>→</a:t>
            </a:r>
            <a:r>
              <a:rPr dirty="0" sz="2800" spc="-65" b="1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alpha</a:t>
            </a:r>
            <a:r>
              <a:rPr dirty="0" sz="28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{a}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beta</a:t>
            </a:r>
            <a:r>
              <a:rPr dirty="0" sz="2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{b}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774424" y="5746951"/>
            <a:ext cx="5073650" cy="1976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would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convert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endParaRPr sz="2800">
              <a:latin typeface="Calibri"/>
              <a:cs typeface="Calibri"/>
            </a:endParaRPr>
          </a:p>
          <a:p>
            <a:pPr marL="1841500" marR="5080">
              <a:lnSpc>
                <a:spcPct val="129500"/>
              </a:lnSpc>
              <a:spcBef>
                <a:spcPts val="3295"/>
              </a:spcBef>
              <a:tabLst>
                <a:tab pos="3656965" algn="l"/>
              </a:tabLst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Arial"/>
                <a:cs typeface="Arial"/>
              </a:rPr>
              <a:t>→</a:t>
            </a:r>
            <a:r>
              <a:rPr dirty="0" sz="2800" spc="-60" b="1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alpha</a:t>
            </a:r>
            <a:r>
              <a:rPr dirty="0" sz="28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beta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{b}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dirty="0" sz="2800" spc="-15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Arial"/>
                <a:cs typeface="Arial"/>
              </a:rPr>
              <a:t>λ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{a}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262546"/>
            <a:ext cx="7051040" cy="1090930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Implementing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SDT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Scheme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during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LR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Parsing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32224" y="1754726"/>
            <a:ext cx="12269470" cy="215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consider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SDT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scheme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generate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Intermediate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277495" marR="2499995">
              <a:lnSpc>
                <a:spcPct val="200000"/>
              </a:lnSpc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dirty="0" sz="2800" spc="-190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{S.next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new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label();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}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{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P.code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S.code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||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label(S.next);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}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dirty="0" sz="2800" spc="-175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num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;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{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S.code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gen(id.name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“=”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num.lexval);</a:t>
            </a:r>
            <a:r>
              <a:rPr dirty="0" sz="2800" spc="-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80300" y="4296001"/>
            <a:ext cx="17284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dirty="0" sz="2800" spc="-40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while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(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942124" y="4332751"/>
            <a:ext cx="29070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991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)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S1.next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begin;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494900" y="4044393"/>
            <a:ext cx="3131820" cy="1683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121285">
              <a:lnSpc>
                <a:spcPct val="1295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begin</a:t>
            </a:r>
            <a:r>
              <a:rPr dirty="0" sz="2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new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label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();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C.true</a:t>
            </a:r>
            <a:r>
              <a:rPr dirty="0" sz="2800" spc="-7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7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new</a:t>
            </a:r>
            <a:r>
              <a:rPr dirty="0" sz="2800" spc="-7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label</a:t>
            </a:r>
            <a:r>
              <a:rPr dirty="0" sz="2800" spc="-7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();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C.false</a:t>
            </a:r>
            <a:r>
              <a:rPr dirty="0" sz="2800" spc="-8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8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S.next;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066734" y="4044393"/>
            <a:ext cx="4030979" cy="2788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4670" marR="5080" indent="-522605">
              <a:lnSpc>
                <a:spcPct val="129500"/>
              </a:lnSpc>
              <a:spcBef>
                <a:spcPts val="100"/>
              </a:spcBef>
              <a:tabLst>
                <a:tab pos="534670" algn="l"/>
              </a:tabLst>
            </a:pP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S1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S.code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label(begin)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||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C.code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||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label(C.true)</a:t>
            </a:r>
            <a:endParaRPr sz="2800">
              <a:latin typeface="Calibri"/>
              <a:cs typeface="Calibri"/>
            </a:endParaRPr>
          </a:p>
          <a:p>
            <a:pPr marL="534670" marR="1500505">
              <a:lnSpc>
                <a:spcPct val="129500"/>
              </a:lnSpc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||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S1.code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||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gen(“goto” label(begin));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220699" y="4115925"/>
            <a:ext cx="458470" cy="2839085"/>
          </a:xfrm>
          <a:custGeom>
            <a:avLst/>
            <a:gdLst/>
            <a:ahLst/>
            <a:cxnLst/>
            <a:rect l="l" t="t" r="r" b="b"/>
            <a:pathLst>
              <a:path w="458469" h="2839084">
                <a:moveTo>
                  <a:pt x="458230" y="2838857"/>
                </a:moveTo>
                <a:lnTo>
                  <a:pt x="412055" y="2834052"/>
                </a:lnTo>
                <a:lnTo>
                  <a:pt x="369048" y="2820267"/>
                </a:lnTo>
                <a:lnTo>
                  <a:pt x="330129" y="2798456"/>
                </a:lnTo>
                <a:lnTo>
                  <a:pt x="296221" y="2769570"/>
                </a:lnTo>
                <a:lnTo>
                  <a:pt x="268244" y="2734559"/>
                </a:lnTo>
                <a:lnTo>
                  <a:pt x="247119" y="2694376"/>
                </a:lnTo>
                <a:lnTo>
                  <a:pt x="233769" y="2649971"/>
                </a:lnTo>
                <a:lnTo>
                  <a:pt x="229114" y="2602296"/>
                </a:lnTo>
                <a:lnTo>
                  <a:pt x="229114" y="1655990"/>
                </a:lnTo>
                <a:lnTo>
                  <a:pt x="224459" y="1608315"/>
                </a:lnTo>
                <a:lnTo>
                  <a:pt x="211109" y="1563909"/>
                </a:lnTo>
                <a:lnTo>
                  <a:pt x="189985" y="1523726"/>
                </a:lnTo>
                <a:lnTo>
                  <a:pt x="162008" y="1488716"/>
                </a:lnTo>
                <a:lnTo>
                  <a:pt x="128099" y="1459829"/>
                </a:lnTo>
                <a:lnTo>
                  <a:pt x="89181" y="1438019"/>
                </a:lnTo>
                <a:lnTo>
                  <a:pt x="46173" y="1424234"/>
                </a:lnTo>
                <a:lnTo>
                  <a:pt x="0" y="1419428"/>
                </a:lnTo>
                <a:lnTo>
                  <a:pt x="46173" y="1414622"/>
                </a:lnTo>
                <a:lnTo>
                  <a:pt x="89181" y="1400838"/>
                </a:lnTo>
                <a:lnTo>
                  <a:pt x="128099" y="1379027"/>
                </a:lnTo>
                <a:lnTo>
                  <a:pt x="162008" y="1350141"/>
                </a:lnTo>
                <a:lnTo>
                  <a:pt x="189985" y="1315131"/>
                </a:lnTo>
                <a:lnTo>
                  <a:pt x="211109" y="1274947"/>
                </a:lnTo>
                <a:lnTo>
                  <a:pt x="224459" y="1230541"/>
                </a:lnTo>
                <a:lnTo>
                  <a:pt x="229114" y="1182865"/>
                </a:lnTo>
                <a:lnTo>
                  <a:pt x="229114" y="236561"/>
                </a:lnTo>
                <a:lnTo>
                  <a:pt x="233769" y="188886"/>
                </a:lnTo>
                <a:lnTo>
                  <a:pt x="247119" y="144480"/>
                </a:lnTo>
                <a:lnTo>
                  <a:pt x="268244" y="104296"/>
                </a:lnTo>
                <a:lnTo>
                  <a:pt x="296221" y="69286"/>
                </a:lnTo>
                <a:lnTo>
                  <a:pt x="330129" y="40400"/>
                </a:lnTo>
                <a:lnTo>
                  <a:pt x="369048" y="18590"/>
                </a:lnTo>
                <a:lnTo>
                  <a:pt x="412055" y="4805"/>
                </a:lnTo>
                <a:lnTo>
                  <a:pt x="458230" y="0"/>
                </a:lnTo>
              </a:path>
            </a:pathLst>
          </a:custGeom>
          <a:ln w="28549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596475" y="4117399"/>
            <a:ext cx="458470" cy="2839085"/>
          </a:xfrm>
          <a:custGeom>
            <a:avLst/>
            <a:gdLst/>
            <a:ahLst/>
            <a:cxnLst/>
            <a:rect l="l" t="t" r="r" b="b"/>
            <a:pathLst>
              <a:path w="458470" h="2839084">
                <a:moveTo>
                  <a:pt x="0" y="0"/>
                </a:moveTo>
                <a:lnTo>
                  <a:pt x="44905" y="4587"/>
                </a:lnTo>
                <a:lnTo>
                  <a:pt x="87677" y="18006"/>
                </a:lnTo>
                <a:lnTo>
                  <a:pt x="127112" y="39744"/>
                </a:lnTo>
                <a:lnTo>
                  <a:pt x="162008" y="69286"/>
                </a:lnTo>
                <a:lnTo>
                  <a:pt x="190620" y="105317"/>
                </a:lnTo>
                <a:lnTo>
                  <a:pt x="211674" y="146033"/>
                </a:lnTo>
                <a:lnTo>
                  <a:pt x="224671" y="190194"/>
                </a:lnTo>
                <a:lnTo>
                  <a:pt x="229114" y="236561"/>
                </a:lnTo>
                <a:lnTo>
                  <a:pt x="229114" y="1182865"/>
                </a:lnTo>
                <a:lnTo>
                  <a:pt x="233769" y="1230541"/>
                </a:lnTo>
                <a:lnTo>
                  <a:pt x="247119" y="1274947"/>
                </a:lnTo>
                <a:lnTo>
                  <a:pt x="268244" y="1315131"/>
                </a:lnTo>
                <a:lnTo>
                  <a:pt x="296221" y="1350141"/>
                </a:lnTo>
                <a:lnTo>
                  <a:pt x="330129" y="1379027"/>
                </a:lnTo>
                <a:lnTo>
                  <a:pt x="369048" y="1400838"/>
                </a:lnTo>
                <a:lnTo>
                  <a:pt x="412055" y="1414622"/>
                </a:lnTo>
                <a:lnTo>
                  <a:pt x="458230" y="1419428"/>
                </a:lnTo>
                <a:lnTo>
                  <a:pt x="412055" y="1424234"/>
                </a:lnTo>
                <a:lnTo>
                  <a:pt x="369048" y="1438019"/>
                </a:lnTo>
                <a:lnTo>
                  <a:pt x="330129" y="1459829"/>
                </a:lnTo>
                <a:lnTo>
                  <a:pt x="296221" y="1488716"/>
                </a:lnTo>
                <a:lnTo>
                  <a:pt x="268244" y="1523726"/>
                </a:lnTo>
                <a:lnTo>
                  <a:pt x="247119" y="1563909"/>
                </a:lnTo>
                <a:lnTo>
                  <a:pt x="233769" y="1608315"/>
                </a:lnTo>
                <a:lnTo>
                  <a:pt x="229114" y="1655990"/>
                </a:lnTo>
                <a:lnTo>
                  <a:pt x="229114" y="2602296"/>
                </a:lnTo>
                <a:lnTo>
                  <a:pt x="224459" y="2649971"/>
                </a:lnTo>
                <a:lnTo>
                  <a:pt x="211109" y="2694376"/>
                </a:lnTo>
                <a:lnTo>
                  <a:pt x="189985" y="2734559"/>
                </a:lnTo>
                <a:lnTo>
                  <a:pt x="162008" y="2769570"/>
                </a:lnTo>
                <a:lnTo>
                  <a:pt x="128099" y="2798456"/>
                </a:lnTo>
                <a:lnTo>
                  <a:pt x="89181" y="2820267"/>
                </a:lnTo>
                <a:lnTo>
                  <a:pt x="46173" y="2834052"/>
                </a:lnTo>
                <a:lnTo>
                  <a:pt x="0" y="2838857"/>
                </a:lnTo>
              </a:path>
            </a:pathLst>
          </a:custGeom>
          <a:ln w="28549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293599" y="4265748"/>
            <a:ext cx="186690" cy="1118870"/>
          </a:xfrm>
          <a:custGeom>
            <a:avLst/>
            <a:gdLst/>
            <a:ahLst/>
            <a:cxnLst/>
            <a:rect l="l" t="t" r="r" b="b"/>
            <a:pathLst>
              <a:path w="186689" h="1118870">
                <a:moveTo>
                  <a:pt x="186392" y="1118399"/>
                </a:moveTo>
                <a:lnTo>
                  <a:pt x="150115" y="1111076"/>
                </a:lnTo>
                <a:lnTo>
                  <a:pt x="120492" y="1091103"/>
                </a:lnTo>
                <a:lnTo>
                  <a:pt x="100519" y="1061479"/>
                </a:lnTo>
                <a:lnTo>
                  <a:pt x="93194" y="1025203"/>
                </a:lnTo>
                <a:lnTo>
                  <a:pt x="93194" y="652395"/>
                </a:lnTo>
                <a:lnTo>
                  <a:pt x="85871" y="616120"/>
                </a:lnTo>
                <a:lnTo>
                  <a:pt x="65898" y="586496"/>
                </a:lnTo>
                <a:lnTo>
                  <a:pt x="36276" y="566523"/>
                </a:lnTo>
                <a:lnTo>
                  <a:pt x="0" y="559199"/>
                </a:lnTo>
                <a:lnTo>
                  <a:pt x="36276" y="551876"/>
                </a:lnTo>
                <a:lnTo>
                  <a:pt x="65898" y="531903"/>
                </a:lnTo>
                <a:lnTo>
                  <a:pt x="85871" y="502279"/>
                </a:lnTo>
                <a:lnTo>
                  <a:pt x="93194" y="466003"/>
                </a:lnTo>
                <a:lnTo>
                  <a:pt x="93194" y="93195"/>
                </a:lnTo>
                <a:lnTo>
                  <a:pt x="100519" y="56920"/>
                </a:lnTo>
                <a:lnTo>
                  <a:pt x="120492" y="27296"/>
                </a:lnTo>
                <a:lnTo>
                  <a:pt x="150115" y="7323"/>
                </a:lnTo>
                <a:lnTo>
                  <a:pt x="186392" y="0"/>
                </a:lnTo>
              </a:path>
            </a:pathLst>
          </a:custGeom>
          <a:ln w="28549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8817157" y="4206748"/>
            <a:ext cx="186690" cy="1118870"/>
          </a:xfrm>
          <a:custGeom>
            <a:avLst/>
            <a:gdLst/>
            <a:ahLst/>
            <a:cxnLst/>
            <a:rect l="l" t="t" r="r" b="b"/>
            <a:pathLst>
              <a:path w="186690" h="1118870">
                <a:moveTo>
                  <a:pt x="0" y="0"/>
                </a:moveTo>
                <a:lnTo>
                  <a:pt x="51704" y="15656"/>
                </a:lnTo>
                <a:lnTo>
                  <a:pt x="86102" y="57531"/>
                </a:lnTo>
                <a:lnTo>
                  <a:pt x="93195" y="93195"/>
                </a:lnTo>
                <a:lnTo>
                  <a:pt x="93195" y="466003"/>
                </a:lnTo>
                <a:lnTo>
                  <a:pt x="100520" y="502279"/>
                </a:lnTo>
                <a:lnTo>
                  <a:pt x="120492" y="531903"/>
                </a:lnTo>
                <a:lnTo>
                  <a:pt x="150115" y="551876"/>
                </a:lnTo>
                <a:lnTo>
                  <a:pt x="186392" y="559199"/>
                </a:lnTo>
                <a:lnTo>
                  <a:pt x="150115" y="566523"/>
                </a:lnTo>
                <a:lnTo>
                  <a:pt x="120492" y="586496"/>
                </a:lnTo>
                <a:lnTo>
                  <a:pt x="100520" y="616120"/>
                </a:lnTo>
                <a:lnTo>
                  <a:pt x="93195" y="652395"/>
                </a:lnTo>
                <a:lnTo>
                  <a:pt x="93195" y="1025203"/>
                </a:lnTo>
                <a:lnTo>
                  <a:pt x="85871" y="1061479"/>
                </a:lnTo>
                <a:lnTo>
                  <a:pt x="65899" y="1091103"/>
                </a:lnTo>
                <a:lnTo>
                  <a:pt x="36275" y="1111076"/>
                </a:lnTo>
                <a:lnTo>
                  <a:pt x="0" y="1118399"/>
                </a:lnTo>
              </a:path>
            </a:pathLst>
          </a:custGeom>
          <a:ln w="28549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9259075" y="4115925"/>
            <a:ext cx="458470" cy="2749550"/>
          </a:xfrm>
          <a:custGeom>
            <a:avLst/>
            <a:gdLst/>
            <a:ahLst/>
            <a:cxnLst/>
            <a:rect l="l" t="t" r="r" b="b"/>
            <a:pathLst>
              <a:path w="458470" h="2749550">
                <a:moveTo>
                  <a:pt x="458231" y="2749499"/>
                </a:moveTo>
                <a:lnTo>
                  <a:pt x="412056" y="2744844"/>
                </a:lnTo>
                <a:lnTo>
                  <a:pt x="369049" y="2731493"/>
                </a:lnTo>
                <a:lnTo>
                  <a:pt x="330129" y="2710369"/>
                </a:lnTo>
                <a:lnTo>
                  <a:pt x="296221" y="2682392"/>
                </a:lnTo>
                <a:lnTo>
                  <a:pt x="268244" y="2648484"/>
                </a:lnTo>
                <a:lnTo>
                  <a:pt x="247119" y="2609565"/>
                </a:lnTo>
                <a:lnTo>
                  <a:pt x="233769" y="2566559"/>
                </a:lnTo>
                <a:lnTo>
                  <a:pt x="229114" y="2520384"/>
                </a:lnTo>
                <a:lnTo>
                  <a:pt x="229114" y="1603864"/>
                </a:lnTo>
                <a:lnTo>
                  <a:pt x="224459" y="1557690"/>
                </a:lnTo>
                <a:lnTo>
                  <a:pt x="211109" y="1514682"/>
                </a:lnTo>
                <a:lnTo>
                  <a:pt x="189985" y="1475763"/>
                </a:lnTo>
                <a:lnTo>
                  <a:pt x="162009" y="1441855"/>
                </a:lnTo>
                <a:lnTo>
                  <a:pt x="128099" y="1413878"/>
                </a:lnTo>
                <a:lnTo>
                  <a:pt x="89181" y="1392754"/>
                </a:lnTo>
                <a:lnTo>
                  <a:pt x="46174" y="1379403"/>
                </a:lnTo>
                <a:lnTo>
                  <a:pt x="0" y="1374748"/>
                </a:lnTo>
                <a:lnTo>
                  <a:pt x="46174" y="1370094"/>
                </a:lnTo>
                <a:lnTo>
                  <a:pt x="89181" y="1356744"/>
                </a:lnTo>
                <a:lnTo>
                  <a:pt x="128099" y="1335619"/>
                </a:lnTo>
                <a:lnTo>
                  <a:pt x="162009" y="1307642"/>
                </a:lnTo>
                <a:lnTo>
                  <a:pt x="189985" y="1273734"/>
                </a:lnTo>
                <a:lnTo>
                  <a:pt x="211109" y="1234815"/>
                </a:lnTo>
                <a:lnTo>
                  <a:pt x="224459" y="1191807"/>
                </a:lnTo>
                <a:lnTo>
                  <a:pt x="229114" y="1145632"/>
                </a:lnTo>
                <a:lnTo>
                  <a:pt x="229114" y="229114"/>
                </a:lnTo>
                <a:lnTo>
                  <a:pt x="233769" y="182940"/>
                </a:lnTo>
                <a:lnTo>
                  <a:pt x="247119" y="139932"/>
                </a:lnTo>
                <a:lnTo>
                  <a:pt x="268244" y="101013"/>
                </a:lnTo>
                <a:lnTo>
                  <a:pt x="296221" y="67105"/>
                </a:lnTo>
                <a:lnTo>
                  <a:pt x="330129" y="39128"/>
                </a:lnTo>
                <a:lnTo>
                  <a:pt x="369049" y="18004"/>
                </a:lnTo>
                <a:lnTo>
                  <a:pt x="412056" y="4653"/>
                </a:lnTo>
                <a:lnTo>
                  <a:pt x="458231" y="0"/>
                </a:lnTo>
              </a:path>
            </a:pathLst>
          </a:custGeom>
          <a:ln w="28549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3222516" y="4068724"/>
            <a:ext cx="458470" cy="2749550"/>
          </a:xfrm>
          <a:custGeom>
            <a:avLst/>
            <a:gdLst/>
            <a:ahLst/>
            <a:cxnLst/>
            <a:rect l="l" t="t" r="r" b="b"/>
            <a:pathLst>
              <a:path w="458469" h="2749550">
                <a:moveTo>
                  <a:pt x="0" y="0"/>
                </a:moveTo>
                <a:lnTo>
                  <a:pt x="44905" y="4442"/>
                </a:lnTo>
                <a:lnTo>
                  <a:pt x="87677" y="17439"/>
                </a:lnTo>
                <a:lnTo>
                  <a:pt x="127112" y="38494"/>
                </a:lnTo>
                <a:lnTo>
                  <a:pt x="162008" y="67105"/>
                </a:lnTo>
                <a:lnTo>
                  <a:pt x="190619" y="102001"/>
                </a:lnTo>
                <a:lnTo>
                  <a:pt x="211674" y="141436"/>
                </a:lnTo>
                <a:lnTo>
                  <a:pt x="224672" y="184207"/>
                </a:lnTo>
                <a:lnTo>
                  <a:pt x="229114" y="229114"/>
                </a:lnTo>
                <a:lnTo>
                  <a:pt x="229114" y="1145632"/>
                </a:lnTo>
                <a:lnTo>
                  <a:pt x="233769" y="1191807"/>
                </a:lnTo>
                <a:lnTo>
                  <a:pt x="247119" y="1234815"/>
                </a:lnTo>
                <a:lnTo>
                  <a:pt x="268244" y="1273734"/>
                </a:lnTo>
                <a:lnTo>
                  <a:pt x="296221" y="1307642"/>
                </a:lnTo>
                <a:lnTo>
                  <a:pt x="330130" y="1335619"/>
                </a:lnTo>
                <a:lnTo>
                  <a:pt x="369047" y="1356744"/>
                </a:lnTo>
                <a:lnTo>
                  <a:pt x="412055" y="1370094"/>
                </a:lnTo>
                <a:lnTo>
                  <a:pt x="458230" y="1374748"/>
                </a:lnTo>
                <a:lnTo>
                  <a:pt x="412055" y="1379403"/>
                </a:lnTo>
                <a:lnTo>
                  <a:pt x="369047" y="1392754"/>
                </a:lnTo>
                <a:lnTo>
                  <a:pt x="330130" y="1413878"/>
                </a:lnTo>
                <a:lnTo>
                  <a:pt x="296221" y="1441855"/>
                </a:lnTo>
                <a:lnTo>
                  <a:pt x="268244" y="1475763"/>
                </a:lnTo>
                <a:lnTo>
                  <a:pt x="247119" y="1514682"/>
                </a:lnTo>
                <a:lnTo>
                  <a:pt x="233769" y="1557690"/>
                </a:lnTo>
                <a:lnTo>
                  <a:pt x="229114" y="1603864"/>
                </a:lnTo>
                <a:lnTo>
                  <a:pt x="229114" y="2520384"/>
                </a:lnTo>
                <a:lnTo>
                  <a:pt x="224459" y="2566559"/>
                </a:lnTo>
                <a:lnTo>
                  <a:pt x="211109" y="2609565"/>
                </a:lnTo>
                <a:lnTo>
                  <a:pt x="189984" y="2648484"/>
                </a:lnTo>
                <a:lnTo>
                  <a:pt x="162008" y="2682392"/>
                </a:lnTo>
                <a:lnTo>
                  <a:pt x="128101" y="2710369"/>
                </a:lnTo>
                <a:lnTo>
                  <a:pt x="89180" y="2731493"/>
                </a:lnTo>
                <a:lnTo>
                  <a:pt x="46172" y="2744844"/>
                </a:lnTo>
                <a:lnTo>
                  <a:pt x="0" y="2749499"/>
                </a:lnTo>
              </a:path>
            </a:pathLst>
          </a:custGeom>
          <a:ln w="28549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1386999" y="7404184"/>
            <a:ext cx="1093470" cy="3098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60119" algn="l"/>
              </a:tabLst>
            </a:pPr>
            <a:r>
              <a:rPr dirty="0" sz="185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r>
              <a:rPr dirty="0" sz="185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1850" spc="-50" b="1">
                <a:solidFill>
                  <a:srgbClr val="2F5496"/>
                </a:solidFill>
                <a:latin typeface="Calibri"/>
                <a:cs typeface="Calibri"/>
              </a:rPr>
              <a:t>2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04375" y="7152301"/>
            <a:ext cx="56769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5705" algn="l"/>
                <a:tab pos="214312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dirty="0" sz="2800" spc="-155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rel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;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{</a:t>
            </a:r>
            <a:r>
              <a:rPr dirty="0" sz="28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C.addr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new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Temp();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147575" y="7579021"/>
            <a:ext cx="11397615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C.code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gen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(C.addr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“=”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id1.name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rel.op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id2.name)</a:t>
            </a:r>
            <a:endParaRPr sz="2800">
              <a:latin typeface="Calibri"/>
              <a:cs typeface="Calibri"/>
            </a:endParaRPr>
          </a:p>
          <a:p>
            <a:pPr marL="1087755">
              <a:lnSpc>
                <a:spcPct val="100000"/>
              </a:lnSpc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||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gen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(“if”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C.addr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“goto”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label(C.true))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||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gen(“goto”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label(C.false));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Implementing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SDT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Scheme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during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LR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Parsing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97574" y="1892356"/>
            <a:ext cx="12284710" cy="4582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613025" indent="56515">
              <a:lnSpc>
                <a:spcPct val="1339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Introducing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Marker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Non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Terminal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every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embedded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action</a:t>
            </a:r>
            <a:r>
              <a:rPr dirty="0" sz="2800" spc="-10" b="1">
                <a:solidFill>
                  <a:srgbClr val="2F5496"/>
                </a:solidFill>
                <a:latin typeface="Arial"/>
                <a:cs typeface="Arial"/>
              </a:rPr>
              <a:t>…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dirty="0" sz="2800" spc="-180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FF"/>
                </a:solidFill>
                <a:latin typeface="Calibri"/>
                <a:cs typeface="Calibri"/>
              </a:rPr>
              <a:t>X</a:t>
            </a:r>
            <a:r>
              <a:rPr dirty="0" sz="2800" spc="-30" b="1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{</a:t>
            </a:r>
            <a:r>
              <a:rPr dirty="0" sz="2800" spc="-3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37761C"/>
                </a:solidFill>
                <a:latin typeface="Calibri"/>
                <a:cs typeface="Calibri"/>
              </a:rPr>
              <a:t>P.code</a:t>
            </a:r>
            <a:r>
              <a:rPr dirty="0" sz="2800" spc="-3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=</a:t>
            </a:r>
            <a:r>
              <a:rPr dirty="0" sz="2800" spc="-3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S.code</a:t>
            </a:r>
            <a:r>
              <a:rPr dirty="0" sz="2800" spc="-3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||</a:t>
            </a:r>
            <a:r>
              <a:rPr dirty="0" sz="2800" spc="-3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7761C"/>
                </a:solidFill>
                <a:latin typeface="Calibri"/>
                <a:cs typeface="Calibri"/>
              </a:rPr>
              <a:t>label(S.next);</a:t>
            </a:r>
            <a:r>
              <a:rPr dirty="0" sz="2800" spc="-3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37761C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680210" algn="l"/>
              </a:tabLst>
            </a:pPr>
            <a:r>
              <a:rPr dirty="0" sz="2800" b="1">
                <a:solidFill>
                  <a:srgbClr val="FF00FF"/>
                </a:solidFill>
                <a:latin typeface="Calibri"/>
                <a:cs typeface="Calibri"/>
              </a:rPr>
              <a:t>X</a:t>
            </a:r>
            <a:r>
              <a:rPr dirty="0" sz="2800" spc="-5" b="1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FF"/>
                </a:solidFill>
                <a:latin typeface="Arial"/>
                <a:cs typeface="Arial"/>
              </a:rPr>
              <a:t>→</a:t>
            </a:r>
            <a:r>
              <a:rPr dirty="0" sz="2800" spc="-150" b="1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dirty="0" sz="2800" spc="-50" b="1">
                <a:solidFill>
                  <a:srgbClr val="FF00FF"/>
                </a:solidFill>
                <a:latin typeface="Arial"/>
                <a:cs typeface="Arial"/>
              </a:rPr>
              <a:t>λ</a:t>
            </a:r>
            <a:r>
              <a:rPr dirty="0" sz="2800" b="1">
                <a:solidFill>
                  <a:srgbClr val="FF00FF"/>
                </a:solidFill>
                <a:latin typeface="Arial"/>
                <a:cs typeface="Arial"/>
              </a:rPr>
              <a:t>	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{S.next</a:t>
            </a:r>
            <a:r>
              <a:rPr dirty="0" sz="2800" spc="-9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9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new</a:t>
            </a:r>
            <a:r>
              <a:rPr dirty="0" sz="2800" spc="-9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label();</a:t>
            </a:r>
            <a:r>
              <a:rPr dirty="0" sz="2800" spc="-7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9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dirty="0" sz="2800" spc="-175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num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;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{</a:t>
            </a:r>
            <a:r>
              <a:rPr dirty="0" sz="2800" spc="-3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S.code</a:t>
            </a:r>
            <a:r>
              <a:rPr dirty="0" sz="2800" spc="-3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=</a:t>
            </a:r>
            <a:r>
              <a:rPr dirty="0" sz="2800" spc="-3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7761C"/>
                </a:solidFill>
                <a:latin typeface="Calibri"/>
                <a:cs typeface="Calibri"/>
              </a:rPr>
              <a:t>gen(id.name</a:t>
            </a:r>
            <a:r>
              <a:rPr dirty="0" sz="2800" spc="-3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“=”</a:t>
            </a:r>
            <a:r>
              <a:rPr dirty="0" sz="2800" spc="-3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7761C"/>
                </a:solidFill>
                <a:latin typeface="Calibri"/>
                <a:cs typeface="Calibri"/>
              </a:rPr>
              <a:t>num.lexval);</a:t>
            </a:r>
            <a:r>
              <a:rPr dirty="0" sz="2800" spc="-3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37761C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9"/>
              </a:spcBef>
            </a:pPr>
            <a:r>
              <a:rPr dirty="0" sz="2800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z="2800" spc="-4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E5395"/>
                </a:solidFill>
                <a:latin typeface="Arial"/>
                <a:cs typeface="Arial"/>
              </a:rPr>
              <a:t>→</a:t>
            </a:r>
            <a:r>
              <a:rPr dirty="0" sz="2800" spc="-18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E5395"/>
                </a:solidFill>
                <a:latin typeface="Calibri"/>
                <a:cs typeface="Calibri"/>
              </a:rPr>
              <a:t>while</a:t>
            </a:r>
            <a:r>
              <a:rPr dirty="0" sz="2800" spc="-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E5395"/>
                </a:solidFill>
                <a:latin typeface="Calibri"/>
                <a:cs typeface="Calibri"/>
              </a:rPr>
              <a:t>(</a:t>
            </a:r>
            <a:r>
              <a:rPr dirty="0" sz="2800" spc="-3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FF"/>
                </a:solidFill>
                <a:latin typeface="Calibri"/>
                <a:cs typeface="Calibri"/>
              </a:rPr>
              <a:t>M</a:t>
            </a:r>
            <a:r>
              <a:rPr dirty="0" sz="2800" spc="-40" b="1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E5395"/>
                </a:solidFill>
                <a:latin typeface="Calibri"/>
                <a:cs typeface="Calibri"/>
              </a:rPr>
              <a:t>C)</a:t>
            </a:r>
            <a:r>
              <a:rPr dirty="0" sz="2800" spc="-3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FF"/>
                </a:solidFill>
                <a:latin typeface="Calibri"/>
                <a:cs typeface="Calibri"/>
              </a:rPr>
              <a:t>N</a:t>
            </a:r>
            <a:r>
              <a:rPr dirty="0" sz="2800" spc="-40" b="1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z="2800" spc="-4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E5395"/>
                </a:solidFill>
                <a:latin typeface="Calibri"/>
                <a:cs typeface="Calibri"/>
              </a:rPr>
              <a:t>{</a:t>
            </a:r>
            <a:r>
              <a:rPr dirty="0" sz="2800" spc="-3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S.code</a:t>
            </a:r>
            <a:r>
              <a:rPr dirty="0" sz="2800" spc="-4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=</a:t>
            </a:r>
            <a:r>
              <a:rPr dirty="0" sz="2800" spc="-4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7761C"/>
                </a:solidFill>
                <a:latin typeface="Calibri"/>
                <a:cs typeface="Calibri"/>
              </a:rPr>
              <a:t>label(begin)</a:t>
            </a:r>
            <a:r>
              <a:rPr dirty="0" sz="2800" spc="-4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||</a:t>
            </a:r>
            <a:r>
              <a:rPr dirty="0" sz="2800" spc="-4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C.code</a:t>
            </a:r>
            <a:r>
              <a:rPr dirty="0" sz="2800" spc="-4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||</a:t>
            </a:r>
            <a:r>
              <a:rPr dirty="0" sz="2800" spc="-4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7761C"/>
                </a:solidFill>
                <a:latin typeface="Calibri"/>
                <a:cs typeface="Calibri"/>
              </a:rPr>
              <a:t>label(C.true)</a:t>
            </a:r>
            <a:r>
              <a:rPr dirty="0" sz="2800" spc="-4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||</a:t>
            </a:r>
            <a:r>
              <a:rPr dirty="0" sz="2800" spc="-1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S1.code</a:t>
            </a:r>
            <a:r>
              <a:rPr dirty="0" sz="2800" spc="-4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37761C"/>
                </a:solidFill>
                <a:latin typeface="Calibri"/>
                <a:cs typeface="Calibri"/>
              </a:rPr>
              <a:t>||</a:t>
            </a:r>
            <a:endParaRPr sz="2800">
              <a:latin typeface="Calibri"/>
              <a:cs typeface="Calibri"/>
            </a:endParaRPr>
          </a:p>
          <a:p>
            <a:pPr marL="4800600">
              <a:lnSpc>
                <a:spcPct val="100000"/>
              </a:lnSpc>
            </a:pPr>
            <a:r>
              <a:rPr dirty="0" sz="2800" spc="-10" b="1">
                <a:solidFill>
                  <a:srgbClr val="37761C"/>
                </a:solidFill>
                <a:latin typeface="Calibri"/>
                <a:cs typeface="Calibri"/>
              </a:rPr>
              <a:t>gen(“goto”</a:t>
            </a:r>
            <a:r>
              <a:rPr dirty="0" sz="2800" spc="-11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7761C"/>
                </a:solidFill>
                <a:latin typeface="Calibri"/>
                <a:cs typeface="Calibri"/>
              </a:rPr>
              <a:t>label(begin));</a:t>
            </a:r>
            <a:r>
              <a:rPr dirty="0" sz="2800" spc="-9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37761C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385310" algn="l"/>
                <a:tab pos="7608570" algn="l"/>
              </a:tabLst>
            </a:pPr>
            <a:r>
              <a:rPr dirty="0" sz="2800" b="1">
                <a:solidFill>
                  <a:srgbClr val="FF00FF"/>
                </a:solidFill>
                <a:latin typeface="Calibri"/>
                <a:cs typeface="Calibri"/>
              </a:rPr>
              <a:t>M</a:t>
            </a:r>
            <a:r>
              <a:rPr dirty="0" sz="2800" spc="-40" b="1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FF"/>
                </a:solidFill>
                <a:latin typeface="Arial"/>
                <a:cs typeface="Arial"/>
              </a:rPr>
              <a:t>→</a:t>
            </a:r>
            <a:r>
              <a:rPr dirty="0" sz="2800" spc="-180" b="1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FF"/>
                </a:solidFill>
                <a:latin typeface="Arial"/>
                <a:cs typeface="Arial"/>
              </a:rPr>
              <a:t>λ</a:t>
            </a:r>
            <a:r>
              <a:rPr dirty="0" sz="2800" spc="-185" b="1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{begin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new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label</a:t>
            </a:r>
            <a:r>
              <a:rPr dirty="0" sz="28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();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	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C.true</a:t>
            </a:r>
            <a:r>
              <a:rPr dirty="0" sz="2800" spc="-7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7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new</a:t>
            </a:r>
            <a:r>
              <a:rPr dirty="0" sz="2800" spc="-7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label</a:t>
            </a:r>
            <a:r>
              <a:rPr dirty="0" sz="2800" spc="-7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();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	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C.false</a:t>
            </a:r>
            <a:r>
              <a:rPr dirty="0" sz="2800" spc="-10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10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S.next;</a:t>
            </a:r>
            <a:r>
              <a:rPr dirty="0" sz="2800" spc="-10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121410" algn="l"/>
              </a:tabLst>
            </a:pPr>
            <a:r>
              <a:rPr dirty="0" sz="2800" b="1">
                <a:solidFill>
                  <a:srgbClr val="FF00FF"/>
                </a:solidFill>
                <a:latin typeface="Calibri"/>
                <a:cs typeface="Calibri"/>
              </a:rPr>
              <a:t>N</a:t>
            </a:r>
            <a:r>
              <a:rPr dirty="0" sz="2800" spc="-10" b="1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FF"/>
                </a:solidFill>
                <a:latin typeface="Arial"/>
                <a:cs typeface="Arial"/>
              </a:rPr>
              <a:t>→</a:t>
            </a:r>
            <a:r>
              <a:rPr dirty="0" sz="2800" spc="-160" b="1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dirty="0" sz="2800" spc="-50" b="1">
                <a:solidFill>
                  <a:srgbClr val="FF00FF"/>
                </a:solidFill>
                <a:latin typeface="Arial"/>
                <a:cs typeface="Arial"/>
              </a:rPr>
              <a:t>λ</a:t>
            </a:r>
            <a:r>
              <a:rPr dirty="0" sz="2800" b="1">
                <a:solidFill>
                  <a:srgbClr val="FF00FF"/>
                </a:solidFill>
                <a:latin typeface="Arial"/>
                <a:cs typeface="Arial"/>
              </a:rPr>
              <a:t>	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{S1.next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begin;}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380245" y="7127248"/>
            <a:ext cx="1093470" cy="3098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60119" algn="l"/>
              </a:tabLst>
            </a:pPr>
            <a:r>
              <a:rPr dirty="0" sz="185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r>
              <a:rPr dirty="0" sz="185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1850" spc="-50" b="1">
                <a:solidFill>
                  <a:srgbClr val="2F5496"/>
                </a:solidFill>
                <a:latin typeface="Calibri"/>
                <a:cs typeface="Calibri"/>
              </a:rPr>
              <a:t>2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7574" y="6875365"/>
            <a:ext cx="56769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5705" algn="l"/>
                <a:tab pos="214312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dirty="0" sz="2800" spc="-155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rel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;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{</a:t>
            </a:r>
            <a:r>
              <a:rPr dirty="0" sz="2800" spc="-4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C.addr</a:t>
            </a:r>
            <a:r>
              <a:rPr dirty="0" sz="2800" spc="-4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=</a:t>
            </a:r>
            <a:r>
              <a:rPr dirty="0" sz="2800" spc="-4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new</a:t>
            </a:r>
            <a:r>
              <a:rPr dirty="0" sz="2800" spc="-4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7761C"/>
                </a:solidFill>
                <a:latin typeface="Calibri"/>
                <a:cs typeface="Calibri"/>
              </a:rPr>
              <a:t>Temp();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899678" y="7302086"/>
            <a:ext cx="7601584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C.code</a:t>
            </a:r>
            <a:r>
              <a:rPr dirty="0" sz="2800" spc="-7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=</a:t>
            </a:r>
            <a:r>
              <a:rPr dirty="0" sz="2800" spc="-7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gen</a:t>
            </a:r>
            <a:r>
              <a:rPr dirty="0" sz="2800" spc="-7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(C.addr</a:t>
            </a:r>
            <a:r>
              <a:rPr dirty="0" sz="2800" spc="-7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“=”</a:t>
            </a:r>
            <a:r>
              <a:rPr dirty="0" sz="2800" spc="-7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id1.name</a:t>
            </a:r>
            <a:r>
              <a:rPr dirty="0" sz="2800" spc="-7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rel.op</a:t>
            </a:r>
            <a:r>
              <a:rPr dirty="0" sz="2800" spc="-7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7761C"/>
                </a:solidFill>
                <a:latin typeface="Calibri"/>
                <a:cs typeface="Calibri"/>
              </a:rPr>
              <a:t>id2.name)</a:t>
            </a:r>
            <a:endParaRPr sz="2800">
              <a:latin typeface="Calibri"/>
              <a:cs typeface="Calibri"/>
            </a:endParaRPr>
          </a:p>
          <a:p>
            <a:pPr marL="1193165">
              <a:lnSpc>
                <a:spcPct val="100000"/>
              </a:lnSpc>
            </a:pP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||</a:t>
            </a:r>
            <a:r>
              <a:rPr dirty="0" sz="2800" spc="-4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gen</a:t>
            </a:r>
            <a:r>
              <a:rPr dirty="0" sz="2800" spc="-4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(“if”</a:t>
            </a:r>
            <a:r>
              <a:rPr dirty="0" sz="2800" spc="-4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C.addr</a:t>
            </a:r>
            <a:r>
              <a:rPr dirty="0" sz="2800" spc="-4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7761C"/>
                </a:solidFill>
                <a:latin typeface="Calibri"/>
                <a:cs typeface="Calibri"/>
              </a:rPr>
              <a:t>“goto”</a:t>
            </a:r>
            <a:r>
              <a:rPr dirty="0" sz="2800" spc="-4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7761C"/>
                </a:solidFill>
                <a:latin typeface="Calibri"/>
                <a:cs typeface="Calibri"/>
              </a:rPr>
              <a:t>label(C.true))</a:t>
            </a:r>
            <a:endParaRPr sz="2800">
              <a:latin typeface="Calibri"/>
              <a:cs typeface="Calibri"/>
            </a:endParaRPr>
          </a:p>
          <a:p>
            <a:pPr marL="1182370">
              <a:lnSpc>
                <a:spcPct val="100000"/>
              </a:lnSpc>
            </a:pP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||</a:t>
            </a:r>
            <a:r>
              <a:rPr dirty="0" sz="2800" spc="-5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7761C"/>
                </a:solidFill>
                <a:latin typeface="Calibri"/>
                <a:cs typeface="Calibri"/>
              </a:rPr>
              <a:t>gen(“goto”</a:t>
            </a:r>
            <a:r>
              <a:rPr dirty="0" sz="2800" spc="-5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37761C"/>
                </a:solidFill>
                <a:latin typeface="Calibri"/>
                <a:cs typeface="Calibri"/>
              </a:rPr>
              <a:t>label(C.false));</a:t>
            </a:r>
            <a:r>
              <a:rPr dirty="0" sz="2800" spc="-4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37761C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Implementing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SDT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scheme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during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LR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Parsing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5530" y="2444124"/>
            <a:ext cx="32677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Parser</a:t>
            </a:r>
            <a:r>
              <a:rPr dirty="0" sz="2800" spc="-1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Stack</a:t>
            </a:r>
            <a:r>
              <a:rPr dirty="0" sz="2800" spc="-10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Structure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916224" y="7585757"/>
            <a:ext cx="12371070" cy="1040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Note</a:t>
            </a:r>
            <a:r>
              <a:rPr dirty="0" sz="2800" spc="-7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r>
              <a:rPr dirty="0" sz="2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perform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general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style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bottom-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up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shift-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reduce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parsing.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non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terminal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3163149" y="3735519"/>
          <a:ext cx="8307070" cy="2595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1875"/>
                <a:gridCol w="4630420"/>
              </a:tblGrid>
              <a:tr h="6089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93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Synthesized</a:t>
                      </a:r>
                      <a:r>
                        <a:rPr dirty="0" sz="2800" spc="-8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attributes</a:t>
                      </a:r>
                      <a:r>
                        <a:rPr dirty="0" sz="2800" spc="-75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800" spc="-8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9931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Inherited</a:t>
                      </a:r>
                      <a:r>
                        <a:rPr dirty="0" sz="2800" spc="-8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attributes</a:t>
                      </a:r>
                      <a:r>
                        <a:rPr dirty="0" sz="2800" spc="-8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800" spc="-8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  <a:solidFill>
                      <a:srgbClr val="F4B08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49824" y="4422138"/>
            <a:ext cx="1840864" cy="19710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Stack</a:t>
            </a:r>
            <a:r>
              <a:rPr dirty="0" sz="2800" spc="-10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record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2800">
              <a:latin typeface="Calibri"/>
              <a:cs typeface="Calibri"/>
            </a:endParaRPr>
          </a:p>
          <a:p>
            <a:pPr marL="12700" marR="411480">
              <a:lnSpc>
                <a:spcPct val="118900"/>
              </a:lnSpc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Record</a:t>
            </a:r>
            <a:r>
              <a:rPr dirty="0" sz="2800" spc="-1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Marker</a:t>
            </a:r>
            <a:r>
              <a:rPr dirty="0" sz="2800" spc="-1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Implementing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SDT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scheme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during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LR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Parsing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0592" y="2083027"/>
            <a:ext cx="36823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dirty="0" sz="2800" spc="-1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continued</a:t>
            </a:r>
            <a:r>
              <a:rPr dirty="0" sz="2800" spc="-10" b="1">
                <a:solidFill>
                  <a:srgbClr val="2F5496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63161" y="2634106"/>
            <a:ext cx="12057380" cy="5996940"/>
            <a:chOff x="763161" y="2634106"/>
            <a:chExt cx="12057380" cy="5996940"/>
          </a:xfrm>
        </p:grpSpPr>
        <p:sp>
          <p:nvSpPr>
            <p:cNvPr id="6" name="object 6" descr=""/>
            <p:cNvSpPr/>
            <p:nvPr/>
          </p:nvSpPr>
          <p:spPr>
            <a:xfrm>
              <a:off x="777449" y="2648393"/>
              <a:ext cx="12028805" cy="5968365"/>
            </a:xfrm>
            <a:custGeom>
              <a:avLst/>
              <a:gdLst/>
              <a:ahLst/>
              <a:cxnLst/>
              <a:rect l="l" t="t" r="r" b="b"/>
              <a:pathLst>
                <a:path w="12028805" h="5968365">
                  <a:moveTo>
                    <a:pt x="14273" y="0"/>
                  </a:moveTo>
                  <a:lnTo>
                    <a:pt x="14273" y="5968248"/>
                  </a:lnTo>
                </a:path>
                <a:path w="12028805" h="5968365">
                  <a:moveTo>
                    <a:pt x="4865973" y="0"/>
                  </a:moveTo>
                  <a:lnTo>
                    <a:pt x="4865973" y="5968248"/>
                  </a:lnTo>
                </a:path>
                <a:path w="12028805" h="5968365">
                  <a:moveTo>
                    <a:pt x="8690973" y="0"/>
                  </a:moveTo>
                  <a:lnTo>
                    <a:pt x="8690973" y="5968248"/>
                  </a:lnTo>
                </a:path>
                <a:path w="12028805" h="5968365">
                  <a:moveTo>
                    <a:pt x="12013973" y="0"/>
                  </a:moveTo>
                  <a:lnTo>
                    <a:pt x="12013973" y="5968248"/>
                  </a:lnTo>
                </a:path>
                <a:path w="12028805" h="5968365">
                  <a:moveTo>
                    <a:pt x="0" y="14273"/>
                  </a:moveTo>
                  <a:lnTo>
                    <a:pt x="12028248" y="14273"/>
                  </a:lnTo>
                </a:path>
                <a:path w="12028805" h="5968365">
                  <a:moveTo>
                    <a:pt x="0" y="748673"/>
                  </a:moveTo>
                  <a:lnTo>
                    <a:pt x="12028248" y="748673"/>
                  </a:lnTo>
                </a:path>
              </a:pathLst>
            </a:custGeom>
            <a:ln w="28549">
              <a:solidFill>
                <a:srgbClr val="2F549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77449" y="4718319"/>
              <a:ext cx="12028805" cy="1812289"/>
            </a:xfrm>
            <a:custGeom>
              <a:avLst/>
              <a:gdLst/>
              <a:ahLst/>
              <a:cxnLst/>
              <a:rect l="l" t="t" r="r" b="b"/>
              <a:pathLst>
                <a:path w="12028805" h="1812290">
                  <a:moveTo>
                    <a:pt x="0" y="0"/>
                  </a:moveTo>
                  <a:lnTo>
                    <a:pt x="12028248" y="0"/>
                  </a:lnTo>
                </a:path>
                <a:path w="12028805" h="1812290">
                  <a:moveTo>
                    <a:pt x="0" y="1811822"/>
                  </a:moveTo>
                  <a:lnTo>
                    <a:pt x="12028248" y="1811822"/>
                  </a:lnTo>
                </a:path>
              </a:pathLst>
            </a:custGeom>
            <a:ln w="9524">
              <a:solidFill>
                <a:srgbClr val="2F549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77449" y="8611893"/>
              <a:ext cx="12028805" cy="0"/>
            </a:xfrm>
            <a:custGeom>
              <a:avLst/>
              <a:gdLst/>
              <a:ahLst/>
              <a:cxnLst/>
              <a:rect l="l" t="t" r="r" b="b"/>
              <a:pathLst>
                <a:path w="12028805" h="0">
                  <a:moveTo>
                    <a:pt x="0" y="0"/>
                  </a:moveTo>
                  <a:lnTo>
                    <a:pt x="12028248" y="0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813474" y="2704072"/>
            <a:ext cx="8070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Stack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650702" y="2704072"/>
            <a:ext cx="1809114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Input</a:t>
            </a:r>
            <a:r>
              <a:rPr dirty="0" sz="2800" spc="-9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Buffer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638845" y="2704072"/>
            <a:ext cx="9810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Action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114772" y="3438471"/>
            <a:ext cx="2057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146516" y="3374464"/>
            <a:ext cx="28105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while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(a&gt;b)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0;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732176" y="3438476"/>
            <a:ext cx="28867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reduce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using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dirty="0" sz="2800" spc="-185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Arial"/>
                <a:cs typeface="Arial"/>
              </a:rPr>
              <a:t>λ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669900" y="4759721"/>
            <a:ext cx="4819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904848" y="6571551"/>
            <a:ext cx="14509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865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while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0684111" y="6574214"/>
            <a:ext cx="8978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Shift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(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795473" y="6015775"/>
            <a:ext cx="2647315" cy="31496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3111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dirty="0" sz="1400" spc="-50">
                <a:latin typeface="Arial MT"/>
                <a:cs typeface="Arial MT"/>
              </a:rPr>
              <a:t>$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795473" y="5701073"/>
            <a:ext cx="2647315" cy="26162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31114" rIns="0" bIns="0" rtlCol="0" vert="horz">
            <a:spAutoFit/>
          </a:bodyPr>
          <a:lstStyle/>
          <a:p>
            <a:pPr marL="401955">
              <a:lnSpc>
                <a:spcPct val="100000"/>
              </a:lnSpc>
              <a:spcBef>
                <a:spcPts val="244"/>
              </a:spcBef>
            </a:pPr>
            <a:r>
              <a:rPr dirty="0" sz="1400">
                <a:latin typeface="Arial MT"/>
                <a:cs typeface="Arial MT"/>
              </a:rPr>
              <a:t>X,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S.next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new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label();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20" name="object 20" descr=""/>
          <p:cNvGraphicFramePr>
            <a:graphicFrameLocks noGrp="1"/>
          </p:cNvGraphicFramePr>
          <p:nvPr/>
        </p:nvGraphicFramePr>
        <p:xfrm>
          <a:off x="1785949" y="7449973"/>
          <a:ext cx="2732405" cy="941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6680"/>
              </a:tblGrid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while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X,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S.next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label();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$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21" name="object 21" descr=""/>
          <p:cNvGrpSpPr/>
          <p:nvPr/>
        </p:nvGrpSpPr>
        <p:grpSpPr>
          <a:xfrm>
            <a:off x="7664033" y="5081777"/>
            <a:ext cx="3919854" cy="1522095"/>
            <a:chOff x="7664033" y="5081777"/>
            <a:chExt cx="3919854" cy="1522095"/>
          </a:xfrm>
        </p:grpSpPr>
        <p:sp>
          <p:nvSpPr>
            <p:cNvPr id="22" name="object 22" descr=""/>
            <p:cNvSpPr/>
            <p:nvPr/>
          </p:nvSpPr>
          <p:spPr>
            <a:xfrm>
              <a:off x="7678306" y="5096052"/>
              <a:ext cx="3891279" cy="1493520"/>
            </a:xfrm>
            <a:custGeom>
              <a:avLst/>
              <a:gdLst/>
              <a:ahLst/>
              <a:cxnLst/>
              <a:rect l="l" t="t" r="r" b="b"/>
              <a:pathLst>
                <a:path w="3891279" h="1493520">
                  <a:moveTo>
                    <a:pt x="3891089" y="704037"/>
                  </a:moveTo>
                  <a:lnTo>
                    <a:pt x="3879100" y="657567"/>
                  </a:lnTo>
                  <a:lnTo>
                    <a:pt x="3854132" y="612419"/>
                  </a:lnTo>
                  <a:lnTo>
                    <a:pt x="3816388" y="569353"/>
                  </a:lnTo>
                  <a:lnTo>
                    <a:pt x="3766058" y="529170"/>
                  </a:lnTo>
                  <a:lnTo>
                    <a:pt x="3796246" y="477608"/>
                  </a:lnTo>
                  <a:lnTo>
                    <a:pt x="3804767" y="424472"/>
                  </a:lnTo>
                  <a:lnTo>
                    <a:pt x="3791699" y="371576"/>
                  </a:lnTo>
                  <a:lnTo>
                    <a:pt x="3757130" y="320789"/>
                  </a:lnTo>
                  <a:lnTo>
                    <a:pt x="3722801" y="289496"/>
                  </a:lnTo>
                  <a:lnTo>
                    <a:pt x="3680726" y="261378"/>
                  </a:lnTo>
                  <a:lnTo>
                    <a:pt x="3631717" y="236778"/>
                  </a:lnTo>
                  <a:lnTo>
                    <a:pt x="3576574" y="216052"/>
                  </a:lnTo>
                  <a:lnTo>
                    <a:pt x="3516109" y="199529"/>
                  </a:lnTo>
                  <a:lnTo>
                    <a:pt x="3451098" y="187579"/>
                  </a:lnTo>
                  <a:lnTo>
                    <a:pt x="3444506" y="174650"/>
                  </a:lnTo>
                  <a:lnTo>
                    <a:pt x="3403765" y="117983"/>
                  </a:lnTo>
                  <a:lnTo>
                    <a:pt x="3365271" y="87591"/>
                  </a:lnTo>
                  <a:lnTo>
                    <a:pt x="3352965" y="80606"/>
                  </a:lnTo>
                  <a:lnTo>
                    <a:pt x="3318179" y="60858"/>
                  </a:lnTo>
                  <a:lnTo>
                    <a:pt x="3263366" y="38303"/>
                  </a:lnTo>
                  <a:lnTo>
                    <a:pt x="3201784" y="20459"/>
                  </a:lnTo>
                  <a:lnTo>
                    <a:pt x="3134372" y="7861"/>
                  </a:lnTo>
                  <a:lnTo>
                    <a:pt x="3079623" y="2108"/>
                  </a:lnTo>
                  <a:lnTo>
                    <a:pt x="3024708" y="50"/>
                  </a:lnTo>
                  <a:lnTo>
                    <a:pt x="2970238" y="1587"/>
                  </a:lnTo>
                  <a:lnTo>
                    <a:pt x="2916847" y="6616"/>
                  </a:lnTo>
                  <a:lnTo>
                    <a:pt x="2865145" y="15036"/>
                  </a:lnTo>
                  <a:lnTo>
                    <a:pt x="2815742" y="26746"/>
                  </a:lnTo>
                  <a:lnTo>
                    <a:pt x="2769273" y="41643"/>
                  </a:lnTo>
                  <a:lnTo>
                    <a:pt x="2726359" y="59626"/>
                  </a:lnTo>
                  <a:lnTo>
                    <a:pt x="2687599" y="80606"/>
                  </a:lnTo>
                  <a:lnTo>
                    <a:pt x="2649448" y="58051"/>
                  </a:lnTo>
                  <a:lnTo>
                    <a:pt x="2606002" y="38912"/>
                  </a:lnTo>
                  <a:lnTo>
                    <a:pt x="2558097" y="23342"/>
                  </a:lnTo>
                  <a:lnTo>
                    <a:pt x="2506561" y="11544"/>
                  </a:lnTo>
                  <a:lnTo>
                    <a:pt x="2452192" y="3695"/>
                  </a:lnTo>
                  <a:lnTo>
                    <a:pt x="2395817" y="0"/>
                  </a:lnTo>
                  <a:lnTo>
                    <a:pt x="2338273" y="635"/>
                  </a:lnTo>
                  <a:lnTo>
                    <a:pt x="2281517" y="5664"/>
                  </a:lnTo>
                  <a:lnTo>
                    <a:pt x="2227478" y="14833"/>
                  </a:lnTo>
                  <a:lnTo>
                    <a:pt x="2176881" y="27863"/>
                  </a:lnTo>
                  <a:lnTo>
                    <a:pt x="2130488" y="44513"/>
                  </a:lnTo>
                  <a:lnTo>
                    <a:pt x="2089023" y="64516"/>
                  </a:lnTo>
                  <a:lnTo>
                    <a:pt x="2053221" y="87591"/>
                  </a:lnTo>
                  <a:lnTo>
                    <a:pt x="2023833" y="113474"/>
                  </a:lnTo>
                  <a:lnTo>
                    <a:pt x="1981377" y="94043"/>
                  </a:lnTo>
                  <a:lnTo>
                    <a:pt x="1935353" y="77495"/>
                  </a:lnTo>
                  <a:lnTo>
                    <a:pt x="1886292" y="63944"/>
                  </a:lnTo>
                  <a:lnTo>
                    <a:pt x="1834730" y="53479"/>
                  </a:lnTo>
                  <a:lnTo>
                    <a:pt x="1781213" y="46177"/>
                  </a:lnTo>
                  <a:lnTo>
                    <a:pt x="1726285" y="42138"/>
                  </a:lnTo>
                  <a:lnTo>
                    <a:pt x="1670469" y="41465"/>
                  </a:lnTo>
                  <a:lnTo>
                    <a:pt x="1614309" y="44234"/>
                  </a:lnTo>
                  <a:lnTo>
                    <a:pt x="1551444" y="51574"/>
                  </a:lnTo>
                  <a:lnTo>
                    <a:pt x="1491691" y="63106"/>
                  </a:lnTo>
                  <a:lnTo>
                    <a:pt x="1435709" y="78562"/>
                  </a:lnTo>
                  <a:lnTo>
                    <a:pt x="1384211" y="97713"/>
                  </a:lnTo>
                  <a:lnTo>
                    <a:pt x="1337868" y="120281"/>
                  </a:lnTo>
                  <a:lnTo>
                    <a:pt x="1297381" y="146011"/>
                  </a:lnTo>
                  <a:lnTo>
                    <a:pt x="1263421" y="174650"/>
                  </a:lnTo>
                  <a:lnTo>
                    <a:pt x="1216291" y="161632"/>
                  </a:lnTo>
                  <a:lnTo>
                    <a:pt x="1167688" y="150914"/>
                  </a:lnTo>
                  <a:lnTo>
                    <a:pt x="1117917" y="142519"/>
                  </a:lnTo>
                  <a:lnTo>
                    <a:pt x="1067257" y="136410"/>
                  </a:lnTo>
                  <a:lnTo>
                    <a:pt x="1016000" y="132613"/>
                  </a:lnTo>
                  <a:lnTo>
                    <a:pt x="964438" y="131102"/>
                  </a:lnTo>
                  <a:lnTo>
                    <a:pt x="912850" y="131889"/>
                  </a:lnTo>
                  <a:lnTo>
                    <a:pt x="861529" y="134950"/>
                  </a:lnTo>
                  <a:lnTo>
                    <a:pt x="810780" y="140309"/>
                  </a:lnTo>
                  <a:lnTo>
                    <a:pt x="760882" y="147929"/>
                  </a:lnTo>
                  <a:lnTo>
                    <a:pt x="712127" y="157822"/>
                  </a:lnTo>
                  <a:lnTo>
                    <a:pt x="664794" y="169989"/>
                  </a:lnTo>
                  <a:lnTo>
                    <a:pt x="619188" y="184416"/>
                  </a:lnTo>
                  <a:lnTo>
                    <a:pt x="550976" y="212039"/>
                  </a:lnTo>
                  <a:lnTo>
                    <a:pt x="491756" y="243916"/>
                  </a:lnTo>
                  <a:lnTo>
                    <a:pt x="442048" y="279463"/>
                  </a:lnTo>
                  <a:lnTo>
                    <a:pt x="402374" y="318084"/>
                  </a:lnTo>
                  <a:lnTo>
                    <a:pt x="355142" y="402196"/>
                  </a:lnTo>
                  <a:lnTo>
                    <a:pt x="354164" y="491502"/>
                  </a:lnTo>
                  <a:lnTo>
                    <a:pt x="350888" y="496150"/>
                  </a:lnTo>
                  <a:lnTo>
                    <a:pt x="289369" y="502119"/>
                  </a:lnTo>
                  <a:lnTo>
                    <a:pt x="231533" y="512914"/>
                  </a:lnTo>
                  <a:lnTo>
                    <a:pt x="178219" y="528154"/>
                  </a:lnTo>
                  <a:lnTo>
                    <a:pt x="130263" y="547433"/>
                  </a:lnTo>
                  <a:lnTo>
                    <a:pt x="88506" y="570357"/>
                  </a:lnTo>
                  <a:lnTo>
                    <a:pt x="53797" y="596519"/>
                  </a:lnTo>
                  <a:lnTo>
                    <a:pt x="8902" y="656996"/>
                  </a:lnTo>
                  <a:lnTo>
                    <a:pt x="8788" y="657567"/>
                  </a:lnTo>
                  <a:lnTo>
                    <a:pt x="0" y="700392"/>
                  </a:lnTo>
                  <a:lnTo>
                    <a:pt x="8394" y="742873"/>
                  </a:lnTo>
                  <a:lnTo>
                    <a:pt x="33007" y="783145"/>
                  </a:lnTo>
                  <a:lnTo>
                    <a:pt x="72771" y="819924"/>
                  </a:lnTo>
                  <a:lnTo>
                    <a:pt x="126593" y="851916"/>
                  </a:lnTo>
                  <a:lnTo>
                    <a:pt x="193408" y="877836"/>
                  </a:lnTo>
                  <a:lnTo>
                    <a:pt x="144462" y="911466"/>
                  </a:lnTo>
                  <a:lnTo>
                    <a:pt x="110363" y="948804"/>
                  </a:lnTo>
                  <a:lnTo>
                    <a:pt x="91490" y="988593"/>
                  </a:lnTo>
                  <a:lnTo>
                    <a:pt x="88176" y="1029538"/>
                  </a:lnTo>
                  <a:lnTo>
                    <a:pt x="100774" y="1070368"/>
                  </a:lnTo>
                  <a:lnTo>
                    <a:pt x="161251" y="1136992"/>
                  </a:lnTo>
                  <a:lnTo>
                    <a:pt x="199821" y="1160881"/>
                  </a:lnTo>
                  <a:lnTo>
                    <a:pt x="244411" y="1181227"/>
                  </a:lnTo>
                  <a:lnTo>
                    <a:pt x="294106" y="1197775"/>
                  </a:lnTo>
                  <a:lnTo>
                    <a:pt x="347992" y="1210246"/>
                  </a:lnTo>
                  <a:lnTo>
                    <a:pt x="405142" y="1218412"/>
                  </a:lnTo>
                  <a:lnTo>
                    <a:pt x="464642" y="1221994"/>
                  </a:lnTo>
                  <a:lnTo>
                    <a:pt x="525564" y="1220749"/>
                  </a:lnTo>
                  <a:lnTo>
                    <a:pt x="558736" y="1248194"/>
                  </a:lnTo>
                  <a:lnTo>
                    <a:pt x="596163" y="1273822"/>
                  </a:lnTo>
                  <a:lnTo>
                    <a:pt x="637565" y="1297495"/>
                  </a:lnTo>
                  <a:lnTo>
                    <a:pt x="682650" y="1319110"/>
                  </a:lnTo>
                  <a:lnTo>
                    <a:pt x="731139" y="1338541"/>
                  </a:lnTo>
                  <a:lnTo>
                    <a:pt x="782726" y="1355686"/>
                  </a:lnTo>
                  <a:lnTo>
                    <a:pt x="837145" y="1370418"/>
                  </a:lnTo>
                  <a:lnTo>
                    <a:pt x="894105" y="1382636"/>
                  </a:lnTo>
                  <a:lnTo>
                    <a:pt x="953312" y="1392212"/>
                  </a:lnTo>
                  <a:lnTo>
                    <a:pt x="1002855" y="1397977"/>
                  </a:lnTo>
                  <a:lnTo>
                    <a:pt x="1052753" y="1401800"/>
                  </a:lnTo>
                  <a:lnTo>
                    <a:pt x="1102829" y="1403718"/>
                  </a:lnTo>
                  <a:lnTo>
                    <a:pt x="1153274" y="1403718"/>
                  </a:lnTo>
                  <a:lnTo>
                    <a:pt x="1204290" y="1401800"/>
                  </a:lnTo>
                  <a:lnTo>
                    <a:pt x="1203490" y="1401800"/>
                  </a:lnTo>
                  <a:lnTo>
                    <a:pt x="1254074" y="1397977"/>
                  </a:lnTo>
                  <a:lnTo>
                    <a:pt x="1253413" y="1397977"/>
                  </a:lnTo>
                  <a:lnTo>
                    <a:pt x="1300937" y="1392516"/>
                  </a:lnTo>
                  <a:lnTo>
                    <a:pt x="1348930" y="1385087"/>
                  </a:lnTo>
                  <a:lnTo>
                    <a:pt x="1395933" y="1375816"/>
                  </a:lnTo>
                  <a:lnTo>
                    <a:pt x="1441742" y="1364754"/>
                  </a:lnTo>
                  <a:lnTo>
                    <a:pt x="1486154" y="1351876"/>
                  </a:lnTo>
                  <a:lnTo>
                    <a:pt x="1520837" y="1376451"/>
                  </a:lnTo>
                  <a:lnTo>
                    <a:pt x="1559382" y="1398905"/>
                  </a:lnTo>
                  <a:lnTo>
                    <a:pt x="1601431" y="1419186"/>
                  </a:lnTo>
                  <a:lnTo>
                    <a:pt x="1646656" y="1437195"/>
                  </a:lnTo>
                  <a:lnTo>
                    <a:pt x="1694688" y="1452854"/>
                  </a:lnTo>
                  <a:lnTo>
                    <a:pt x="1745195" y="1466075"/>
                  </a:lnTo>
                  <a:lnTo>
                    <a:pt x="1797812" y="1476794"/>
                  </a:lnTo>
                  <a:lnTo>
                    <a:pt x="1852218" y="1484922"/>
                  </a:lnTo>
                  <a:lnTo>
                    <a:pt x="1908035" y="1490370"/>
                  </a:lnTo>
                  <a:lnTo>
                    <a:pt x="1962162" y="1492948"/>
                  </a:lnTo>
                  <a:lnTo>
                    <a:pt x="2022576" y="1492948"/>
                  </a:lnTo>
                  <a:lnTo>
                    <a:pt x="2080602" y="1489900"/>
                  </a:lnTo>
                  <a:lnTo>
                    <a:pt x="2142909" y="1483283"/>
                  </a:lnTo>
                  <a:lnTo>
                    <a:pt x="2202815" y="1473441"/>
                  </a:lnTo>
                  <a:lnTo>
                    <a:pt x="2259965" y="1460525"/>
                  </a:lnTo>
                  <a:lnTo>
                    <a:pt x="2313965" y="1444713"/>
                  </a:lnTo>
                  <a:lnTo>
                    <a:pt x="2364460" y="1426184"/>
                  </a:lnTo>
                  <a:lnTo>
                    <a:pt x="2411057" y="1405089"/>
                  </a:lnTo>
                  <a:lnTo>
                    <a:pt x="2453398" y="1381607"/>
                  </a:lnTo>
                  <a:lnTo>
                    <a:pt x="2495854" y="1351876"/>
                  </a:lnTo>
                  <a:lnTo>
                    <a:pt x="2551138" y="1298524"/>
                  </a:lnTo>
                  <a:lnTo>
                    <a:pt x="2572702" y="1267167"/>
                  </a:lnTo>
                  <a:lnTo>
                    <a:pt x="2617266" y="1280172"/>
                  </a:lnTo>
                  <a:lnTo>
                    <a:pt x="2663533" y="1290713"/>
                  </a:lnTo>
                  <a:lnTo>
                    <a:pt x="2711158" y="1298816"/>
                  </a:lnTo>
                  <a:lnTo>
                    <a:pt x="2759786" y="1304467"/>
                  </a:lnTo>
                  <a:lnTo>
                    <a:pt x="2809075" y="1307655"/>
                  </a:lnTo>
                  <a:lnTo>
                    <a:pt x="2858668" y="1308379"/>
                  </a:lnTo>
                  <a:lnTo>
                    <a:pt x="2908223" y="1306626"/>
                  </a:lnTo>
                  <a:lnTo>
                    <a:pt x="2957372" y="1302397"/>
                  </a:lnTo>
                  <a:lnTo>
                    <a:pt x="3005785" y="1295704"/>
                  </a:lnTo>
                  <a:lnTo>
                    <a:pt x="3053105" y="1286510"/>
                  </a:lnTo>
                  <a:lnTo>
                    <a:pt x="3121431" y="1267167"/>
                  </a:lnTo>
                  <a:lnTo>
                    <a:pt x="3165868" y="1252004"/>
                  </a:lnTo>
                  <a:lnTo>
                    <a:pt x="3224453" y="1224521"/>
                  </a:lnTo>
                  <a:lnTo>
                    <a:pt x="3230384" y="1220749"/>
                  </a:lnTo>
                  <a:lnTo>
                    <a:pt x="3274072" y="1192999"/>
                  </a:lnTo>
                  <a:lnTo>
                    <a:pt x="3314027" y="1158049"/>
                  </a:lnTo>
                  <a:lnTo>
                    <a:pt x="3343605" y="1120279"/>
                  </a:lnTo>
                  <a:lnTo>
                    <a:pt x="3362121" y="1080300"/>
                  </a:lnTo>
                  <a:lnTo>
                    <a:pt x="3368878" y="1038707"/>
                  </a:lnTo>
                  <a:lnTo>
                    <a:pt x="3432175" y="1032179"/>
                  </a:lnTo>
                  <a:lnTo>
                    <a:pt x="3493122" y="1022324"/>
                  </a:lnTo>
                  <a:lnTo>
                    <a:pt x="3551313" y="1009294"/>
                  </a:lnTo>
                  <a:lnTo>
                    <a:pt x="3606330" y="993279"/>
                  </a:lnTo>
                  <a:lnTo>
                    <a:pt x="3657777" y="974420"/>
                  </a:lnTo>
                  <a:lnTo>
                    <a:pt x="3705237" y="952906"/>
                  </a:lnTo>
                  <a:lnTo>
                    <a:pt x="3748316" y="928890"/>
                  </a:lnTo>
                  <a:lnTo>
                    <a:pt x="3786606" y="902538"/>
                  </a:lnTo>
                  <a:lnTo>
                    <a:pt x="3847134" y="843508"/>
                  </a:lnTo>
                  <a:lnTo>
                    <a:pt x="3889895" y="751039"/>
                  </a:lnTo>
                  <a:lnTo>
                    <a:pt x="3891089" y="7040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678308" y="5096052"/>
              <a:ext cx="3891279" cy="1493520"/>
            </a:xfrm>
            <a:custGeom>
              <a:avLst/>
              <a:gdLst/>
              <a:ahLst/>
              <a:cxnLst/>
              <a:rect l="l" t="t" r="r" b="b"/>
              <a:pathLst>
                <a:path w="3891279" h="1493520">
                  <a:moveTo>
                    <a:pt x="354163" y="491499"/>
                  </a:moveTo>
                  <a:lnTo>
                    <a:pt x="348617" y="446491"/>
                  </a:lnTo>
                  <a:lnTo>
                    <a:pt x="355145" y="402189"/>
                  </a:lnTo>
                  <a:lnTo>
                    <a:pt x="402372" y="318078"/>
                  </a:lnTo>
                  <a:lnTo>
                    <a:pt x="442050" y="279452"/>
                  </a:lnTo>
                  <a:lnTo>
                    <a:pt x="491754" y="243904"/>
                  </a:lnTo>
                  <a:lnTo>
                    <a:pt x="550973" y="212029"/>
                  </a:lnTo>
                  <a:lnTo>
                    <a:pt x="619196" y="184416"/>
                  </a:lnTo>
                  <a:lnTo>
                    <a:pt x="664802" y="169988"/>
                  </a:lnTo>
                  <a:lnTo>
                    <a:pt x="712128" y="157822"/>
                  </a:lnTo>
                  <a:lnTo>
                    <a:pt x="760885" y="147925"/>
                  </a:lnTo>
                  <a:lnTo>
                    <a:pt x="810785" y="140299"/>
                  </a:lnTo>
                  <a:lnTo>
                    <a:pt x="861536" y="134950"/>
                  </a:lnTo>
                  <a:lnTo>
                    <a:pt x="912849" y="131882"/>
                  </a:lnTo>
                  <a:lnTo>
                    <a:pt x="964435" y="131100"/>
                  </a:lnTo>
                  <a:lnTo>
                    <a:pt x="1016002" y="132607"/>
                  </a:lnTo>
                  <a:lnTo>
                    <a:pt x="1067260" y="136409"/>
                  </a:lnTo>
                  <a:lnTo>
                    <a:pt x="1117921" y="142508"/>
                  </a:lnTo>
                  <a:lnTo>
                    <a:pt x="1167696" y="150912"/>
                  </a:lnTo>
                  <a:lnTo>
                    <a:pt x="1216292" y="161622"/>
                  </a:lnTo>
                  <a:lnTo>
                    <a:pt x="1263421" y="174643"/>
                  </a:lnTo>
                  <a:lnTo>
                    <a:pt x="1297378" y="146002"/>
                  </a:lnTo>
                  <a:lnTo>
                    <a:pt x="1337871" y="120270"/>
                  </a:lnTo>
                  <a:lnTo>
                    <a:pt x="1384214" y="97706"/>
                  </a:lnTo>
                  <a:lnTo>
                    <a:pt x="1435717" y="78562"/>
                  </a:lnTo>
                  <a:lnTo>
                    <a:pt x="1491693" y="63097"/>
                  </a:lnTo>
                  <a:lnTo>
                    <a:pt x="1551453" y="51565"/>
                  </a:lnTo>
                  <a:lnTo>
                    <a:pt x="1614308" y="44222"/>
                  </a:lnTo>
                  <a:lnTo>
                    <a:pt x="1670468" y="41458"/>
                  </a:lnTo>
                  <a:lnTo>
                    <a:pt x="1726285" y="42138"/>
                  </a:lnTo>
                  <a:lnTo>
                    <a:pt x="1781220" y="46173"/>
                  </a:lnTo>
                  <a:lnTo>
                    <a:pt x="1834735" y="53471"/>
                  </a:lnTo>
                  <a:lnTo>
                    <a:pt x="1886292" y="63940"/>
                  </a:lnTo>
                  <a:lnTo>
                    <a:pt x="1935353" y="77492"/>
                  </a:lnTo>
                  <a:lnTo>
                    <a:pt x="1981378" y="94032"/>
                  </a:lnTo>
                  <a:lnTo>
                    <a:pt x="2023832" y="113472"/>
                  </a:lnTo>
                  <a:lnTo>
                    <a:pt x="2089027" y="64506"/>
                  </a:lnTo>
                  <a:lnTo>
                    <a:pt x="2130493" y="44512"/>
                  </a:lnTo>
                  <a:lnTo>
                    <a:pt x="2176889" y="27863"/>
                  </a:lnTo>
                  <a:lnTo>
                    <a:pt x="2227478" y="14824"/>
                  </a:lnTo>
                  <a:lnTo>
                    <a:pt x="2281517" y="5660"/>
                  </a:lnTo>
                  <a:lnTo>
                    <a:pt x="2338274" y="635"/>
                  </a:lnTo>
                  <a:lnTo>
                    <a:pt x="2395824" y="0"/>
                  </a:lnTo>
                  <a:lnTo>
                    <a:pt x="2452192" y="3693"/>
                  </a:lnTo>
                  <a:lnTo>
                    <a:pt x="2506558" y="11535"/>
                  </a:lnTo>
                  <a:lnTo>
                    <a:pt x="2558103" y="23334"/>
                  </a:lnTo>
                  <a:lnTo>
                    <a:pt x="2606006" y="38902"/>
                  </a:lnTo>
                  <a:lnTo>
                    <a:pt x="2649447" y="58052"/>
                  </a:lnTo>
                  <a:lnTo>
                    <a:pt x="2687607" y="80596"/>
                  </a:lnTo>
                  <a:lnTo>
                    <a:pt x="2726358" y="59623"/>
                  </a:lnTo>
                  <a:lnTo>
                    <a:pt x="2769278" y="41636"/>
                  </a:lnTo>
                  <a:lnTo>
                    <a:pt x="2815746" y="26738"/>
                  </a:lnTo>
                  <a:lnTo>
                    <a:pt x="2865142" y="15029"/>
                  </a:lnTo>
                  <a:lnTo>
                    <a:pt x="2916849" y="6609"/>
                  </a:lnTo>
                  <a:lnTo>
                    <a:pt x="2970246" y="1581"/>
                  </a:lnTo>
                  <a:lnTo>
                    <a:pt x="3024713" y="45"/>
                  </a:lnTo>
                  <a:lnTo>
                    <a:pt x="3079628" y="2100"/>
                  </a:lnTo>
                  <a:lnTo>
                    <a:pt x="3134375" y="7849"/>
                  </a:lnTo>
                  <a:lnTo>
                    <a:pt x="3201785" y="20456"/>
                  </a:lnTo>
                  <a:lnTo>
                    <a:pt x="3263364" y="38300"/>
                  </a:lnTo>
                  <a:lnTo>
                    <a:pt x="3318178" y="60855"/>
                  </a:lnTo>
                  <a:lnTo>
                    <a:pt x="3365292" y="87588"/>
                  </a:lnTo>
                  <a:lnTo>
                    <a:pt x="3403773" y="117972"/>
                  </a:lnTo>
                  <a:lnTo>
                    <a:pt x="3432688" y="151474"/>
                  </a:lnTo>
                  <a:lnTo>
                    <a:pt x="3451102" y="187567"/>
                  </a:lnTo>
                  <a:lnTo>
                    <a:pt x="3516106" y="199523"/>
                  </a:lnTo>
                  <a:lnTo>
                    <a:pt x="3576579" y="216042"/>
                  </a:lnTo>
                  <a:lnTo>
                    <a:pt x="3631720" y="236775"/>
                  </a:lnTo>
                  <a:lnTo>
                    <a:pt x="3680727" y="261376"/>
                  </a:lnTo>
                  <a:lnTo>
                    <a:pt x="3722798" y="289494"/>
                  </a:lnTo>
                  <a:lnTo>
                    <a:pt x="3757135" y="320781"/>
                  </a:lnTo>
                  <a:lnTo>
                    <a:pt x="3791708" y="371575"/>
                  </a:lnTo>
                  <a:lnTo>
                    <a:pt x="3804772" y="424464"/>
                  </a:lnTo>
                  <a:lnTo>
                    <a:pt x="3796249" y="477606"/>
                  </a:lnTo>
                  <a:lnTo>
                    <a:pt x="3766058" y="529161"/>
                  </a:lnTo>
                  <a:lnTo>
                    <a:pt x="3816388" y="569348"/>
                  </a:lnTo>
                  <a:lnTo>
                    <a:pt x="3854139" y="612407"/>
                  </a:lnTo>
                  <a:lnTo>
                    <a:pt x="3879108" y="657563"/>
                  </a:lnTo>
                  <a:lnTo>
                    <a:pt x="3891096" y="704031"/>
                  </a:lnTo>
                  <a:lnTo>
                    <a:pt x="3889897" y="751030"/>
                  </a:lnTo>
                  <a:lnTo>
                    <a:pt x="3847143" y="843498"/>
                  </a:lnTo>
                  <a:lnTo>
                    <a:pt x="3786603" y="902529"/>
                  </a:lnTo>
                  <a:lnTo>
                    <a:pt x="3748323" y="928879"/>
                  </a:lnTo>
                  <a:lnTo>
                    <a:pt x="3705246" y="952899"/>
                  </a:lnTo>
                  <a:lnTo>
                    <a:pt x="3657779" y="974417"/>
                  </a:lnTo>
                  <a:lnTo>
                    <a:pt x="3606332" y="993271"/>
                  </a:lnTo>
                  <a:lnTo>
                    <a:pt x="3551311" y="1009293"/>
                  </a:lnTo>
                  <a:lnTo>
                    <a:pt x="3493124" y="1022318"/>
                  </a:lnTo>
                  <a:lnTo>
                    <a:pt x="3432178" y="1032178"/>
                  </a:lnTo>
                  <a:lnTo>
                    <a:pt x="3368882" y="1038707"/>
                  </a:lnTo>
                  <a:lnTo>
                    <a:pt x="3362123" y="1080290"/>
                  </a:lnTo>
                  <a:lnTo>
                    <a:pt x="3314025" y="1158040"/>
                  </a:lnTo>
                  <a:lnTo>
                    <a:pt x="3274078" y="1192990"/>
                  </a:lnTo>
                  <a:lnTo>
                    <a:pt x="3224460" y="1224511"/>
                  </a:lnTo>
                  <a:lnTo>
                    <a:pt x="3165867" y="1251993"/>
                  </a:lnTo>
                  <a:lnTo>
                    <a:pt x="3098993" y="1274829"/>
                  </a:lnTo>
                  <a:lnTo>
                    <a:pt x="3053114" y="1286506"/>
                  </a:lnTo>
                  <a:lnTo>
                    <a:pt x="3005793" y="1295694"/>
                  </a:lnTo>
                  <a:lnTo>
                    <a:pt x="2957379" y="1302397"/>
                  </a:lnTo>
                  <a:lnTo>
                    <a:pt x="2908222" y="1306620"/>
                  </a:lnTo>
                  <a:lnTo>
                    <a:pt x="2858673" y="1308368"/>
                  </a:lnTo>
                  <a:lnTo>
                    <a:pt x="2809081" y="1307644"/>
                  </a:lnTo>
                  <a:lnTo>
                    <a:pt x="2759795" y="1304458"/>
                  </a:lnTo>
                  <a:lnTo>
                    <a:pt x="2711164" y="1298812"/>
                  </a:lnTo>
                  <a:lnTo>
                    <a:pt x="2663540" y="1290710"/>
                  </a:lnTo>
                  <a:lnTo>
                    <a:pt x="2617272" y="1280161"/>
                  </a:lnTo>
                  <a:lnTo>
                    <a:pt x="2572710" y="1267166"/>
                  </a:lnTo>
                  <a:lnTo>
                    <a:pt x="2523817" y="1328148"/>
                  </a:lnTo>
                  <a:lnTo>
                    <a:pt x="2491115" y="1355900"/>
                  </a:lnTo>
                  <a:lnTo>
                    <a:pt x="2453406" y="1381601"/>
                  </a:lnTo>
                  <a:lnTo>
                    <a:pt x="2411063" y="1405082"/>
                  </a:lnTo>
                  <a:lnTo>
                    <a:pt x="2364460" y="1426176"/>
                  </a:lnTo>
                  <a:lnTo>
                    <a:pt x="2313970" y="1444710"/>
                  </a:lnTo>
                  <a:lnTo>
                    <a:pt x="2259965" y="1460517"/>
                  </a:lnTo>
                  <a:lnTo>
                    <a:pt x="2202821" y="1473431"/>
                  </a:lnTo>
                  <a:lnTo>
                    <a:pt x="2142908" y="1483279"/>
                  </a:lnTo>
                  <a:lnTo>
                    <a:pt x="2080603" y="1489891"/>
                  </a:lnTo>
                  <a:lnTo>
                    <a:pt x="2022581" y="1492938"/>
                  </a:lnTo>
                  <a:lnTo>
                    <a:pt x="1964946" y="1493069"/>
                  </a:lnTo>
                  <a:lnTo>
                    <a:pt x="1908042" y="1490367"/>
                  </a:lnTo>
                  <a:lnTo>
                    <a:pt x="1852217" y="1484915"/>
                  </a:lnTo>
                  <a:lnTo>
                    <a:pt x="1797820" y="1476789"/>
                  </a:lnTo>
                  <a:lnTo>
                    <a:pt x="1745196" y="1466072"/>
                  </a:lnTo>
                  <a:lnTo>
                    <a:pt x="1694693" y="1452844"/>
                  </a:lnTo>
                  <a:lnTo>
                    <a:pt x="1646660" y="1437187"/>
                  </a:lnTo>
                  <a:lnTo>
                    <a:pt x="1601440" y="1419181"/>
                  </a:lnTo>
                  <a:lnTo>
                    <a:pt x="1559385" y="1398905"/>
                  </a:lnTo>
                  <a:lnTo>
                    <a:pt x="1520840" y="1376443"/>
                  </a:lnTo>
                  <a:lnTo>
                    <a:pt x="1486153" y="1351871"/>
                  </a:lnTo>
                  <a:lnTo>
                    <a:pt x="1441742" y="1364742"/>
                  </a:lnTo>
                  <a:lnTo>
                    <a:pt x="1395938" y="1375816"/>
                  </a:lnTo>
                  <a:lnTo>
                    <a:pt x="1348938" y="1385079"/>
                  </a:lnTo>
                  <a:lnTo>
                    <a:pt x="1300938" y="1392517"/>
                  </a:lnTo>
                  <a:lnTo>
                    <a:pt x="1252132" y="1398113"/>
                  </a:lnTo>
                  <a:lnTo>
                    <a:pt x="1202717" y="1401855"/>
                  </a:lnTo>
                  <a:lnTo>
                    <a:pt x="1152886" y="1403725"/>
                  </a:lnTo>
                  <a:lnTo>
                    <a:pt x="1102836" y="1403710"/>
                  </a:lnTo>
                  <a:lnTo>
                    <a:pt x="1052761" y="1401795"/>
                  </a:lnTo>
                  <a:lnTo>
                    <a:pt x="1002858" y="1397965"/>
                  </a:lnTo>
                  <a:lnTo>
                    <a:pt x="953321" y="1392207"/>
                  </a:lnTo>
                  <a:lnTo>
                    <a:pt x="894110" y="1382627"/>
                  </a:lnTo>
                  <a:lnTo>
                    <a:pt x="837152" y="1370412"/>
                  </a:lnTo>
                  <a:lnTo>
                    <a:pt x="782732" y="1355674"/>
                  </a:lnTo>
                  <a:lnTo>
                    <a:pt x="731138" y="1338532"/>
                  </a:lnTo>
                  <a:lnTo>
                    <a:pt x="682656" y="1319099"/>
                  </a:lnTo>
                  <a:lnTo>
                    <a:pt x="637572" y="1297488"/>
                  </a:lnTo>
                  <a:lnTo>
                    <a:pt x="596172" y="1273814"/>
                  </a:lnTo>
                  <a:lnTo>
                    <a:pt x="558742" y="1248193"/>
                  </a:lnTo>
                  <a:lnTo>
                    <a:pt x="525568" y="1220741"/>
                  </a:lnTo>
                  <a:lnTo>
                    <a:pt x="464642" y="1221991"/>
                  </a:lnTo>
                  <a:lnTo>
                    <a:pt x="405145" y="1218406"/>
                  </a:lnTo>
                  <a:lnTo>
                    <a:pt x="347995" y="1210244"/>
                  </a:lnTo>
                  <a:lnTo>
                    <a:pt x="294111" y="1197764"/>
                  </a:lnTo>
                  <a:lnTo>
                    <a:pt x="244414" y="1181221"/>
                  </a:lnTo>
                  <a:lnTo>
                    <a:pt x="199825" y="1160875"/>
                  </a:lnTo>
                  <a:lnTo>
                    <a:pt x="161261" y="1136982"/>
                  </a:lnTo>
                  <a:lnTo>
                    <a:pt x="100778" y="1070362"/>
                  </a:lnTo>
                  <a:lnTo>
                    <a:pt x="88178" y="1029529"/>
                  </a:lnTo>
                  <a:lnTo>
                    <a:pt x="91493" y="988583"/>
                  </a:lnTo>
                  <a:lnTo>
                    <a:pt x="110371" y="948801"/>
                  </a:lnTo>
                  <a:lnTo>
                    <a:pt x="144463" y="911457"/>
                  </a:lnTo>
                  <a:lnTo>
                    <a:pt x="193417" y="877832"/>
                  </a:lnTo>
                  <a:lnTo>
                    <a:pt x="126603" y="851914"/>
                  </a:lnTo>
                  <a:lnTo>
                    <a:pt x="72775" y="819918"/>
                  </a:lnTo>
                  <a:lnTo>
                    <a:pt x="33014" y="783138"/>
                  </a:lnTo>
                  <a:lnTo>
                    <a:pt x="8396" y="742864"/>
                  </a:lnTo>
                  <a:lnTo>
                    <a:pt x="0" y="700386"/>
                  </a:lnTo>
                  <a:lnTo>
                    <a:pt x="8903" y="656995"/>
                  </a:lnTo>
                  <a:lnTo>
                    <a:pt x="53802" y="596510"/>
                  </a:lnTo>
                  <a:lnTo>
                    <a:pt x="88508" y="570345"/>
                  </a:lnTo>
                  <a:lnTo>
                    <a:pt x="130263" y="547426"/>
                  </a:lnTo>
                  <a:lnTo>
                    <a:pt x="178221" y="528150"/>
                  </a:lnTo>
                  <a:lnTo>
                    <a:pt x="231539" y="512915"/>
                  </a:lnTo>
                  <a:lnTo>
                    <a:pt x="289377" y="502115"/>
                  </a:lnTo>
                  <a:lnTo>
                    <a:pt x="350888" y="496149"/>
                  </a:lnTo>
                  <a:lnTo>
                    <a:pt x="354163" y="491499"/>
                  </a:lnTo>
                  <a:close/>
                </a:path>
                <a:path w="3891279" h="1493520">
                  <a:moveTo>
                    <a:pt x="193457" y="877825"/>
                  </a:moveTo>
                  <a:lnTo>
                    <a:pt x="235964" y="889138"/>
                  </a:lnTo>
                  <a:lnTo>
                    <a:pt x="280522" y="897611"/>
                  </a:lnTo>
                  <a:lnTo>
                    <a:pt x="326621" y="903182"/>
                  </a:lnTo>
                  <a:lnTo>
                    <a:pt x="373747" y="905790"/>
                  </a:lnTo>
                  <a:lnTo>
                    <a:pt x="421388" y="905368"/>
                  </a:lnTo>
                </a:path>
                <a:path w="3891279" h="1493520">
                  <a:moveTo>
                    <a:pt x="525574" y="1220740"/>
                  </a:moveTo>
                  <a:lnTo>
                    <a:pt x="551089" y="1218734"/>
                  </a:lnTo>
                  <a:lnTo>
                    <a:pt x="576268" y="1215859"/>
                  </a:lnTo>
                  <a:lnTo>
                    <a:pt x="601032" y="1212131"/>
                  </a:lnTo>
                  <a:lnTo>
                    <a:pt x="625298" y="1207556"/>
                  </a:lnTo>
                </a:path>
                <a:path w="3891279" h="1493520">
                  <a:moveTo>
                    <a:pt x="1486110" y="1351866"/>
                  </a:moveTo>
                  <a:lnTo>
                    <a:pt x="1468806" y="1337478"/>
                  </a:lnTo>
                  <a:lnTo>
                    <a:pt x="1453002" y="1322638"/>
                  </a:lnTo>
                  <a:lnTo>
                    <a:pt x="1438731" y="1307377"/>
                  </a:lnTo>
                  <a:lnTo>
                    <a:pt x="1426023" y="1291728"/>
                  </a:lnTo>
                </a:path>
                <a:path w="3891279" h="1493520">
                  <a:moveTo>
                    <a:pt x="2572710" y="1267156"/>
                  </a:moveTo>
                  <a:lnTo>
                    <a:pt x="2581197" y="1250925"/>
                  </a:lnTo>
                  <a:lnTo>
                    <a:pt x="2588033" y="1234495"/>
                  </a:lnTo>
                  <a:lnTo>
                    <a:pt x="2593206" y="1217898"/>
                  </a:lnTo>
                  <a:lnTo>
                    <a:pt x="2596703" y="1201169"/>
                  </a:lnTo>
                </a:path>
                <a:path w="3891279" h="1493520">
                  <a:moveTo>
                    <a:pt x="3368853" y="1038706"/>
                  </a:moveTo>
                  <a:lnTo>
                    <a:pt x="3349181" y="962420"/>
                  </a:lnTo>
                  <a:lnTo>
                    <a:pt x="3290807" y="893312"/>
                  </a:lnTo>
                  <a:lnTo>
                    <a:pt x="3248540" y="862658"/>
                  </a:lnTo>
                  <a:lnTo>
                    <a:pt x="3198317" y="835249"/>
                  </a:lnTo>
                  <a:lnTo>
                    <a:pt x="3140708" y="811565"/>
                  </a:lnTo>
                  <a:lnTo>
                    <a:pt x="3076289" y="792091"/>
                  </a:lnTo>
                </a:path>
                <a:path w="3891279" h="1493520">
                  <a:moveTo>
                    <a:pt x="3766024" y="529170"/>
                  </a:moveTo>
                  <a:lnTo>
                    <a:pt x="3741288" y="555137"/>
                  </a:lnTo>
                  <a:lnTo>
                    <a:pt x="3711113" y="579361"/>
                  </a:lnTo>
                  <a:lnTo>
                    <a:pt x="3675824" y="601608"/>
                  </a:lnTo>
                  <a:lnTo>
                    <a:pt x="3635753" y="621646"/>
                  </a:lnTo>
                </a:path>
                <a:path w="3891279" h="1493520">
                  <a:moveTo>
                    <a:pt x="3451093" y="187567"/>
                  </a:moveTo>
                  <a:lnTo>
                    <a:pt x="3454324" y="198413"/>
                  </a:lnTo>
                  <a:lnTo>
                    <a:pt x="3456549" y="209318"/>
                  </a:lnTo>
                  <a:lnTo>
                    <a:pt x="3457767" y="220267"/>
                  </a:lnTo>
                  <a:lnTo>
                    <a:pt x="3457971" y="231242"/>
                  </a:lnTo>
                </a:path>
                <a:path w="3891279" h="1493520">
                  <a:moveTo>
                    <a:pt x="2687613" y="80601"/>
                  </a:moveTo>
                  <a:lnTo>
                    <a:pt x="2668063" y="93553"/>
                  </a:lnTo>
                  <a:lnTo>
                    <a:pt x="2650378" y="107190"/>
                  </a:lnTo>
                  <a:lnTo>
                    <a:pt x="2634628" y="121456"/>
                  </a:lnTo>
                  <a:lnTo>
                    <a:pt x="2620878" y="136297"/>
                  </a:lnTo>
                </a:path>
                <a:path w="3891279" h="1493520">
                  <a:moveTo>
                    <a:pt x="2023831" y="113468"/>
                  </a:moveTo>
                  <a:lnTo>
                    <a:pt x="2013621" y="125065"/>
                  </a:lnTo>
                  <a:lnTo>
                    <a:pt x="2004814" y="136960"/>
                  </a:lnTo>
                  <a:lnTo>
                    <a:pt x="1997435" y="149117"/>
                  </a:lnTo>
                  <a:lnTo>
                    <a:pt x="1991508" y="161503"/>
                  </a:lnTo>
                </a:path>
                <a:path w="3891279" h="1493520">
                  <a:moveTo>
                    <a:pt x="1263410" y="174642"/>
                  </a:moveTo>
                  <a:lnTo>
                    <a:pt x="1294640" y="184884"/>
                  </a:lnTo>
                  <a:lnTo>
                    <a:pt x="1324598" y="196087"/>
                  </a:lnTo>
                  <a:lnTo>
                    <a:pt x="1353203" y="208217"/>
                  </a:lnTo>
                  <a:lnTo>
                    <a:pt x="1380372" y="221245"/>
                  </a:lnTo>
                </a:path>
                <a:path w="3891279" h="1493520">
                  <a:moveTo>
                    <a:pt x="354163" y="491499"/>
                  </a:moveTo>
                  <a:lnTo>
                    <a:pt x="357871" y="503907"/>
                  </a:lnTo>
                  <a:lnTo>
                    <a:pt x="362513" y="516225"/>
                  </a:lnTo>
                  <a:lnTo>
                    <a:pt x="368083" y="528438"/>
                  </a:lnTo>
                  <a:lnTo>
                    <a:pt x="374574" y="540529"/>
                  </a:lnTo>
                </a:path>
              </a:pathLst>
            </a:custGeom>
            <a:ln w="28549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6176064" y="4759726"/>
            <a:ext cx="6100445" cy="1152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1675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while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(a&gt;b)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0;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Shift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while</a:t>
            </a:r>
            <a:endParaRPr sz="2800">
              <a:latin typeface="Calibri"/>
              <a:cs typeface="Calibri"/>
            </a:endParaRPr>
          </a:p>
          <a:p>
            <a:pPr marL="1693545">
              <a:lnSpc>
                <a:spcPct val="100000"/>
              </a:lnSpc>
              <a:spcBef>
                <a:spcPts val="3350"/>
              </a:spcBef>
            </a:pPr>
            <a:r>
              <a:rPr dirty="0" sz="1800">
                <a:latin typeface="Arial MT"/>
                <a:cs typeface="Arial MT"/>
              </a:rPr>
              <a:t>X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→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900">
                <a:latin typeface="Arial MT"/>
                <a:cs typeface="Arial MT"/>
              </a:rPr>
              <a:t>λ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{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s[top].next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new</a:t>
            </a:r>
            <a:r>
              <a:rPr dirty="0" sz="1800" spc="-10">
                <a:latin typeface="Arial MT"/>
                <a:cs typeface="Arial MT"/>
              </a:rPr>
              <a:t> label();}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25" name="object 2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  <p:sp>
        <p:nvSpPr>
          <p:cNvPr id="26" name="object 26" descr=""/>
          <p:cNvSpPr txBox="1"/>
          <p:nvPr/>
        </p:nvSpPr>
        <p:spPr>
          <a:xfrm>
            <a:off x="7045076" y="6571551"/>
            <a:ext cx="19215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(a&gt;b)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0;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186021"/>
            <a:ext cx="279527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>
                <a:solidFill>
                  <a:srgbClr val="C55A11"/>
                </a:solidFill>
              </a:rPr>
              <a:t>Lecture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Overview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5405" y="3904139"/>
            <a:ext cx="5955665" cy="265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lecture,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you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will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learn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about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85"/>
              </a:spcBef>
            </a:pP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buFont typeface="Arial"/>
              <a:buChar char="●"/>
              <a:tabLst>
                <a:tab pos="492759" algn="l"/>
              </a:tabLst>
            </a:pP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L-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attributed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SDD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SDT</a:t>
            </a: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SDT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Implementation</a:t>
            </a: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S-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attributed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SDD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SDT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(Postfix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SDT)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Implementing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SDT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scheme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during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LR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Parsing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0592" y="2083027"/>
            <a:ext cx="36823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dirty="0" sz="2800" spc="-1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continued</a:t>
            </a:r>
            <a:r>
              <a:rPr dirty="0" sz="2800" spc="-10" b="1">
                <a:solidFill>
                  <a:srgbClr val="2F5496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13474" y="2704072"/>
            <a:ext cx="8070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Stack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650702" y="2704072"/>
            <a:ext cx="1809114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Input</a:t>
            </a:r>
            <a:r>
              <a:rPr dirty="0" sz="2800" spc="-9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Buffer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638845" y="2704072"/>
            <a:ext cx="9810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Action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158690" y="3374464"/>
            <a:ext cx="18110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a&gt;b)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0;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469574" y="3438476"/>
            <a:ext cx="30016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reduce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using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dirty="0" sz="2800" spc="-190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Arial"/>
                <a:cs typeface="Arial"/>
              </a:rPr>
              <a:t>λ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665075" y="5958026"/>
            <a:ext cx="20332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865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while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(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149396" y="6510210"/>
            <a:ext cx="1966595" cy="1007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50850">
              <a:lnSpc>
                <a:spcPct val="114999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Shift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id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(id.name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a)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1084424" y="6777449"/>
          <a:ext cx="4219575" cy="1725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/>
                <a:gridCol w="3611879"/>
              </a:tblGrid>
              <a:tr h="4711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top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6020" marR="73025" indent="-109918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M,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begin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label();,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C.true=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label();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C.false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S.next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(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while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X,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S.next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label();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$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7045076" y="6571551"/>
            <a:ext cx="18110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a&gt;b)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0;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904848" y="3498450"/>
            <a:ext cx="16421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865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while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(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1709736" y="4206111"/>
          <a:ext cx="2732405" cy="1254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6680"/>
              </a:tblGrid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(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while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X,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S.next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label();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$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7" name="object 17" descr=""/>
          <p:cNvGrpSpPr/>
          <p:nvPr/>
        </p:nvGrpSpPr>
        <p:grpSpPr>
          <a:xfrm>
            <a:off x="718448" y="2721467"/>
            <a:ext cx="12127230" cy="5968365"/>
            <a:chOff x="718448" y="2721467"/>
            <a:chExt cx="12127230" cy="5968365"/>
          </a:xfrm>
        </p:grpSpPr>
        <p:sp>
          <p:nvSpPr>
            <p:cNvPr id="18" name="object 18" descr=""/>
            <p:cNvSpPr/>
            <p:nvPr/>
          </p:nvSpPr>
          <p:spPr>
            <a:xfrm>
              <a:off x="718449" y="2721468"/>
              <a:ext cx="12028805" cy="5968365"/>
            </a:xfrm>
            <a:custGeom>
              <a:avLst/>
              <a:gdLst/>
              <a:ahLst/>
              <a:cxnLst/>
              <a:rect l="l" t="t" r="r" b="b"/>
              <a:pathLst>
                <a:path w="12028805" h="5968365">
                  <a:moveTo>
                    <a:pt x="14273" y="0"/>
                  </a:moveTo>
                  <a:lnTo>
                    <a:pt x="14273" y="5968248"/>
                  </a:lnTo>
                </a:path>
                <a:path w="12028805" h="5968365">
                  <a:moveTo>
                    <a:pt x="4865973" y="0"/>
                  </a:moveTo>
                  <a:lnTo>
                    <a:pt x="4865973" y="5968248"/>
                  </a:lnTo>
                </a:path>
                <a:path w="12028805" h="5968365">
                  <a:moveTo>
                    <a:pt x="8690973" y="0"/>
                  </a:moveTo>
                  <a:lnTo>
                    <a:pt x="8690973" y="5968248"/>
                  </a:lnTo>
                </a:path>
                <a:path w="12028805" h="5968365">
                  <a:moveTo>
                    <a:pt x="12013973" y="0"/>
                  </a:moveTo>
                  <a:lnTo>
                    <a:pt x="12013973" y="5968248"/>
                  </a:lnTo>
                </a:path>
                <a:path w="12028805" h="5968365">
                  <a:moveTo>
                    <a:pt x="0" y="14273"/>
                  </a:moveTo>
                  <a:lnTo>
                    <a:pt x="12028248" y="14273"/>
                  </a:lnTo>
                </a:path>
                <a:path w="12028805" h="5968365">
                  <a:moveTo>
                    <a:pt x="0" y="748673"/>
                  </a:moveTo>
                  <a:lnTo>
                    <a:pt x="12028248" y="748673"/>
                  </a:lnTo>
                </a:path>
              </a:pathLst>
            </a:custGeom>
            <a:ln w="28549">
              <a:solidFill>
                <a:srgbClr val="2F549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18449" y="8684968"/>
              <a:ext cx="12028805" cy="0"/>
            </a:xfrm>
            <a:custGeom>
              <a:avLst/>
              <a:gdLst/>
              <a:ahLst/>
              <a:cxnLst/>
              <a:rect l="l" t="t" r="r" b="b"/>
              <a:pathLst>
                <a:path w="12028805" h="0">
                  <a:moveTo>
                    <a:pt x="0" y="0"/>
                  </a:moveTo>
                  <a:lnTo>
                    <a:pt x="12028248" y="0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17300" y="5856607"/>
              <a:ext cx="12028805" cy="18415"/>
            </a:xfrm>
            <a:custGeom>
              <a:avLst/>
              <a:gdLst/>
              <a:ahLst/>
              <a:cxnLst/>
              <a:rect l="l" t="t" r="r" b="b"/>
              <a:pathLst>
                <a:path w="12028805" h="18414">
                  <a:moveTo>
                    <a:pt x="0" y="18118"/>
                  </a:moveTo>
                  <a:lnTo>
                    <a:pt x="12028249" y="18118"/>
                  </a:lnTo>
                </a:path>
                <a:path w="12028805" h="18414">
                  <a:moveTo>
                    <a:pt x="0" y="0"/>
                  </a:moveTo>
                  <a:lnTo>
                    <a:pt x="12028249" y="0"/>
                  </a:lnTo>
                </a:path>
              </a:pathLst>
            </a:custGeom>
            <a:ln w="9524">
              <a:solidFill>
                <a:srgbClr val="2F549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418819" y="4198518"/>
              <a:ext cx="5109210" cy="2156460"/>
            </a:xfrm>
            <a:custGeom>
              <a:avLst/>
              <a:gdLst/>
              <a:ahLst/>
              <a:cxnLst/>
              <a:rect l="l" t="t" r="r" b="b"/>
              <a:pathLst>
                <a:path w="5109209" h="2156460">
                  <a:moveTo>
                    <a:pt x="5108613" y="984097"/>
                  </a:moveTo>
                  <a:lnTo>
                    <a:pt x="5092878" y="915085"/>
                  </a:lnTo>
                  <a:lnTo>
                    <a:pt x="5060099" y="848004"/>
                  </a:lnTo>
                  <a:lnTo>
                    <a:pt x="5010531" y="784059"/>
                  </a:lnTo>
                  <a:lnTo>
                    <a:pt x="4944453" y="724369"/>
                  </a:lnTo>
                  <a:lnTo>
                    <a:pt x="4984102" y="647788"/>
                  </a:lnTo>
                  <a:lnTo>
                    <a:pt x="4995291" y="568858"/>
                  </a:lnTo>
                  <a:lnTo>
                    <a:pt x="4978133" y="490308"/>
                  </a:lnTo>
                  <a:lnTo>
                    <a:pt x="4932743" y="414870"/>
                  </a:lnTo>
                  <a:lnTo>
                    <a:pt x="4887658" y="368401"/>
                  </a:lnTo>
                  <a:lnTo>
                    <a:pt x="4832426" y="326631"/>
                  </a:lnTo>
                  <a:lnTo>
                    <a:pt x="4768088" y="290093"/>
                  </a:lnTo>
                  <a:lnTo>
                    <a:pt x="4695698" y="259295"/>
                  </a:lnTo>
                  <a:lnTo>
                    <a:pt x="4616297" y="234759"/>
                  </a:lnTo>
                  <a:lnTo>
                    <a:pt x="4530953" y="217004"/>
                  </a:lnTo>
                  <a:lnTo>
                    <a:pt x="4522292" y="197815"/>
                  </a:lnTo>
                  <a:lnTo>
                    <a:pt x="4506773" y="163398"/>
                  </a:lnTo>
                  <a:lnTo>
                    <a:pt x="4468812" y="113639"/>
                  </a:lnTo>
                  <a:lnTo>
                    <a:pt x="4461332" y="106959"/>
                  </a:lnTo>
                  <a:lnTo>
                    <a:pt x="2657094" y="106959"/>
                  </a:lnTo>
                  <a:lnTo>
                    <a:pt x="2601353" y="78079"/>
                  </a:lnTo>
                  <a:lnTo>
                    <a:pt x="2540927" y="53517"/>
                  </a:lnTo>
                  <a:lnTo>
                    <a:pt x="2476512" y="33388"/>
                  </a:lnTo>
                  <a:lnTo>
                    <a:pt x="2408821" y="17843"/>
                  </a:lnTo>
                  <a:lnTo>
                    <a:pt x="2338565" y="6997"/>
                  </a:lnTo>
                  <a:lnTo>
                    <a:pt x="2266442" y="1003"/>
                  </a:lnTo>
                  <a:lnTo>
                    <a:pt x="2193163" y="0"/>
                  </a:lnTo>
                  <a:lnTo>
                    <a:pt x="2119426" y="4102"/>
                  </a:lnTo>
                  <a:lnTo>
                    <a:pt x="2036902" y="15011"/>
                  </a:lnTo>
                  <a:lnTo>
                    <a:pt x="1958441" y="32131"/>
                  </a:lnTo>
                  <a:lnTo>
                    <a:pt x="1884959" y="55105"/>
                  </a:lnTo>
                  <a:lnTo>
                    <a:pt x="1817331" y="83540"/>
                  </a:lnTo>
                  <a:lnTo>
                    <a:pt x="1756486" y="117055"/>
                  </a:lnTo>
                  <a:lnTo>
                    <a:pt x="1703324" y="155270"/>
                  </a:lnTo>
                  <a:lnTo>
                    <a:pt x="1658747" y="197815"/>
                  </a:lnTo>
                  <a:lnTo>
                    <a:pt x="1596872" y="178473"/>
                  </a:lnTo>
                  <a:lnTo>
                    <a:pt x="1533067" y="162560"/>
                  </a:lnTo>
                  <a:lnTo>
                    <a:pt x="1467713" y="150088"/>
                  </a:lnTo>
                  <a:lnTo>
                    <a:pt x="1401203" y="141020"/>
                  </a:lnTo>
                  <a:lnTo>
                    <a:pt x="1333906" y="135382"/>
                  </a:lnTo>
                  <a:lnTo>
                    <a:pt x="1266202" y="133134"/>
                  </a:lnTo>
                  <a:lnTo>
                    <a:pt x="1198473" y="134302"/>
                  </a:lnTo>
                  <a:lnTo>
                    <a:pt x="1131112" y="138861"/>
                  </a:lnTo>
                  <a:lnTo>
                    <a:pt x="1064475" y="146799"/>
                  </a:lnTo>
                  <a:lnTo>
                    <a:pt x="998969" y="158127"/>
                  </a:lnTo>
                  <a:lnTo>
                    <a:pt x="934948" y="172834"/>
                  </a:lnTo>
                  <a:lnTo>
                    <a:pt x="872820" y="190893"/>
                  </a:lnTo>
                  <a:lnTo>
                    <a:pt x="812939" y="212331"/>
                  </a:lnTo>
                  <a:lnTo>
                    <a:pt x="723366" y="253339"/>
                  </a:lnTo>
                  <a:lnTo>
                    <a:pt x="645629" y="300685"/>
                  </a:lnTo>
                  <a:lnTo>
                    <a:pt x="580364" y="353479"/>
                  </a:lnTo>
                  <a:lnTo>
                    <a:pt x="528269" y="410845"/>
                  </a:lnTo>
                  <a:lnTo>
                    <a:pt x="466267" y="535774"/>
                  </a:lnTo>
                  <a:lnTo>
                    <a:pt x="464985" y="668426"/>
                  </a:lnTo>
                  <a:lnTo>
                    <a:pt x="460679" y="675335"/>
                  </a:lnTo>
                  <a:lnTo>
                    <a:pt x="379920" y="684199"/>
                  </a:lnTo>
                  <a:lnTo>
                    <a:pt x="303987" y="700239"/>
                  </a:lnTo>
                  <a:lnTo>
                    <a:pt x="233984" y="722871"/>
                  </a:lnTo>
                  <a:lnTo>
                    <a:pt x="171018" y="751497"/>
                  </a:lnTo>
                  <a:lnTo>
                    <a:pt x="116205" y="785533"/>
                  </a:lnTo>
                  <a:lnTo>
                    <a:pt x="70637" y="824395"/>
                  </a:lnTo>
                  <a:lnTo>
                    <a:pt x="11684" y="914234"/>
                  </a:lnTo>
                  <a:lnTo>
                    <a:pt x="11531" y="915085"/>
                  </a:lnTo>
                  <a:lnTo>
                    <a:pt x="0" y="978687"/>
                  </a:lnTo>
                  <a:lnTo>
                    <a:pt x="11023" y="1041768"/>
                  </a:lnTo>
                  <a:lnTo>
                    <a:pt x="43345" y="1101598"/>
                  </a:lnTo>
                  <a:lnTo>
                    <a:pt x="95542" y="1156220"/>
                  </a:lnTo>
                  <a:lnTo>
                    <a:pt x="166217" y="1203744"/>
                  </a:lnTo>
                  <a:lnTo>
                    <a:pt x="253936" y="1242237"/>
                  </a:lnTo>
                  <a:lnTo>
                    <a:pt x="189661" y="1292186"/>
                  </a:lnTo>
                  <a:lnTo>
                    <a:pt x="144907" y="1347647"/>
                  </a:lnTo>
                  <a:lnTo>
                    <a:pt x="120116" y="1406728"/>
                  </a:lnTo>
                  <a:lnTo>
                    <a:pt x="115773" y="1467548"/>
                  </a:lnTo>
                  <a:lnTo>
                    <a:pt x="132308" y="1528191"/>
                  </a:lnTo>
                  <a:lnTo>
                    <a:pt x="211721" y="1627149"/>
                  </a:lnTo>
                  <a:lnTo>
                    <a:pt x="262356" y="1662633"/>
                  </a:lnTo>
                  <a:lnTo>
                    <a:pt x="320890" y="1692859"/>
                  </a:lnTo>
                  <a:lnTo>
                    <a:pt x="386143" y="1717421"/>
                  </a:lnTo>
                  <a:lnTo>
                    <a:pt x="456882" y="1735963"/>
                  </a:lnTo>
                  <a:lnTo>
                    <a:pt x="531914" y="1748078"/>
                  </a:lnTo>
                  <a:lnTo>
                    <a:pt x="610031" y="1753412"/>
                  </a:lnTo>
                  <a:lnTo>
                    <a:pt x="690016" y="1751545"/>
                  </a:lnTo>
                  <a:lnTo>
                    <a:pt x="733577" y="1792325"/>
                  </a:lnTo>
                  <a:lnTo>
                    <a:pt x="782713" y="1830374"/>
                  </a:lnTo>
                  <a:lnTo>
                    <a:pt x="837069" y="1865541"/>
                  </a:lnTo>
                  <a:lnTo>
                    <a:pt x="896264" y="1897634"/>
                  </a:lnTo>
                  <a:lnTo>
                    <a:pt x="959916" y="1926501"/>
                  </a:lnTo>
                  <a:lnTo>
                    <a:pt x="1027645" y="1951964"/>
                  </a:lnTo>
                  <a:lnTo>
                    <a:pt x="1099096" y="1973846"/>
                  </a:lnTo>
                  <a:lnTo>
                    <a:pt x="1173873" y="1991995"/>
                  </a:lnTo>
                  <a:lnTo>
                    <a:pt x="1251610" y="2006219"/>
                  </a:lnTo>
                  <a:lnTo>
                    <a:pt x="1316647" y="2014778"/>
                  </a:lnTo>
                  <a:lnTo>
                    <a:pt x="1382166" y="2020468"/>
                  </a:lnTo>
                  <a:lnTo>
                    <a:pt x="1447914" y="2023313"/>
                  </a:lnTo>
                  <a:lnTo>
                    <a:pt x="1514144" y="2023313"/>
                  </a:lnTo>
                  <a:lnTo>
                    <a:pt x="1581111" y="2020468"/>
                  </a:lnTo>
                  <a:lnTo>
                    <a:pt x="1580070" y="2020468"/>
                  </a:lnTo>
                  <a:lnTo>
                    <a:pt x="1646491" y="2014778"/>
                  </a:lnTo>
                  <a:lnTo>
                    <a:pt x="1645615" y="2014778"/>
                  </a:lnTo>
                  <a:lnTo>
                    <a:pt x="1707997" y="2006688"/>
                  </a:lnTo>
                  <a:lnTo>
                    <a:pt x="1771027" y="1995639"/>
                  </a:lnTo>
                  <a:lnTo>
                    <a:pt x="1832724" y="1981885"/>
                  </a:lnTo>
                  <a:lnTo>
                    <a:pt x="1892858" y="1965426"/>
                  </a:lnTo>
                  <a:lnTo>
                    <a:pt x="1951177" y="1946313"/>
                  </a:lnTo>
                  <a:lnTo>
                    <a:pt x="1996706" y="1982812"/>
                  </a:lnTo>
                  <a:lnTo>
                    <a:pt x="2047316" y="2016175"/>
                  </a:lnTo>
                  <a:lnTo>
                    <a:pt x="2102535" y="2046287"/>
                  </a:lnTo>
                  <a:lnTo>
                    <a:pt x="2161895" y="2073033"/>
                  </a:lnTo>
                  <a:lnTo>
                    <a:pt x="2224963" y="2096287"/>
                  </a:lnTo>
                  <a:lnTo>
                    <a:pt x="2291270" y="2115934"/>
                  </a:lnTo>
                  <a:lnTo>
                    <a:pt x="2360358" y="2131847"/>
                  </a:lnTo>
                  <a:lnTo>
                    <a:pt x="2431770" y="2143925"/>
                  </a:lnTo>
                  <a:lnTo>
                    <a:pt x="2505062" y="2152015"/>
                  </a:lnTo>
                  <a:lnTo>
                    <a:pt x="2576131" y="2155837"/>
                  </a:lnTo>
                  <a:lnTo>
                    <a:pt x="2655443" y="2155837"/>
                  </a:lnTo>
                  <a:lnTo>
                    <a:pt x="2731617" y="2151316"/>
                  </a:lnTo>
                  <a:lnTo>
                    <a:pt x="2813418" y="2141486"/>
                  </a:lnTo>
                  <a:lnTo>
                    <a:pt x="2892082" y="2126869"/>
                  </a:lnTo>
                  <a:lnTo>
                    <a:pt x="2967113" y="2107679"/>
                  </a:lnTo>
                  <a:lnTo>
                    <a:pt x="3038005" y="2084209"/>
                  </a:lnTo>
                  <a:lnTo>
                    <a:pt x="3104299" y="2056676"/>
                  </a:lnTo>
                  <a:lnTo>
                    <a:pt x="3165487" y="2025345"/>
                  </a:lnTo>
                  <a:lnTo>
                    <a:pt x="3221075" y="1990471"/>
                  </a:lnTo>
                  <a:lnTo>
                    <a:pt x="3276816" y="1946313"/>
                  </a:lnTo>
                  <a:lnTo>
                    <a:pt x="3313519" y="1911083"/>
                  </a:lnTo>
                  <a:lnTo>
                    <a:pt x="3349396" y="1867065"/>
                  </a:lnTo>
                  <a:lnTo>
                    <a:pt x="3377704" y="1820506"/>
                  </a:lnTo>
                  <a:lnTo>
                    <a:pt x="3436213" y="1839810"/>
                  </a:lnTo>
                  <a:lnTo>
                    <a:pt x="3496957" y="1855470"/>
                  </a:lnTo>
                  <a:lnTo>
                    <a:pt x="3559492" y="1867509"/>
                  </a:lnTo>
                  <a:lnTo>
                    <a:pt x="3623335" y="1875891"/>
                  </a:lnTo>
                  <a:lnTo>
                    <a:pt x="3688042" y="1880628"/>
                  </a:lnTo>
                  <a:lnTo>
                    <a:pt x="3753154" y="1881695"/>
                  </a:lnTo>
                  <a:lnTo>
                    <a:pt x="3818204" y="1879104"/>
                  </a:lnTo>
                  <a:lnTo>
                    <a:pt x="3882745" y="1872830"/>
                  </a:lnTo>
                  <a:lnTo>
                    <a:pt x="3946309" y="1862874"/>
                  </a:lnTo>
                  <a:lnTo>
                    <a:pt x="4008437" y="1849234"/>
                  </a:lnTo>
                  <a:lnTo>
                    <a:pt x="4098125" y="1820506"/>
                  </a:lnTo>
                  <a:lnTo>
                    <a:pt x="4156468" y="1797964"/>
                  </a:lnTo>
                  <a:lnTo>
                    <a:pt x="4233392" y="1757146"/>
                  </a:lnTo>
                  <a:lnTo>
                    <a:pt x="4241177" y="1751545"/>
                  </a:lnTo>
                  <a:lnTo>
                    <a:pt x="4298531" y="1710334"/>
                  </a:lnTo>
                  <a:lnTo>
                    <a:pt x="4350982" y="1658416"/>
                  </a:lnTo>
                  <a:lnTo>
                    <a:pt x="4389818" y="1602320"/>
                  </a:lnTo>
                  <a:lnTo>
                    <a:pt x="4414126" y="1542948"/>
                  </a:lnTo>
                  <a:lnTo>
                    <a:pt x="4423003" y="1481188"/>
                  </a:lnTo>
                  <a:lnTo>
                    <a:pt x="4506112" y="1471485"/>
                  </a:lnTo>
                  <a:lnTo>
                    <a:pt x="4586122" y="1456842"/>
                  </a:lnTo>
                  <a:lnTo>
                    <a:pt x="4662513" y="1437487"/>
                  </a:lnTo>
                  <a:lnTo>
                    <a:pt x="4734750" y="1413700"/>
                  </a:lnTo>
                  <a:lnTo>
                    <a:pt x="4802302" y="1385697"/>
                  </a:lnTo>
                  <a:lnTo>
                    <a:pt x="4864620" y="1353731"/>
                  </a:lnTo>
                  <a:lnTo>
                    <a:pt x="4921174" y="1318056"/>
                  </a:lnTo>
                  <a:lnTo>
                    <a:pt x="4971427" y="1278915"/>
                  </a:lnTo>
                  <a:lnTo>
                    <a:pt x="5050917" y="1191247"/>
                  </a:lnTo>
                  <a:lnTo>
                    <a:pt x="5107051" y="1053896"/>
                  </a:lnTo>
                  <a:lnTo>
                    <a:pt x="5108613" y="9840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418825" y="4136930"/>
              <a:ext cx="5109210" cy="2218055"/>
            </a:xfrm>
            <a:custGeom>
              <a:avLst/>
              <a:gdLst/>
              <a:ahLst/>
              <a:cxnLst/>
              <a:rect l="l" t="t" r="r" b="b"/>
              <a:pathLst>
                <a:path w="5109209" h="2218054">
                  <a:moveTo>
                    <a:pt x="464980" y="730009"/>
                  </a:moveTo>
                  <a:lnTo>
                    <a:pt x="457699" y="663161"/>
                  </a:lnTo>
                  <a:lnTo>
                    <a:pt x="466269" y="597360"/>
                  </a:lnTo>
                  <a:lnTo>
                    <a:pt x="528275" y="472432"/>
                  </a:lnTo>
                  <a:lnTo>
                    <a:pt x="580368" y="415062"/>
                  </a:lnTo>
                  <a:lnTo>
                    <a:pt x="645624" y="362265"/>
                  </a:lnTo>
                  <a:lnTo>
                    <a:pt x="723373" y="314920"/>
                  </a:lnTo>
                  <a:lnTo>
                    <a:pt x="812943" y="273908"/>
                  </a:lnTo>
                  <a:lnTo>
                    <a:pt x="872818" y="252479"/>
                  </a:lnTo>
                  <a:lnTo>
                    <a:pt x="934953" y="234409"/>
                  </a:lnTo>
                  <a:lnTo>
                    <a:pt x="998967" y="219709"/>
                  </a:lnTo>
                  <a:lnTo>
                    <a:pt x="1064481" y="208383"/>
                  </a:lnTo>
                  <a:lnTo>
                    <a:pt x="1131111" y="200438"/>
                  </a:lnTo>
                  <a:lnTo>
                    <a:pt x="1198480" y="195881"/>
                  </a:lnTo>
                  <a:lnTo>
                    <a:pt x="1266206" y="194719"/>
                  </a:lnTo>
                  <a:lnTo>
                    <a:pt x="1333909" y="196958"/>
                  </a:lnTo>
                  <a:lnTo>
                    <a:pt x="1401206" y="202604"/>
                  </a:lnTo>
                  <a:lnTo>
                    <a:pt x="1467719" y="211664"/>
                  </a:lnTo>
                  <a:lnTo>
                    <a:pt x="1533067" y="224146"/>
                  </a:lnTo>
                  <a:lnTo>
                    <a:pt x="1596870" y="240052"/>
                  </a:lnTo>
                  <a:lnTo>
                    <a:pt x="1658746" y="259393"/>
                  </a:lnTo>
                  <a:lnTo>
                    <a:pt x="1703328" y="216854"/>
                  </a:lnTo>
                  <a:lnTo>
                    <a:pt x="1756492" y="178635"/>
                  </a:lnTo>
                  <a:lnTo>
                    <a:pt x="1817335" y="145121"/>
                  </a:lnTo>
                  <a:lnTo>
                    <a:pt x="1884953" y="116686"/>
                  </a:lnTo>
                  <a:lnTo>
                    <a:pt x="1958444" y="93717"/>
                  </a:lnTo>
                  <a:lnTo>
                    <a:pt x="2036902" y="76588"/>
                  </a:lnTo>
                  <a:lnTo>
                    <a:pt x="2119426" y="65682"/>
                  </a:lnTo>
                  <a:lnTo>
                    <a:pt x="2193158" y="61577"/>
                  </a:lnTo>
                  <a:lnTo>
                    <a:pt x="2266440" y="62587"/>
                  </a:lnTo>
                  <a:lnTo>
                    <a:pt x="2338563" y="68579"/>
                  </a:lnTo>
                  <a:lnTo>
                    <a:pt x="2408823" y="79420"/>
                  </a:lnTo>
                  <a:lnTo>
                    <a:pt x="2476512" y="94969"/>
                  </a:lnTo>
                  <a:lnTo>
                    <a:pt x="2540924" y="115097"/>
                  </a:lnTo>
                  <a:lnTo>
                    <a:pt x="2601352" y="139663"/>
                  </a:lnTo>
                  <a:lnTo>
                    <a:pt x="2657090" y="168537"/>
                  </a:lnTo>
                  <a:lnTo>
                    <a:pt x="2742683" y="95810"/>
                  </a:lnTo>
                  <a:lnTo>
                    <a:pt x="2797125" y="66113"/>
                  </a:lnTo>
                  <a:lnTo>
                    <a:pt x="2858038" y="41385"/>
                  </a:lnTo>
                  <a:lnTo>
                    <a:pt x="2924455" y="22018"/>
                  </a:lnTo>
                  <a:lnTo>
                    <a:pt x="2995404" y="8408"/>
                  </a:lnTo>
                  <a:lnTo>
                    <a:pt x="3069920" y="944"/>
                  </a:lnTo>
                  <a:lnTo>
                    <a:pt x="3145478" y="0"/>
                  </a:lnTo>
                  <a:lnTo>
                    <a:pt x="3219484" y="5486"/>
                  </a:lnTo>
                  <a:lnTo>
                    <a:pt x="3290860" y="17134"/>
                  </a:lnTo>
                  <a:lnTo>
                    <a:pt x="3358533" y="34658"/>
                  </a:lnTo>
                  <a:lnTo>
                    <a:pt x="3421424" y="57781"/>
                  </a:lnTo>
                  <a:lnTo>
                    <a:pt x="3478459" y="86223"/>
                  </a:lnTo>
                  <a:lnTo>
                    <a:pt x="3528559" y="119708"/>
                  </a:lnTo>
                  <a:lnTo>
                    <a:pt x="3579436" y="88558"/>
                  </a:lnTo>
                  <a:lnTo>
                    <a:pt x="3635784" y="61842"/>
                  </a:lnTo>
                  <a:lnTo>
                    <a:pt x="3696792" y="39714"/>
                  </a:lnTo>
                  <a:lnTo>
                    <a:pt x="3761645" y="22324"/>
                  </a:lnTo>
                  <a:lnTo>
                    <a:pt x="3829531" y="9818"/>
                  </a:lnTo>
                  <a:lnTo>
                    <a:pt x="3899635" y="2349"/>
                  </a:lnTo>
                  <a:lnTo>
                    <a:pt x="3971144" y="67"/>
                  </a:lnTo>
                  <a:lnTo>
                    <a:pt x="4043244" y="3120"/>
                  </a:lnTo>
                  <a:lnTo>
                    <a:pt x="4115121" y="11659"/>
                  </a:lnTo>
                  <a:lnTo>
                    <a:pt x="4203624" y="30383"/>
                  </a:lnTo>
                  <a:lnTo>
                    <a:pt x="4284471" y="56886"/>
                  </a:lnTo>
                  <a:lnTo>
                    <a:pt x="4356435" y="90386"/>
                  </a:lnTo>
                  <a:lnTo>
                    <a:pt x="4418292" y="130093"/>
                  </a:lnTo>
                  <a:lnTo>
                    <a:pt x="4468814" y="175220"/>
                  </a:lnTo>
                  <a:lnTo>
                    <a:pt x="4506775" y="224981"/>
                  </a:lnTo>
                  <a:lnTo>
                    <a:pt x="4530951" y="278589"/>
                  </a:lnTo>
                  <a:lnTo>
                    <a:pt x="4616296" y="296346"/>
                  </a:lnTo>
                  <a:lnTo>
                    <a:pt x="4695692" y="320881"/>
                  </a:lnTo>
                  <a:lnTo>
                    <a:pt x="4768084" y="351676"/>
                  </a:lnTo>
                  <a:lnTo>
                    <a:pt x="4832426" y="388215"/>
                  </a:lnTo>
                  <a:lnTo>
                    <a:pt x="4887662" y="429978"/>
                  </a:lnTo>
                  <a:lnTo>
                    <a:pt x="4932742" y="476448"/>
                  </a:lnTo>
                  <a:lnTo>
                    <a:pt x="4978134" y="551891"/>
                  </a:lnTo>
                  <a:lnTo>
                    <a:pt x="4995286" y="630445"/>
                  </a:lnTo>
                  <a:lnTo>
                    <a:pt x="4984096" y="709374"/>
                  </a:lnTo>
                  <a:lnTo>
                    <a:pt x="4944458" y="785948"/>
                  </a:lnTo>
                  <a:lnTo>
                    <a:pt x="5010536" y="845636"/>
                  </a:lnTo>
                  <a:lnTo>
                    <a:pt x="5060099" y="909591"/>
                  </a:lnTo>
                  <a:lnTo>
                    <a:pt x="5092881" y="976660"/>
                  </a:lnTo>
                  <a:lnTo>
                    <a:pt x="5108619" y="1045677"/>
                  </a:lnTo>
                  <a:lnTo>
                    <a:pt x="5107046" y="1115484"/>
                  </a:lnTo>
                  <a:lnTo>
                    <a:pt x="5050915" y="1252824"/>
                  </a:lnTo>
                  <a:lnTo>
                    <a:pt x="4971431" y="1340501"/>
                  </a:lnTo>
                  <a:lnTo>
                    <a:pt x="4921174" y="1379638"/>
                  </a:lnTo>
                  <a:lnTo>
                    <a:pt x="4864618" y="1415313"/>
                  </a:lnTo>
                  <a:lnTo>
                    <a:pt x="4802299" y="1447274"/>
                  </a:lnTo>
                  <a:lnTo>
                    <a:pt x="4734754" y="1475277"/>
                  </a:lnTo>
                  <a:lnTo>
                    <a:pt x="4662517" y="1499075"/>
                  </a:lnTo>
                  <a:lnTo>
                    <a:pt x="4586123" y="1518420"/>
                  </a:lnTo>
                  <a:lnTo>
                    <a:pt x="4506107" y="1533065"/>
                  </a:lnTo>
                  <a:lnTo>
                    <a:pt x="4423006" y="1542763"/>
                  </a:lnTo>
                  <a:lnTo>
                    <a:pt x="4414132" y="1604524"/>
                  </a:lnTo>
                  <a:lnTo>
                    <a:pt x="4350984" y="1720003"/>
                  </a:lnTo>
                  <a:lnTo>
                    <a:pt x="4298536" y="1771914"/>
                  </a:lnTo>
                  <a:lnTo>
                    <a:pt x="4233393" y="1818731"/>
                  </a:lnTo>
                  <a:lnTo>
                    <a:pt x="4156466" y="1859549"/>
                  </a:lnTo>
                  <a:lnTo>
                    <a:pt x="4068669" y="1893467"/>
                  </a:lnTo>
                  <a:lnTo>
                    <a:pt x="4008434" y="1910811"/>
                  </a:lnTo>
                  <a:lnTo>
                    <a:pt x="3946306" y="1924457"/>
                  </a:lnTo>
                  <a:lnTo>
                    <a:pt x="3882744" y="1934413"/>
                  </a:lnTo>
                  <a:lnTo>
                    <a:pt x="3818206" y="1940685"/>
                  </a:lnTo>
                  <a:lnTo>
                    <a:pt x="3753152" y="1943281"/>
                  </a:lnTo>
                  <a:lnTo>
                    <a:pt x="3688042" y="1942207"/>
                  </a:lnTo>
                  <a:lnTo>
                    <a:pt x="3623334" y="1937474"/>
                  </a:lnTo>
                  <a:lnTo>
                    <a:pt x="3559488" y="1929088"/>
                  </a:lnTo>
                  <a:lnTo>
                    <a:pt x="3496963" y="1917055"/>
                  </a:lnTo>
                  <a:lnTo>
                    <a:pt x="3436217" y="1901386"/>
                  </a:lnTo>
                  <a:lnTo>
                    <a:pt x="3377710" y="1882085"/>
                  </a:lnTo>
                  <a:lnTo>
                    <a:pt x="3313519" y="1972660"/>
                  </a:lnTo>
                  <a:lnTo>
                    <a:pt x="3270585" y="2013880"/>
                  </a:lnTo>
                  <a:lnTo>
                    <a:pt x="3221077" y="2052053"/>
                  </a:lnTo>
                  <a:lnTo>
                    <a:pt x="3165485" y="2086929"/>
                  </a:lnTo>
                  <a:lnTo>
                    <a:pt x="3104300" y="2118259"/>
                  </a:lnTo>
                  <a:lnTo>
                    <a:pt x="3038010" y="2145786"/>
                  </a:lnTo>
                  <a:lnTo>
                    <a:pt x="2967109" y="2169265"/>
                  </a:lnTo>
                  <a:lnTo>
                    <a:pt x="2892083" y="2188444"/>
                  </a:lnTo>
                  <a:lnTo>
                    <a:pt x="2813424" y="2203071"/>
                  </a:lnTo>
                  <a:lnTo>
                    <a:pt x="2731623" y="2212893"/>
                  </a:lnTo>
                  <a:lnTo>
                    <a:pt x="2655447" y="2217418"/>
                  </a:lnTo>
                  <a:lnTo>
                    <a:pt x="2579777" y="2217613"/>
                  </a:lnTo>
                  <a:lnTo>
                    <a:pt x="2505067" y="2213600"/>
                  </a:lnTo>
                  <a:lnTo>
                    <a:pt x="2431777" y="2205501"/>
                  </a:lnTo>
                  <a:lnTo>
                    <a:pt x="2360357" y="2193432"/>
                  </a:lnTo>
                  <a:lnTo>
                    <a:pt x="2291267" y="2177514"/>
                  </a:lnTo>
                  <a:lnTo>
                    <a:pt x="2224963" y="2157867"/>
                  </a:lnTo>
                  <a:lnTo>
                    <a:pt x="2161899" y="2134612"/>
                  </a:lnTo>
                  <a:lnTo>
                    <a:pt x="2102531" y="2107869"/>
                  </a:lnTo>
                  <a:lnTo>
                    <a:pt x="2047317" y="2077754"/>
                  </a:lnTo>
                  <a:lnTo>
                    <a:pt x="1996712" y="2044391"/>
                  </a:lnTo>
                  <a:lnTo>
                    <a:pt x="1951171" y="2007895"/>
                  </a:lnTo>
                  <a:lnTo>
                    <a:pt x="1892863" y="2027013"/>
                  </a:lnTo>
                  <a:lnTo>
                    <a:pt x="1832727" y="2043461"/>
                  </a:lnTo>
                  <a:lnTo>
                    <a:pt x="1771021" y="2057218"/>
                  </a:lnTo>
                  <a:lnTo>
                    <a:pt x="1708002" y="2068265"/>
                  </a:lnTo>
                  <a:lnTo>
                    <a:pt x="1643924" y="2076577"/>
                  </a:lnTo>
                  <a:lnTo>
                    <a:pt x="1579048" y="2082134"/>
                  </a:lnTo>
                  <a:lnTo>
                    <a:pt x="1513624" y="2084912"/>
                  </a:lnTo>
                  <a:lnTo>
                    <a:pt x="1447914" y="2084890"/>
                  </a:lnTo>
                  <a:lnTo>
                    <a:pt x="1382170" y="2082047"/>
                  </a:lnTo>
                  <a:lnTo>
                    <a:pt x="1316653" y="2076358"/>
                  </a:lnTo>
                  <a:lnTo>
                    <a:pt x="1251616" y="2067806"/>
                  </a:lnTo>
                  <a:lnTo>
                    <a:pt x="1173877" y="2053576"/>
                  </a:lnTo>
                  <a:lnTo>
                    <a:pt x="1099096" y="2035433"/>
                  </a:lnTo>
                  <a:lnTo>
                    <a:pt x="1027649" y="2013544"/>
                  </a:lnTo>
                  <a:lnTo>
                    <a:pt x="959912" y="1988083"/>
                  </a:lnTo>
                  <a:lnTo>
                    <a:pt x="896259" y="1959220"/>
                  </a:lnTo>
                  <a:lnTo>
                    <a:pt x="837069" y="1927121"/>
                  </a:lnTo>
                  <a:lnTo>
                    <a:pt x="782715" y="1891959"/>
                  </a:lnTo>
                  <a:lnTo>
                    <a:pt x="733573" y="1853906"/>
                  </a:lnTo>
                  <a:lnTo>
                    <a:pt x="690019" y="1813132"/>
                  </a:lnTo>
                  <a:lnTo>
                    <a:pt x="610029" y="1814989"/>
                  </a:lnTo>
                  <a:lnTo>
                    <a:pt x="531914" y="1809663"/>
                  </a:lnTo>
                  <a:lnTo>
                    <a:pt x="456882" y="1797541"/>
                  </a:lnTo>
                  <a:lnTo>
                    <a:pt x="386139" y="1779004"/>
                  </a:lnTo>
                  <a:lnTo>
                    <a:pt x="320892" y="1754434"/>
                  </a:lnTo>
                  <a:lnTo>
                    <a:pt x="262351" y="1724214"/>
                  </a:lnTo>
                  <a:lnTo>
                    <a:pt x="211720" y="1688727"/>
                  </a:lnTo>
                  <a:lnTo>
                    <a:pt x="132312" y="1589777"/>
                  </a:lnTo>
                  <a:lnTo>
                    <a:pt x="115769" y="1529131"/>
                  </a:lnTo>
                  <a:lnTo>
                    <a:pt x="120122" y="1468314"/>
                  </a:lnTo>
                  <a:lnTo>
                    <a:pt x="144906" y="1409227"/>
                  </a:lnTo>
                  <a:lnTo>
                    <a:pt x="189666" y="1353762"/>
                  </a:lnTo>
                  <a:lnTo>
                    <a:pt x="253937" y="1303820"/>
                  </a:lnTo>
                  <a:lnTo>
                    <a:pt x="166217" y="1265324"/>
                  </a:lnTo>
                  <a:lnTo>
                    <a:pt x="95547" y="1217802"/>
                  </a:lnTo>
                  <a:lnTo>
                    <a:pt x="43344" y="1163173"/>
                  </a:lnTo>
                  <a:lnTo>
                    <a:pt x="11023" y="1103355"/>
                  </a:lnTo>
                  <a:lnTo>
                    <a:pt x="0" y="1040264"/>
                  </a:lnTo>
                  <a:lnTo>
                    <a:pt x="11688" y="975815"/>
                  </a:lnTo>
                  <a:lnTo>
                    <a:pt x="70636" y="885979"/>
                  </a:lnTo>
                  <a:lnTo>
                    <a:pt x="116202" y="847118"/>
                  </a:lnTo>
                  <a:lnTo>
                    <a:pt x="171022" y="813076"/>
                  </a:lnTo>
                  <a:lnTo>
                    <a:pt x="233985" y="784446"/>
                  </a:lnTo>
                  <a:lnTo>
                    <a:pt x="303988" y="761818"/>
                  </a:lnTo>
                  <a:lnTo>
                    <a:pt x="379922" y="745778"/>
                  </a:lnTo>
                  <a:lnTo>
                    <a:pt x="460681" y="736916"/>
                  </a:lnTo>
                  <a:lnTo>
                    <a:pt x="464980" y="730009"/>
                  </a:lnTo>
                  <a:close/>
                </a:path>
                <a:path w="5109209" h="2218054">
                  <a:moveTo>
                    <a:pt x="253990" y="1303808"/>
                  </a:moveTo>
                  <a:lnTo>
                    <a:pt x="309798" y="1320611"/>
                  </a:lnTo>
                  <a:lnTo>
                    <a:pt x="368298" y="1333197"/>
                  </a:lnTo>
                  <a:lnTo>
                    <a:pt x="428821" y="1341472"/>
                  </a:lnTo>
                  <a:lnTo>
                    <a:pt x="490693" y="1345343"/>
                  </a:lnTo>
                  <a:lnTo>
                    <a:pt x="553240" y="1344718"/>
                  </a:lnTo>
                </a:path>
                <a:path w="5109209" h="2218054">
                  <a:moveTo>
                    <a:pt x="690027" y="1813129"/>
                  </a:moveTo>
                  <a:lnTo>
                    <a:pt x="723525" y="1810151"/>
                  </a:lnTo>
                  <a:lnTo>
                    <a:pt x="756583" y="1805881"/>
                  </a:lnTo>
                  <a:lnTo>
                    <a:pt x="789095" y="1800344"/>
                  </a:lnTo>
                  <a:lnTo>
                    <a:pt x="820954" y="1793549"/>
                  </a:lnTo>
                </a:path>
                <a:path w="5109209" h="2218054">
                  <a:moveTo>
                    <a:pt x="1951114" y="2007888"/>
                  </a:moveTo>
                  <a:lnTo>
                    <a:pt x="1928394" y="1986518"/>
                  </a:lnTo>
                  <a:lnTo>
                    <a:pt x="1907645" y="1964477"/>
                  </a:lnTo>
                  <a:lnTo>
                    <a:pt x="1888909" y="1941809"/>
                  </a:lnTo>
                  <a:lnTo>
                    <a:pt x="1872226" y="1918566"/>
                  </a:lnTo>
                </a:path>
                <a:path w="5109209" h="2218054">
                  <a:moveTo>
                    <a:pt x="3377710" y="1882071"/>
                  </a:moveTo>
                  <a:lnTo>
                    <a:pt x="3388854" y="1857964"/>
                  </a:lnTo>
                  <a:lnTo>
                    <a:pt x="3397829" y="1833561"/>
                  </a:lnTo>
                  <a:lnTo>
                    <a:pt x="3404620" y="1808908"/>
                  </a:lnTo>
                  <a:lnTo>
                    <a:pt x="3409211" y="1784062"/>
                  </a:lnTo>
                </a:path>
                <a:path w="5109209" h="2218054">
                  <a:moveTo>
                    <a:pt x="4422967" y="1542761"/>
                  </a:moveTo>
                  <a:lnTo>
                    <a:pt x="4397139" y="1429454"/>
                  </a:lnTo>
                  <a:lnTo>
                    <a:pt x="4320501" y="1326811"/>
                  </a:lnTo>
                  <a:lnTo>
                    <a:pt x="4265009" y="1281282"/>
                  </a:lnTo>
                  <a:lnTo>
                    <a:pt x="4199069" y="1240571"/>
                  </a:lnTo>
                  <a:lnTo>
                    <a:pt x="4123436" y="1205393"/>
                  </a:lnTo>
                  <a:lnTo>
                    <a:pt x="4038860" y="1176470"/>
                  </a:lnTo>
                </a:path>
                <a:path w="5109209" h="2218054">
                  <a:moveTo>
                    <a:pt x="4944413" y="785962"/>
                  </a:moveTo>
                  <a:lnTo>
                    <a:pt x="4911938" y="824530"/>
                  </a:lnTo>
                  <a:lnTo>
                    <a:pt x="4872319" y="860508"/>
                  </a:lnTo>
                  <a:lnTo>
                    <a:pt x="4825990" y="893551"/>
                  </a:lnTo>
                  <a:lnTo>
                    <a:pt x="4773380" y="923314"/>
                  </a:lnTo>
                </a:path>
                <a:path w="5109209" h="2218054">
                  <a:moveTo>
                    <a:pt x="4530941" y="278589"/>
                  </a:moveTo>
                  <a:lnTo>
                    <a:pt x="4535183" y="294697"/>
                  </a:lnTo>
                  <a:lnTo>
                    <a:pt x="4538104" y="310895"/>
                  </a:lnTo>
                  <a:lnTo>
                    <a:pt x="4539702" y="327157"/>
                  </a:lnTo>
                  <a:lnTo>
                    <a:pt x="4539970" y="343457"/>
                  </a:lnTo>
                </a:path>
                <a:path w="5109209" h="2218054">
                  <a:moveTo>
                    <a:pt x="3528568" y="119715"/>
                  </a:moveTo>
                  <a:lnTo>
                    <a:pt x="3502899" y="138952"/>
                  </a:lnTo>
                  <a:lnTo>
                    <a:pt x="3479682" y="159206"/>
                  </a:lnTo>
                  <a:lnTo>
                    <a:pt x="3459004" y="180396"/>
                  </a:lnTo>
                  <a:lnTo>
                    <a:pt x="3440950" y="202439"/>
                  </a:lnTo>
                </a:path>
                <a:path w="5109209" h="2218054">
                  <a:moveTo>
                    <a:pt x="2657088" y="168531"/>
                  </a:moveTo>
                  <a:lnTo>
                    <a:pt x="2643682" y="185756"/>
                  </a:lnTo>
                  <a:lnTo>
                    <a:pt x="2632121" y="203423"/>
                  </a:lnTo>
                  <a:lnTo>
                    <a:pt x="2622433" y="221480"/>
                  </a:lnTo>
                  <a:lnTo>
                    <a:pt x="2614652" y="239877"/>
                  </a:lnTo>
                </a:path>
                <a:path w="5109209" h="2218054">
                  <a:moveTo>
                    <a:pt x="1658731" y="259391"/>
                  </a:moveTo>
                  <a:lnTo>
                    <a:pt x="1699734" y="274603"/>
                  </a:lnTo>
                  <a:lnTo>
                    <a:pt x="1739065" y="291243"/>
                  </a:lnTo>
                  <a:lnTo>
                    <a:pt x="1776619" y="309259"/>
                  </a:lnTo>
                  <a:lnTo>
                    <a:pt x="1812291" y="328609"/>
                  </a:lnTo>
                </a:path>
                <a:path w="5109209" h="2218054">
                  <a:moveTo>
                    <a:pt x="464980" y="730009"/>
                  </a:moveTo>
                  <a:lnTo>
                    <a:pt x="469849" y="748440"/>
                  </a:lnTo>
                  <a:lnTo>
                    <a:pt x="475944" y="766734"/>
                  </a:lnTo>
                  <a:lnTo>
                    <a:pt x="483257" y="784874"/>
                  </a:lnTo>
                  <a:lnTo>
                    <a:pt x="491779" y="802833"/>
                  </a:lnTo>
                </a:path>
              </a:pathLst>
            </a:custGeom>
            <a:ln w="28549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7779946" y="4917660"/>
            <a:ext cx="368681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0" marR="5080" indent="-901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→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900">
                <a:latin typeface="Arial MT"/>
                <a:cs typeface="Arial MT"/>
              </a:rPr>
              <a:t>λ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{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s[top].begin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new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label(); </a:t>
            </a:r>
            <a:r>
              <a:rPr dirty="0" sz="1800">
                <a:latin typeface="Arial MT"/>
                <a:cs typeface="Arial MT"/>
              </a:rPr>
              <a:t>s[top].true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new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label(); </a:t>
            </a:r>
            <a:r>
              <a:rPr dirty="0" sz="1800">
                <a:latin typeface="Arial MT"/>
                <a:cs typeface="Arial MT"/>
              </a:rPr>
              <a:t>s[top].false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s[top-3].next;}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Implementing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SDT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scheme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during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LR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Parsing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0592" y="2083027"/>
            <a:ext cx="36823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dirty="0" sz="2800" spc="-1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continued</a:t>
            </a:r>
            <a:r>
              <a:rPr dirty="0" sz="2800" spc="-10" b="1">
                <a:solidFill>
                  <a:srgbClr val="2F5496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718448" y="2721467"/>
          <a:ext cx="12105005" cy="594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0"/>
                <a:gridCol w="3824604"/>
                <a:gridCol w="3322320"/>
              </a:tblGrid>
              <a:tr h="734060">
                <a:tc>
                  <a:txBody>
                    <a:bodyPr/>
                    <a:lstStyle/>
                    <a:p>
                      <a:pPr algn="ctr" marL="116839">
                        <a:lnSpc>
                          <a:spcPts val="3210"/>
                        </a:lnSpc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8865">
                        <a:lnSpc>
                          <a:spcPts val="3210"/>
                        </a:lnSpc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r>
                        <a:rPr dirty="0" sz="2800" spc="-9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6205">
                        <a:lnSpc>
                          <a:spcPts val="3210"/>
                        </a:lnSpc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5214620">
                <a:tc>
                  <a:txBody>
                    <a:bodyPr/>
                    <a:lstStyle/>
                    <a:p>
                      <a:pPr marL="1031875">
                        <a:lnSpc>
                          <a:spcPct val="100000"/>
                        </a:lnSpc>
                        <a:spcBef>
                          <a:spcPts val="1105"/>
                        </a:spcBef>
                        <a:tabLst>
                          <a:tab pos="1648460" algn="l"/>
                        </a:tabLst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	while</a:t>
                      </a:r>
                      <a:r>
                        <a:rPr dirty="0" sz="2800" spc="-4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2800" spc="-4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2800" spc="-4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140335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2125">
                        <a:lnSpc>
                          <a:spcPts val="2705"/>
                        </a:lnSpc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&gt;b)</a:t>
                      </a:r>
                      <a:r>
                        <a:rPr dirty="0" sz="2800" spc="-3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0;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3210"/>
                        </a:lnSpc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dirty="0" sz="2800" spc="-6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rel</a:t>
                      </a:r>
                      <a:r>
                        <a:rPr dirty="0" sz="2800" spc="-6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(rel.op</a:t>
                      </a:r>
                      <a:r>
                        <a:rPr dirty="0" sz="2800" spc="-6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6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&gt;)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145549" y="5026799"/>
          <a:ext cx="3698240" cy="2039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1879"/>
              </a:tblGrid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id,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id.name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marL="1176020" marR="97790" indent="-10744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M,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begin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label(),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C.true=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label();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C.false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S.next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(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while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X,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S.next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label();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$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Implementing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SDT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scheme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during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LR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Parsing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0592" y="2083027"/>
            <a:ext cx="36823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dirty="0" sz="2800" spc="-1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continued</a:t>
            </a:r>
            <a:r>
              <a:rPr dirty="0" sz="2800" spc="-10" b="1">
                <a:solidFill>
                  <a:srgbClr val="2F5496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718448" y="2721467"/>
          <a:ext cx="12105005" cy="594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0"/>
                <a:gridCol w="3824604"/>
                <a:gridCol w="3322320"/>
              </a:tblGrid>
              <a:tr h="734060">
                <a:tc>
                  <a:txBody>
                    <a:bodyPr/>
                    <a:lstStyle/>
                    <a:p>
                      <a:pPr algn="ctr" marL="116839">
                        <a:lnSpc>
                          <a:spcPts val="3210"/>
                        </a:lnSpc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8865">
                        <a:lnSpc>
                          <a:spcPts val="3210"/>
                        </a:lnSpc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r>
                        <a:rPr dirty="0" sz="2800" spc="-9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6205">
                        <a:lnSpc>
                          <a:spcPts val="3210"/>
                        </a:lnSpc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5214620">
                <a:tc>
                  <a:txBody>
                    <a:bodyPr/>
                    <a:lstStyle/>
                    <a:p>
                      <a:pPr algn="ctr" marL="46355">
                        <a:lnSpc>
                          <a:spcPct val="100000"/>
                        </a:lnSpc>
                        <a:spcBef>
                          <a:spcPts val="1105"/>
                        </a:spcBef>
                        <a:tabLst>
                          <a:tab pos="662940" algn="l"/>
                        </a:tabLst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	while</a:t>
                      </a:r>
                      <a:r>
                        <a:rPr dirty="0" sz="2800" spc="-4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2800" spc="-3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2800" spc="-3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dirty="0" sz="2800" spc="-3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140335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9289">
                        <a:lnSpc>
                          <a:spcPts val="2705"/>
                        </a:lnSpc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b)</a:t>
                      </a:r>
                      <a:r>
                        <a:rPr dirty="0" sz="2800" spc="-3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0;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3210"/>
                        </a:lnSpc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dirty="0" sz="2800" spc="-6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id(id.name</a:t>
                      </a:r>
                      <a:r>
                        <a:rPr dirty="0" sz="2800" spc="-6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5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145549" y="4645799"/>
          <a:ext cx="3698240" cy="2353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1879"/>
              </a:tblGrid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rel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,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rel.op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“&gt;”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id,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id.name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marL="1176020" marR="97790" indent="-10744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M,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begin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label();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C.true=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label();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C.false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S.next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(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while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X,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S.next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label();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$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Implementing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SDT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scheme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during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LR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Parsing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0592" y="2083027"/>
            <a:ext cx="36823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dirty="0" sz="2800" spc="-1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continued</a:t>
            </a:r>
            <a:r>
              <a:rPr dirty="0" sz="2800" spc="-10" b="1">
                <a:solidFill>
                  <a:srgbClr val="2F5496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13474" y="2704072"/>
            <a:ext cx="8070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Stack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650702" y="2704072"/>
            <a:ext cx="1809114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Input</a:t>
            </a:r>
            <a:r>
              <a:rPr dirty="0" sz="2800" spc="-9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Buffer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638845" y="2704072"/>
            <a:ext cx="9810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Action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702086" y="3374464"/>
            <a:ext cx="12680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)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0;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469574" y="3438476"/>
            <a:ext cx="1895475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reduce</a:t>
            </a:r>
            <a:r>
              <a:rPr dirty="0" sz="2800" spc="-1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using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dirty="0" sz="2800" spc="-175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rel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13774" y="3598276"/>
            <a:ext cx="32181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865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while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(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rel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1145549" y="4645799"/>
          <a:ext cx="4219575" cy="2666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/>
                <a:gridCol w="3611879"/>
              </a:tblGrid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top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id,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id.name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rel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,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rel.op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“&gt;”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id,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id.name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6020" marR="97790" indent="-10744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M,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begin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label();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C.true=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label();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C.false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S.next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(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while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X,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S.next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label();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$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  <p:grpSp>
        <p:nvGrpSpPr>
          <p:cNvPr id="13" name="object 13" descr=""/>
          <p:cNvGrpSpPr/>
          <p:nvPr/>
        </p:nvGrpSpPr>
        <p:grpSpPr>
          <a:xfrm>
            <a:off x="718448" y="2721467"/>
            <a:ext cx="13489305" cy="5968365"/>
            <a:chOff x="718448" y="2721467"/>
            <a:chExt cx="13489305" cy="5968365"/>
          </a:xfrm>
        </p:grpSpPr>
        <p:sp>
          <p:nvSpPr>
            <p:cNvPr id="14" name="object 14" descr=""/>
            <p:cNvSpPr/>
            <p:nvPr/>
          </p:nvSpPr>
          <p:spPr>
            <a:xfrm>
              <a:off x="732723" y="2721468"/>
              <a:ext cx="4852035" cy="5968365"/>
            </a:xfrm>
            <a:custGeom>
              <a:avLst/>
              <a:gdLst/>
              <a:ahLst/>
              <a:cxnLst/>
              <a:rect l="l" t="t" r="r" b="b"/>
              <a:pathLst>
                <a:path w="4852035" h="5968365">
                  <a:moveTo>
                    <a:pt x="0" y="0"/>
                  </a:moveTo>
                  <a:lnTo>
                    <a:pt x="0" y="5968248"/>
                  </a:lnTo>
                </a:path>
                <a:path w="4852035" h="5968365">
                  <a:moveTo>
                    <a:pt x="4851699" y="0"/>
                  </a:moveTo>
                  <a:lnTo>
                    <a:pt x="4851699" y="5968248"/>
                  </a:lnTo>
                </a:path>
              </a:pathLst>
            </a:custGeom>
            <a:ln w="28549">
              <a:solidFill>
                <a:srgbClr val="2F549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409422" y="2721468"/>
              <a:ext cx="3323590" cy="5968365"/>
            </a:xfrm>
            <a:custGeom>
              <a:avLst/>
              <a:gdLst/>
              <a:ahLst/>
              <a:cxnLst/>
              <a:rect l="l" t="t" r="r" b="b"/>
              <a:pathLst>
                <a:path w="3323590" h="5968365">
                  <a:moveTo>
                    <a:pt x="0" y="0"/>
                  </a:moveTo>
                  <a:lnTo>
                    <a:pt x="0" y="2731655"/>
                  </a:lnTo>
                </a:path>
                <a:path w="3323590" h="5968365">
                  <a:moveTo>
                    <a:pt x="0" y="4406855"/>
                  </a:moveTo>
                  <a:lnTo>
                    <a:pt x="0" y="5968248"/>
                  </a:lnTo>
                </a:path>
                <a:path w="3323590" h="5968365">
                  <a:moveTo>
                    <a:pt x="3322999" y="0"/>
                  </a:moveTo>
                  <a:lnTo>
                    <a:pt x="3322999" y="2731655"/>
                  </a:lnTo>
                </a:path>
                <a:path w="3323590" h="5968365">
                  <a:moveTo>
                    <a:pt x="3322999" y="4406855"/>
                  </a:moveTo>
                  <a:lnTo>
                    <a:pt x="3322999" y="5968248"/>
                  </a:lnTo>
                </a:path>
              </a:pathLst>
            </a:custGeom>
            <a:ln w="28549">
              <a:solidFill>
                <a:srgbClr val="2F549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18449" y="2735742"/>
              <a:ext cx="12028805" cy="734695"/>
            </a:xfrm>
            <a:custGeom>
              <a:avLst/>
              <a:gdLst/>
              <a:ahLst/>
              <a:cxnLst/>
              <a:rect l="l" t="t" r="r" b="b"/>
              <a:pathLst>
                <a:path w="12028805" h="734695">
                  <a:moveTo>
                    <a:pt x="0" y="0"/>
                  </a:moveTo>
                  <a:lnTo>
                    <a:pt x="12028248" y="0"/>
                  </a:lnTo>
                </a:path>
                <a:path w="12028805" h="734695">
                  <a:moveTo>
                    <a:pt x="0" y="734399"/>
                  </a:moveTo>
                  <a:lnTo>
                    <a:pt x="12028248" y="734399"/>
                  </a:lnTo>
                </a:path>
              </a:pathLst>
            </a:custGeom>
            <a:ln w="28549">
              <a:solidFill>
                <a:srgbClr val="2F549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18449" y="8684968"/>
              <a:ext cx="12028805" cy="0"/>
            </a:xfrm>
            <a:custGeom>
              <a:avLst/>
              <a:gdLst/>
              <a:ahLst/>
              <a:cxnLst/>
              <a:rect l="l" t="t" r="r" b="b"/>
              <a:pathLst>
                <a:path w="12028805" h="0">
                  <a:moveTo>
                    <a:pt x="0" y="0"/>
                  </a:moveTo>
                  <a:lnTo>
                    <a:pt x="12028248" y="0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565350" y="5453124"/>
              <a:ext cx="7642225" cy="1675764"/>
            </a:xfrm>
            <a:custGeom>
              <a:avLst/>
              <a:gdLst/>
              <a:ahLst/>
              <a:cxnLst/>
              <a:rect l="l" t="t" r="r" b="b"/>
              <a:pathLst>
                <a:path w="7642225" h="1675765">
                  <a:moveTo>
                    <a:pt x="7642199" y="1675199"/>
                  </a:moveTo>
                  <a:lnTo>
                    <a:pt x="0" y="1675199"/>
                  </a:lnTo>
                  <a:lnTo>
                    <a:pt x="0" y="0"/>
                  </a:lnTo>
                  <a:lnTo>
                    <a:pt x="7642199" y="0"/>
                  </a:lnTo>
                  <a:lnTo>
                    <a:pt x="7642199" y="1675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6565350" y="5440806"/>
            <a:ext cx="743077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→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id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rel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id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s[top-2].addr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dirty="0" sz="1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Temp();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s[top-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2].code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gen(s[top].addr “=”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s[top-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2].name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s[top-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1].op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s[top].name)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||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gen(“if”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s[top].addr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“goto”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label(s[top-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3].true)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||</a:t>
            </a:r>
            <a:r>
              <a:rPr dirty="0" sz="18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gen(“goto”</a:t>
            </a:r>
            <a:r>
              <a:rPr dirty="0" sz="18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label(s[top-3].false);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top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top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-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2;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Implementing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SDT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scheme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during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LR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Parsing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0592" y="2083027"/>
            <a:ext cx="36823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dirty="0" sz="2800" spc="-1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continued</a:t>
            </a:r>
            <a:r>
              <a:rPr dirty="0" sz="2800" spc="-10" b="1">
                <a:solidFill>
                  <a:srgbClr val="2F5496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718448" y="2721467"/>
          <a:ext cx="12105005" cy="594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0"/>
                <a:gridCol w="3824604"/>
                <a:gridCol w="3322320"/>
              </a:tblGrid>
              <a:tr h="734060">
                <a:tc>
                  <a:txBody>
                    <a:bodyPr/>
                    <a:lstStyle/>
                    <a:p>
                      <a:pPr algn="ctr" marL="116839">
                        <a:lnSpc>
                          <a:spcPts val="3210"/>
                        </a:lnSpc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8865">
                        <a:lnSpc>
                          <a:spcPts val="3210"/>
                        </a:lnSpc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r>
                        <a:rPr dirty="0" sz="2800" spc="-9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6205">
                        <a:lnSpc>
                          <a:spcPts val="3210"/>
                        </a:lnSpc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5214620"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1105"/>
                        </a:spcBef>
                        <a:tabLst>
                          <a:tab pos="810260" algn="l"/>
                        </a:tabLst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	while</a:t>
                      </a:r>
                      <a:r>
                        <a:rPr dirty="0" sz="2800" spc="-4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2800" spc="-4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2800" spc="-4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140335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9790">
                        <a:lnSpc>
                          <a:spcPts val="2705"/>
                        </a:lnSpc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)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0;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3210"/>
                        </a:lnSpc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dirty="0" sz="2800" spc="-8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145549" y="4645799"/>
          <a:ext cx="3698240" cy="2039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1879"/>
              </a:tblGrid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C,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C.addr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Temp();</a:t>
                      </a:r>
                      <a:r>
                        <a:rPr dirty="0" sz="1400" spc="3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C.code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marL="1176020" marR="97790" indent="-10744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M,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begin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label();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C.true=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label();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C.false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S.next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(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while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X,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S.next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label();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$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Implementing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SDT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scheme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during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LR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Parsing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0592" y="2083027"/>
            <a:ext cx="36823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dirty="0" sz="2800" spc="-1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continued</a:t>
            </a:r>
            <a:r>
              <a:rPr dirty="0" sz="2800" spc="-10" b="1">
                <a:solidFill>
                  <a:srgbClr val="2F5496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718448" y="2721467"/>
          <a:ext cx="12105005" cy="594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0"/>
                <a:gridCol w="3824604"/>
                <a:gridCol w="3322320"/>
              </a:tblGrid>
              <a:tr h="734060">
                <a:tc>
                  <a:txBody>
                    <a:bodyPr/>
                    <a:lstStyle/>
                    <a:p>
                      <a:pPr algn="ctr" marL="116839">
                        <a:lnSpc>
                          <a:spcPts val="3210"/>
                        </a:lnSpc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8865">
                        <a:lnSpc>
                          <a:spcPts val="3210"/>
                        </a:lnSpc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r>
                        <a:rPr dirty="0" sz="2800" spc="-9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6205">
                        <a:lnSpc>
                          <a:spcPts val="3210"/>
                        </a:lnSpc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5214620"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1105"/>
                        </a:spcBef>
                        <a:tabLst>
                          <a:tab pos="810260" algn="l"/>
                        </a:tabLst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	while</a:t>
                      </a:r>
                      <a:r>
                        <a:rPr dirty="0" sz="2800" spc="-4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2800" spc="-4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2800" spc="-3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2800" spc="-4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140335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20925">
                        <a:lnSpc>
                          <a:spcPts val="2705"/>
                        </a:lnSpc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0;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3210"/>
                        </a:lnSpc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2800" spc="-4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-190" b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145549" y="4645799"/>
          <a:ext cx="4219575" cy="2353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/>
                <a:gridCol w="3611879"/>
              </a:tblGrid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C,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C.addr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Temp();</a:t>
                      </a:r>
                      <a:r>
                        <a:rPr dirty="0" sz="1400" spc="3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C.code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6020" marR="97790" indent="-10744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M,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begin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label();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C.true=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label();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C.false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S.next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(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while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X,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S.next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label();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$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Implementing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SDT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scheme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during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LR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Parsing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0592" y="2083027"/>
            <a:ext cx="36823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dirty="0" sz="2800" spc="-1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continued</a:t>
            </a:r>
            <a:r>
              <a:rPr dirty="0" sz="2800" spc="-10" b="1">
                <a:solidFill>
                  <a:srgbClr val="2F5496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145549" y="4645799"/>
          <a:ext cx="4219575" cy="2666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/>
                <a:gridCol w="3611879"/>
              </a:tblGrid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top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N,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S.next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begin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C,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C.addr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Temp();</a:t>
                      </a:r>
                      <a:r>
                        <a:rPr dirty="0" sz="1400" spc="3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C.code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6020" marR="97790" indent="-10744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M,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begin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label();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C.true=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label();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C.false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S.next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(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while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X,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S.next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label();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$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718448" y="2721467"/>
          <a:ext cx="12105005" cy="594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0"/>
                <a:gridCol w="980439"/>
                <a:gridCol w="2843530"/>
                <a:gridCol w="1579879"/>
                <a:gridCol w="1742440"/>
              </a:tblGrid>
              <a:tr h="734060">
                <a:tc>
                  <a:txBody>
                    <a:bodyPr/>
                    <a:lstStyle/>
                    <a:p>
                      <a:pPr algn="ctr" marL="116839">
                        <a:lnSpc>
                          <a:spcPts val="3210"/>
                        </a:lnSpc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78865">
                        <a:lnSpc>
                          <a:spcPts val="3210"/>
                        </a:lnSpc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r>
                        <a:rPr dirty="0" sz="2800" spc="-9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116205">
                        <a:lnSpc>
                          <a:spcPts val="3210"/>
                        </a:lnSpc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82470">
                <a:tc rowSpan="3"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1105"/>
                        </a:spcBef>
                        <a:tabLst>
                          <a:tab pos="810260" algn="l"/>
                        </a:tabLst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	while</a:t>
                      </a:r>
                      <a:r>
                        <a:rPr dirty="0" sz="2800" spc="-4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2800" spc="-4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2800" spc="-3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2800" spc="-4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140335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20925">
                        <a:lnSpc>
                          <a:spcPts val="2705"/>
                        </a:lnSpc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0;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2390">
                        <a:lnSpc>
                          <a:spcPts val="3210"/>
                        </a:lnSpc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dirty="0" sz="2800" spc="-6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dirty="0" sz="2800" spc="-6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(id.name</a:t>
                      </a:r>
                      <a:r>
                        <a:rPr dirty="0" sz="2800" spc="-6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6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59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0335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12700">
                        <a:lnSpc>
                          <a:spcPts val="2510"/>
                        </a:lnSpc>
                        <a:tabLst>
                          <a:tab pos="900430" algn="l"/>
                        </a:tabLst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dirty="0" sz="21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→</a:t>
                      </a:r>
                      <a:r>
                        <a:rPr dirty="0" sz="21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11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λ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	{s[top].next</a:t>
                      </a:r>
                      <a:r>
                        <a:rPr dirty="0" sz="2100" spc="-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100" spc="-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s[top-3].begin;}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2F5496"/>
                      </a:solidFill>
                      <a:prstDash val="solid"/>
                    </a:lnR>
                  </a:tcPr>
                </a:tc>
              </a:tr>
              <a:tr h="28956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0335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Implementing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SDT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scheme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during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LR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Parsing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0592" y="2083027"/>
            <a:ext cx="36823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dirty="0" sz="2800" spc="-1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continued</a:t>
            </a:r>
            <a:r>
              <a:rPr dirty="0" sz="2800" spc="-10" b="1">
                <a:solidFill>
                  <a:srgbClr val="2F5496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718448" y="2721467"/>
          <a:ext cx="12105005" cy="594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0"/>
                <a:gridCol w="3824604"/>
                <a:gridCol w="3322320"/>
              </a:tblGrid>
              <a:tr h="734060">
                <a:tc>
                  <a:txBody>
                    <a:bodyPr/>
                    <a:lstStyle/>
                    <a:p>
                      <a:pPr algn="ctr" marL="116839">
                        <a:lnSpc>
                          <a:spcPts val="3210"/>
                        </a:lnSpc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8865">
                        <a:lnSpc>
                          <a:spcPts val="3210"/>
                        </a:lnSpc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r>
                        <a:rPr dirty="0" sz="2800" spc="-9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6205">
                        <a:lnSpc>
                          <a:spcPts val="3210"/>
                        </a:lnSpc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5214620"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1105"/>
                        </a:spcBef>
                        <a:tabLst>
                          <a:tab pos="810260" algn="l"/>
                        </a:tabLst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	while</a:t>
                      </a:r>
                      <a:r>
                        <a:rPr dirty="0" sz="2800" spc="-3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2800" spc="-3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)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140335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43865">
                        <a:lnSpc>
                          <a:spcPts val="2705"/>
                        </a:lnSpc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0;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3210"/>
                        </a:lnSpc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dirty="0" sz="2800" spc="-8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145549" y="4645799"/>
          <a:ext cx="3698240" cy="2980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1879"/>
              </a:tblGrid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id,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id.name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N,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S.next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begin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C,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C.addr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Temp();</a:t>
                      </a:r>
                      <a:r>
                        <a:rPr dirty="0" sz="1400" spc="3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C.code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marL="1176020" marR="97790" indent="-10744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M,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begin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label();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C.true=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label();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C.false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S.next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(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while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X,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S.next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label();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$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Implementing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SDT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scheme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during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LR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Parsing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0592" y="2083027"/>
            <a:ext cx="36823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dirty="0" sz="2800" spc="-1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continued</a:t>
            </a:r>
            <a:r>
              <a:rPr dirty="0" sz="2800" spc="-10" b="1">
                <a:solidFill>
                  <a:srgbClr val="2F5496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718448" y="2721467"/>
          <a:ext cx="12105005" cy="594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0"/>
                <a:gridCol w="3824604"/>
                <a:gridCol w="3322320"/>
              </a:tblGrid>
              <a:tr h="734060">
                <a:tc>
                  <a:txBody>
                    <a:bodyPr/>
                    <a:lstStyle/>
                    <a:p>
                      <a:pPr algn="ctr" marL="116839">
                        <a:lnSpc>
                          <a:spcPts val="3210"/>
                        </a:lnSpc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8865">
                        <a:lnSpc>
                          <a:spcPts val="3210"/>
                        </a:lnSpc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r>
                        <a:rPr dirty="0" sz="2800" spc="-9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6205">
                        <a:lnSpc>
                          <a:spcPts val="3210"/>
                        </a:lnSpc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5214620"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1105"/>
                        </a:spcBef>
                        <a:tabLst>
                          <a:tab pos="810260" algn="l"/>
                        </a:tabLst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	while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)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140335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43865">
                        <a:lnSpc>
                          <a:spcPts val="2705"/>
                        </a:lnSpc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0;</a:t>
                      </a:r>
                      <a:r>
                        <a:rPr dirty="0" sz="2800" spc="-3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3210"/>
                        </a:lnSpc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dirty="0" sz="2800" spc="-8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(num.lexval</a:t>
                      </a:r>
                      <a:r>
                        <a:rPr dirty="0" sz="2800" spc="-4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145549" y="4645799"/>
          <a:ext cx="3698240" cy="3294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1879"/>
              </a:tblGrid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=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id,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id.name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N,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S.next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begin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C,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C.addr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Temp();</a:t>
                      </a:r>
                      <a:r>
                        <a:rPr dirty="0" sz="1400" spc="3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C.code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marL="1176020" marR="97790" indent="-10744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M,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begin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label();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C.true=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label();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C.false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S.next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(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while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X,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S.next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label();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$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Implementing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SDT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scheme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during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LR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Parsing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0592" y="2083027"/>
            <a:ext cx="36823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dirty="0" sz="2800" spc="-1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continued</a:t>
            </a:r>
            <a:r>
              <a:rPr dirty="0" sz="2800" spc="-10" b="1">
                <a:solidFill>
                  <a:srgbClr val="2F5496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718448" y="2721467"/>
          <a:ext cx="12105005" cy="594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0"/>
                <a:gridCol w="3824604"/>
                <a:gridCol w="3322320"/>
              </a:tblGrid>
              <a:tr h="734060">
                <a:tc>
                  <a:txBody>
                    <a:bodyPr/>
                    <a:lstStyle/>
                    <a:p>
                      <a:pPr algn="ctr" marL="116839">
                        <a:lnSpc>
                          <a:spcPts val="3210"/>
                        </a:lnSpc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8865">
                        <a:lnSpc>
                          <a:spcPts val="3210"/>
                        </a:lnSpc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r>
                        <a:rPr dirty="0" sz="2800" spc="-9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6205">
                        <a:lnSpc>
                          <a:spcPts val="3210"/>
                        </a:lnSpc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5214620"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1105"/>
                        </a:spcBef>
                        <a:tabLst>
                          <a:tab pos="810260" algn="l"/>
                        </a:tabLst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	while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)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num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140335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43865">
                        <a:lnSpc>
                          <a:spcPts val="2705"/>
                        </a:lnSpc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;</a:t>
                      </a:r>
                      <a:r>
                        <a:rPr dirty="0" sz="2800" spc="-1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3210"/>
                        </a:lnSpc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dirty="0" sz="2800" spc="-8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;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145549" y="4645799"/>
          <a:ext cx="3698240" cy="3608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1879"/>
              </a:tblGrid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num,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num.lexval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=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id,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id.name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N,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S.next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begin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C,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C.addr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Temp();</a:t>
                      </a:r>
                      <a:r>
                        <a:rPr dirty="0" sz="1400" spc="3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C.code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marL="1176020" marR="97790" indent="-10744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M,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begin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label();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C.true=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label();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C.false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S.next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(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while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X,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S.next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label();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$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20">
                <a:solidFill>
                  <a:srgbClr val="C55A11"/>
                </a:solidFill>
              </a:rPr>
              <a:t>Conversion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of</a:t>
            </a:r>
            <a:r>
              <a:rPr dirty="0" spc="-4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L-attributed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SDD</a:t>
            </a:r>
            <a:r>
              <a:rPr dirty="0" spc="-4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to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 spc="-25">
                <a:solidFill>
                  <a:srgbClr val="C55A11"/>
                </a:solidFill>
              </a:rPr>
              <a:t>SDT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Translation</a:t>
            </a:r>
            <a:r>
              <a:rPr dirty="0" spc="-65"/>
              <a:t> </a:t>
            </a:r>
            <a:r>
              <a:rPr dirty="0"/>
              <a:t>by</a:t>
            </a:r>
            <a:r>
              <a:rPr dirty="0" spc="-60"/>
              <a:t> </a:t>
            </a:r>
            <a:r>
              <a:rPr dirty="0" spc="-20"/>
              <a:t>traversing</a:t>
            </a:r>
            <a:r>
              <a:rPr dirty="0" spc="-60"/>
              <a:t> </a:t>
            </a:r>
            <a:r>
              <a:rPr dirty="0"/>
              <a:t>a</a:t>
            </a:r>
            <a:r>
              <a:rPr dirty="0" spc="-60"/>
              <a:t> </a:t>
            </a:r>
            <a:r>
              <a:rPr dirty="0"/>
              <a:t>parse</a:t>
            </a:r>
            <a:r>
              <a:rPr dirty="0" spc="-60"/>
              <a:t> </a:t>
            </a:r>
            <a:r>
              <a:rPr dirty="0" spc="-20"/>
              <a:t>tree</a:t>
            </a:r>
          </a:p>
          <a:p>
            <a:pPr>
              <a:lnSpc>
                <a:spcPct val="100000"/>
              </a:lnSpc>
              <a:spcBef>
                <a:spcPts val="1860"/>
              </a:spcBef>
            </a:pPr>
          </a:p>
          <a:p>
            <a:pPr marL="492759" indent="-480059">
              <a:lnSpc>
                <a:spcPct val="100000"/>
              </a:lnSpc>
              <a:buFont typeface="Arial MT"/>
              <a:buChar char="●"/>
              <a:tabLst>
                <a:tab pos="492759" algn="l"/>
              </a:tabLst>
            </a:pPr>
            <a:r>
              <a:rPr dirty="0">
                <a:solidFill>
                  <a:srgbClr val="2F5496"/>
                </a:solidFill>
              </a:rPr>
              <a:t>Build</a:t>
            </a:r>
            <a:r>
              <a:rPr dirty="0" spc="-6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parse</a:t>
            </a:r>
            <a:r>
              <a:rPr dirty="0" spc="-6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tree</a:t>
            </a:r>
            <a:r>
              <a:rPr dirty="0" spc="-5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and</a:t>
            </a:r>
            <a:r>
              <a:rPr dirty="0" spc="-6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annotate.</a:t>
            </a:r>
          </a:p>
          <a:p>
            <a:pPr>
              <a:lnSpc>
                <a:spcPct val="100000"/>
              </a:lnSpc>
              <a:spcBef>
                <a:spcPts val="1864"/>
              </a:spcBef>
              <a:buClr>
                <a:srgbClr val="2F5496"/>
              </a:buClr>
              <a:buFont typeface="Arial MT"/>
              <a:buChar char="●"/>
            </a:pPr>
          </a:p>
          <a:p>
            <a:pPr marL="492759" marR="5080" indent="-480695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92759" algn="l"/>
              </a:tabLst>
            </a:pPr>
            <a:r>
              <a:rPr dirty="0">
                <a:solidFill>
                  <a:srgbClr val="2F5496"/>
                </a:solidFill>
              </a:rPr>
              <a:t>Build</a:t>
            </a:r>
            <a:r>
              <a:rPr dirty="0" spc="-5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the</a:t>
            </a:r>
            <a:r>
              <a:rPr dirty="0" spc="-5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parse</a:t>
            </a:r>
            <a:r>
              <a:rPr dirty="0" spc="-5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tree,</a:t>
            </a:r>
            <a:r>
              <a:rPr dirty="0" spc="-5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add</a:t>
            </a:r>
            <a:r>
              <a:rPr dirty="0" spc="-5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actions</a:t>
            </a:r>
            <a:r>
              <a:rPr dirty="0" spc="-5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and</a:t>
            </a:r>
            <a:r>
              <a:rPr dirty="0" spc="-50">
                <a:solidFill>
                  <a:srgbClr val="2F5496"/>
                </a:solidFill>
              </a:rPr>
              <a:t> </a:t>
            </a:r>
            <a:r>
              <a:rPr dirty="0" spc="-25">
                <a:solidFill>
                  <a:srgbClr val="2F5496"/>
                </a:solidFill>
              </a:rPr>
              <a:t>execute</a:t>
            </a:r>
            <a:r>
              <a:rPr dirty="0" spc="-5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the</a:t>
            </a:r>
            <a:r>
              <a:rPr dirty="0" spc="-5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actions</a:t>
            </a:r>
            <a:r>
              <a:rPr dirty="0" spc="-50">
                <a:solidFill>
                  <a:srgbClr val="2F5496"/>
                </a:solidFill>
              </a:rPr>
              <a:t> </a:t>
            </a:r>
            <a:r>
              <a:rPr dirty="0" spc="-25">
                <a:solidFill>
                  <a:srgbClr val="2F5496"/>
                </a:solidFill>
              </a:rPr>
              <a:t>in </a:t>
            </a:r>
            <a:r>
              <a:rPr dirty="0" spc="-30">
                <a:solidFill>
                  <a:srgbClr val="2F5496"/>
                </a:solidFill>
              </a:rPr>
              <a:t>pre-</a:t>
            </a:r>
            <a:r>
              <a:rPr dirty="0" spc="-10">
                <a:solidFill>
                  <a:srgbClr val="2F5496"/>
                </a:solidFill>
              </a:rPr>
              <a:t>order.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Implementing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SDT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scheme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during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LR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Parsing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0592" y="2083027"/>
            <a:ext cx="36823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dirty="0" sz="2800" spc="-1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continued</a:t>
            </a:r>
            <a:r>
              <a:rPr dirty="0" sz="2800" spc="-10" b="1">
                <a:solidFill>
                  <a:srgbClr val="2F5496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145561" y="4505124"/>
          <a:ext cx="4219575" cy="3921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/>
                <a:gridCol w="3611879"/>
              </a:tblGrid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top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;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num,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num.lexval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=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id,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id.name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N,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S.next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begin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C,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C.addr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Temp();</a:t>
                      </a:r>
                      <a:r>
                        <a:rPr dirty="0" sz="1400" spc="3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C.code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6020" marR="97790" indent="-10744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M,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begin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label();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C.true=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label();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C.false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S.next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(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while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X,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S.next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label();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$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6565349" y="5453124"/>
            <a:ext cx="6182360" cy="659765"/>
          </a:xfrm>
          <a:custGeom>
            <a:avLst/>
            <a:gdLst/>
            <a:ahLst/>
            <a:cxnLst/>
            <a:rect l="l" t="t" r="r" b="b"/>
            <a:pathLst>
              <a:path w="6182359" h="659764">
                <a:moveTo>
                  <a:pt x="6181799" y="659399"/>
                </a:moveTo>
                <a:lnTo>
                  <a:pt x="0" y="659399"/>
                </a:lnTo>
                <a:lnTo>
                  <a:pt x="0" y="0"/>
                </a:lnTo>
                <a:lnTo>
                  <a:pt x="6181799" y="0"/>
                </a:lnTo>
                <a:lnTo>
                  <a:pt x="6181799" y="659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718448" y="2721467"/>
          <a:ext cx="12105005" cy="594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0"/>
                <a:gridCol w="3824604"/>
                <a:gridCol w="3322320"/>
              </a:tblGrid>
              <a:tr h="734060">
                <a:tc>
                  <a:txBody>
                    <a:bodyPr/>
                    <a:lstStyle/>
                    <a:p>
                      <a:pPr algn="ctr" marL="116839">
                        <a:lnSpc>
                          <a:spcPts val="3210"/>
                        </a:lnSpc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8865">
                        <a:lnSpc>
                          <a:spcPts val="3210"/>
                        </a:lnSpc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r>
                        <a:rPr dirty="0" sz="2800" spc="-9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6205">
                        <a:lnSpc>
                          <a:spcPts val="3210"/>
                        </a:lnSpc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1982470">
                <a:tc rowSpan="3"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1105"/>
                        </a:spcBef>
                        <a:tabLst>
                          <a:tab pos="810260" algn="l"/>
                        </a:tabLst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	while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)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;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140335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43230">
                        <a:lnSpc>
                          <a:spcPts val="2705"/>
                        </a:lnSpc>
                      </a:pP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3210"/>
                        </a:lnSpc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dirty="0" sz="2800" spc="-14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800" spc="-1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-160" b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dirty="0" sz="2800" spc="-1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r>
                        <a:rPr dirty="0" sz="2800" spc="-1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;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</a:tr>
              <a:tr h="659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0335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450340" marR="1076960" indent="444500">
                        <a:lnSpc>
                          <a:spcPts val="2520"/>
                        </a:lnSpc>
                        <a:spcBef>
                          <a:spcPts val="50"/>
                        </a:spcBef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2100" spc="-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→</a:t>
                      </a:r>
                      <a:r>
                        <a:rPr dirty="0" sz="21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id</a:t>
                      </a:r>
                      <a:r>
                        <a:rPr dirty="0" sz="2100" spc="-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1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num</a:t>
                      </a:r>
                      <a:r>
                        <a:rPr dirty="0" sz="21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;</a:t>
                      </a:r>
                      <a:r>
                        <a:rPr dirty="0" sz="2100" spc="-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{</a:t>
                      </a:r>
                      <a:r>
                        <a:rPr dirty="0" sz="21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s[top</a:t>
                      </a:r>
                      <a:r>
                        <a:rPr dirty="0" sz="21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2100" spc="-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3].code</a:t>
                      </a:r>
                      <a:r>
                        <a:rPr dirty="0" sz="21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= </a:t>
                      </a:r>
                      <a:r>
                        <a:rPr dirty="0" sz="21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gen(s[top-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3].name</a:t>
                      </a:r>
                      <a:r>
                        <a:rPr dirty="0" sz="21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“=”</a:t>
                      </a:r>
                      <a:r>
                        <a:rPr dirty="0" sz="21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s[top-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1].lexval);</a:t>
                      </a:r>
                      <a:r>
                        <a:rPr dirty="0" sz="21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}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L w="28575">
                      <a:solidFill>
                        <a:srgbClr val="2F5496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723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0335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Implementing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SDT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scheme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during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LR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Parsing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0592" y="2083027"/>
            <a:ext cx="36823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dirty="0" sz="2800" spc="-1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continued</a:t>
            </a:r>
            <a:r>
              <a:rPr dirty="0" sz="2800" spc="-10" b="1">
                <a:solidFill>
                  <a:srgbClr val="2F5496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145561" y="4505124"/>
          <a:ext cx="4219575" cy="2980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/>
                <a:gridCol w="3611879"/>
              </a:tblGrid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top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S,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S.code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N,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S.next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begin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C,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C.addr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Temp();</a:t>
                      </a:r>
                      <a:r>
                        <a:rPr dirty="0" sz="1400" spc="3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C.code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6020" marR="97790" indent="-10744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M,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begin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label();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C.true=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label();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C.false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S.next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(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while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X,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S.next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label();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$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6565349" y="5453124"/>
            <a:ext cx="6182360" cy="2275840"/>
          </a:xfrm>
          <a:custGeom>
            <a:avLst/>
            <a:gdLst/>
            <a:ahLst/>
            <a:cxnLst/>
            <a:rect l="l" t="t" r="r" b="b"/>
            <a:pathLst>
              <a:path w="6182359" h="2275840">
                <a:moveTo>
                  <a:pt x="6181799" y="2275499"/>
                </a:moveTo>
                <a:lnTo>
                  <a:pt x="0" y="2275499"/>
                </a:lnTo>
                <a:lnTo>
                  <a:pt x="0" y="0"/>
                </a:lnTo>
                <a:lnTo>
                  <a:pt x="6181799" y="0"/>
                </a:lnTo>
                <a:lnTo>
                  <a:pt x="6181799" y="2275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718448" y="2721467"/>
          <a:ext cx="12114530" cy="594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0"/>
                <a:gridCol w="3824604"/>
                <a:gridCol w="3331845"/>
              </a:tblGrid>
              <a:tr h="734060">
                <a:tc>
                  <a:txBody>
                    <a:bodyPr/>
                    <a:lstStyle/>
                    <a:p>
                      <a:pPr algn="ctr" marL="116839">
                        <a:lnSpc>
                          <a:spcPts val="3210"/>
                        </a:lnSpc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8865">
                        <a:lnSpc>
                          <a:spcPts val="3210"/>
                        </a:lnSpc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r>
                        <a:rPr dirty="0" sz="2800" spc="-9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6205" marR="3175">
                        <a:lnSpc>
                          <a:spcPts val="3210"/>
                        </a:lnSpc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1982470">
                <a:tc rowSpan="3"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1105"/>
                        </a:spcBef>
                        <a:tabLst>
                          <a:tab pos="810260" algn="l"/>
                        </a:tabLst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	while</a:t>
                      </a:r>
                      <a:r>
                        <a:rPr dirty="0" sz="2800" spc="-3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2800" spc="-3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)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140335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43230">
                        <a:lnSpc>
                          <a:spcPts val="2705"/>
                        </a:lnSpc>
                      </a:pP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2390" marR="3175">
                        <a:lnSpc>
                          <a:spcPts val="3210"/>
                        </a:lnSpc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dirty="0" sz="2800" spc="-14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72390" marR="3175">
                        <a:lnSpc>
                          <a:spcPct val="100000"/>
                        </a:lnSpc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800" spc="-1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-155" b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while(MC)NS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</a:tr>
              <a:tr h="22752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0335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894839" marR="3175">
                        <a:lnSpc>
                          <a:spcPts val="2510"/>
                        </a:lnSpc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21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→</a:t>
                      </a:r>
                      <a:r>
                        <a:rPr dirty="0" sz="2100" spc="-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while(MC)NS</a:t>
                      </a:r>
                      <a:r>
                        <a:rPr dirty="0" sz="2100" spc="-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{</a:t>
                      </a:r>
                      <a:endParaRPr sz="2100">
                        <a:latin typeface="Arial MT"/>
                        <a:cs typeface="Arial MT"/>
                      </a:endParaRPr>
                    </a:p>
                    <a:p>
                      <a:pPr marL="1894839" marR="3175">
                        <a:lnSpc>
                          <a:spcPct val="100000"/>
                        </a:lnSpc>
                      </a:pPr>
                      <a:r>
                        <a:rPr dirty="0" sz="21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s[top-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6].code</a:t>
                      </a:r>
                      <a:r>
                        <a:rPr dirty="0" sz="21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100" spc="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label(s[top-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4].begin</a:t>
                      </a:r>
                      <a:r>
                        <a:rPr dirty="0" sz="2100" spc="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||</a:t>
                      </a:r>
                      <a:endParaRPr sz="2100">
                        <a:latin typeface="Arial MT"/>
                        <a:cs typeface="Arial MT"/>
                      </a:endParaRPr>
                    </a:p>
                    <a:p>
                      <a:pPr marL="1450340">
                        <a:lnSpc>
                          <a:spcPct val="100000"/>
                        </a:lnSpc>
                      </a:pPr>
                      <a:r>
                        <a:rPr dirty="0" sz="21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s[top-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3].code</a:t>
                      </a:r>
                      <a:r>
                        <a:rPr dirty="0" sz="2100" spc="-2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||</a:t>
                      </a:r>
                      <a:r>
                        <a:rPr dirty="0" sz="2100" spc="-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label(s[top-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4].true</a:t>
                      </a:r>
                      <a:r>
                        <a:rPr dirty="0" sz="2100" spc="-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||</a:t>
                      </a:r>
                      <a:r>
                        <a:rPr dirty="0" sz="2100" spc="-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s[top].code</a:t>
                      </a:r>
                      <a:r>
                        <a:rPr dirty="0" sz="2100" spc="-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||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gen(“goto”</a:t>
                      </a:r>
                      <a:r>
                        <a:rPr dirty="0" sz="2100" spc="5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label(s[top-4].begin));</a:t>
                      </a:r>
                      <a:endParaRPr sz="2100">
                        <a:latin typeface="Arial MT"/>
                        <a:cs typeface="Arial MT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894839" marR="3175">
                        <a:lnSpc>
                          <a:spcPct val="100000"/>
                        </a:lnSpc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top</a:t>
                      </a:r>
                      <a:r>
                        <a:rPr dirty="0" sz="2100" spc="-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1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top</a:t>
                      </a:r>
                      <a:r>
                        <a:rPr dirty="0" sz="2100" spc="-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21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6;</a:t>
                      </a:r>
                      <a:endParaRPr sz="2100">
                        <a:latin typeface="Arial MT"/>
                        <a:cs typeface="Arial MT"/>
                      </a:endParaRPr>
                    </a:p>
                    <a:p>
                      <a:pPr marL="1894839" marR="3175">
                        <a:lnSpc>
                          <a:spcPct val="100000"/>
                        </a:lnSpc>
                      </a:pPr>
                      <a:r>
                        <a:rPr dirty="0" sz="21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}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563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0335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Implementing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SDT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scheme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during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LR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Parsing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0592" y="2083027"/>
            <a:ext cx="36823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dirty="0" sz="2800" spc="-1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continued</a:t>
            </a:r>
            <a:r>
              <a:rPr dirty="0" sz="2800" spc="-10" b="1">
                <a:solidFill>
                  <a:srgbClr val="2F5496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145561" y="4505124"/>
          <a:ext cx="4219575" cy="941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/>
                <a:gridCol w="3611879"/>
              </a:tblGrid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top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S,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S.code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X,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S.next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label();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$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111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5845624" y="5453124"/>
            <a:ext cx="6901815" cy="1629410"/>
          </a:xfrm>
          <a:custGeom>
            <a:avLst/>
            <a:gdLst/>
            <a:ahLst/>
            <a:cxnLst/>
            <a:rect l="l" t="t" r="r" b="b"/>
            <a:pathLst>
              <a:path w="6901815" h="1629409">
                <a:moveTo>
                  <a:pt x="6901499" y="1628999"/>
                </a:moveTo>
                <a:lnTo>
                  <a:pt x="0" y="1628999"/>
                </a:lnTo>
                <a:lnTo>
                  <a:pt x="0" y="0"/>
                </a:lnTo>
                <a:lnTo>
                  <a:pt x="6901499" y="0"/>
                </a:lnTo>
                <a:lnTo>
                  <a:pt x="6901499" y="1628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718448" y="2721467"/>
          <a:ext cx="12105005" cy="594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0"/>
                <a:gridCol w="3824604"/>
                <a:gridCol w="3322320"/>
              </a:tblGrid>
              <a:tr h="734060">
                <a:tc>
                  <a:txBody>
                    <a:bodyPr/>
                    <a:lstStyle/>
                    <a:p>
                      <a:pPr algn="ctr" marL="116839">
                        <a:lnSpc>
                          <a:spcPts val="3210"/>
                        </a:lnSpc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8865">
                        <a:lnSpc>
                          <a:spcPts val="3210"/>
                        </a:lnSpc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r>
                        <a:rPr dirty="0" sz="2800" spc="-9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6205">
                        <a:lnSpc>
                          <a:spcPts val="3210"/>
                        </a:lnSpc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1982470">
                <a:tc rowSpan="3"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1105"/>
                        </a:spcBef>
                        <a:tabLst>
                          <a:tab pos="810260" algn="l"/>
                        </a:tabLst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140335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43230">
                        <a:lnSpc>
                          <a:spcPts val="2705"/>
                        </a:lnSpc>
                      </a:pP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3210"/>
                        </a:lnSpc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dirty="0" sz="2800" spc="-14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2800" spc="-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-150" b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</a:tr>
              <a:tr h="16287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0335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175385">
                        <a:lnSpc>
                          <a:spcPts val="2510"/>
                        </a:lnSpc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r>
                        <a:rPr dirty="0" sz="2100" spc="-4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→</a:t>
                      </a:r>
                      <a:r>
                        <a:rPr dirty="0" sz="21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21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{</a:t>
                      </a:r>
                      <a:endParaRPr sz="2100">
                        <a:latin typeface="Arial MT"/>
                        <a:cs typeface="Arial MT"/>
                      </a:endParaRPr>
                    </a:p>
                    <a:p>
                      <a:pPr marL="1175385">
                        <a:lnSpc>
                          <a:spcPct val="100000"/>
                        </a:lnSpc>
                      </a:pPr>
                      <a:r>
                        <a:rPr dirty="0" sz="21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s[top-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1].code</a:t>
                      </a:r>
                      <a:r>
                        <a:rPr dirty="0" sz="21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1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s[top].code</a:t>
                      </a:r>
                      <a:r>
                        <a:rPr dirty="0" sz="21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||</a:t>
                      </a:r>
                      <a:r>
                        <a:rPr dirty="0" sz="21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label(s[top-1].next);</a:t>
                      </a:r>
                      <a:endParaRPr sz="21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175385">
                        <a:lnSpc>
                          <a:spcPct val="100000"/>
                        </a:lnSpc>
                      </a:pP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top</a:t>
                      </a:r>
                      <a:r>
                        <a:rPr dirty="0" sz="2100" spc="-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21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top</a:t>
                      </a:r>
                      <a:r>
                        <a:rPr dirty="0" sz="2100" spc="-1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21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100" spc="-2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1;</a:t>
                      </a:r>
                      <a:endParaRPr sz="2100">
                        <a:latin typeface="Arial MT"/>
                        <a:cs typeface="Arial MT"/>
                      </a:endParaRPr>
                    </a:p>
                    <a:p>
                      <a:pPr marL="1175385">
                        <a:lnSpc>
                          <a:spcPct val="100000"/>
                        </a:lnSpc>
                      </a:pPr>
                      <a:r>
                        <a:rPr dirty="0" sz="21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}</a:t>
                      </a:r>
                      <a:endParaRPr sz="21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027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0335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Implementing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SDT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scheme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during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LR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Parsing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0592" y="2083027"/>
            <a:ext cx="36823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dirty="0" sz="2800" spc="-1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continued</a:t>
            </a:r>
            <a:r>
              <a:rPr dirty="0" sz="2800" spc="-10" b="1">
                <a:solidFill>
                  <a:srgbClr val="2F5496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718448" y="2721467"/>
          <a:ext cx="12105005" cy="594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0"/>
                <a:gridCol w="3824604"/>
                <a:gridCol w="3322320"/>
              </a:tblGrid>
              <a:tr h="734060">
                <a:tc>
                  <a:txBody>
                    <a:bodyPr/>
                    <a:lstStyle/>
                    <a:p>
                      <a:pPr algn="ctr" marL="116839">
                        <a:lnSpc>
                          <a:spcPts val="3210"/>
                        </a:lnSpc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6205">
                        <a:lnSpc>
                          <a:spcPts val="3210"/>
                        </a:lnSpc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r>
                        <a:rPr dirty="0" sz="2800" spc="-9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6205">
                        <a:lnSpc>
                          <a:spcPts val="3210"/>
                        </a:lnSpc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5214620">
                <a:tc>
                  <a:txBody>
                    <a:bodyPr/>
                    <a:lstStyle/>
                    <a:p>
                      <a:pPr algn="ctr" marR="70294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 marR="396875">
                        <a:lnSpc>
                          <a:spcPct val="100000"/>
                        </a:lnSpc>
                      </a:pPr>
                      <a:r>
                        <a:rPr dirty="0" sz="1400" spc="-105">
                          <a:latin typeface="Arial MT"/>
                          <a:cs typeface="Arial MT"/>
                        </a:rPr>
                        <a:t>P,</a:t>
                      </a:r>
                      <a:r>
                        <a:rPr dirty="0" sz="14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P.code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algn="ctr" marR="39751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$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0335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446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145415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Parsing</a:t>
                      </a:r>
                      <a:r>
                        <a:rPr dirty="0" sz="2800" spc="-14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Successful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13335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/>
          <p:nvPr/>
        </p:nvSpPr>
        <p:spPr>
          <a:xfrm>
            <a:off x="1145574" y="4505137"/>
            <a:ext cx="3622040" cy="638175"/>
          </a:xfrm>
          <a:custGeom>
            <a:avLst/>
            <a:gdLst/>
            <a:ahLst/>
            <a:cxnLst/>
            <a:rect l="l" t="t" r="r" b="b"/>
            <a:pathLst>
              <a:path w="3622040" h="638175">
                <a:moveTo>
                  <a:pt x="4749" y="0"/>
                </a:moveTo>
                <a:lnTo>
                  <a:pt x="4749" y="638149"/>
                </a:lnTo>
              </a:path>
              <a:path w="3622040" h="638175">
                <a:moveTo>
                  <a:pt x="3616699" y="0"/>
                </a:moveTo>
                <a:lnTo>
                  <a:pt x="3616699" y="638149"/>
                </a:lnTo>
              </a:path>
              <a:path w="3622040" h="638175">
                <a:moveTo>
                  <a:pt x="0" y="4749"/>
                </a:moveTo>
                <a:lnTo>
                  <a:pt x="3621449" y="4749"/>
                </a:lnTo>
              </a:path>
              <a:path w="3622040" h="638175">
                <a:moveTo>
                  <a:pt x="0" y="319074"/>
                </a:moveTo>
                <a:lnTo>
                  <a:pt x="3621449" y="319074"/>
                </a:lnTo>
              </a:path>
              <a:path w="3622040" h="638175">
                <a:moveTo>
                  <a:pt x="0" y="633399"/>
                </a:moveTo>
                <a:lnTo>
                  <a:pt x="3621449" y="6333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262546"/>
            <a:ext cx="7051040" cy="1090930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Implementing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SDT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Scheme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during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LR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Parsing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54475" y="1593446"/>
            <a:ext cx="11569065" cy="4996815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Semantic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Actions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written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terms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stack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operations.</a:t>
            </a:r>
            <a:endParaRPr sz="2800">
              <a:latin typeface="Calibri"/>
              <a:cs typeface="Calibri"/>
            </a:endParaRPr>
          </a:p>
          <a:p>
            <a:pPr marL="167640" marR="446405" indent="-635">
              <a:lnSpc>
                <a:spcPct val="100000"/>
              </a:lnSpc>
              <a:spcBef>
                <a:spcPts val="1090"/>
              </a:spcBef>
              <a:tabLst>
                <a:tab pos="183578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dirty="0" sz="2800" spc="-170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FF"/>
                </a:solidFill>
                <a:latin typeface="Calibri"/>
                <a:cs typeface="Calibri"/>
              </a:rPr>
              <a:t>X</a:t>
            </a:r>
            <a:r>
              <a:rPr dirty="0" sz="2800" spc="-25" b="1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37761C"/>
                </a:solidFill>
                <a:latin typeface="Calibri"/>
                <a:cs typeface="Calibri"/>
              </a:rPr>
              <a:t>{s[top-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1].code</a:t>
            </a:r>
            <a:r>
              <a:rPr dirty="0" sz="2800" spc="-2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7761C"/>
                </a:solidFill>
                <a:latin typeface="Calibri"/>
                <a:cs typeface="Calibri"/>
              </a:rPr>
              <a:t>s[top].code</a:t>
            </a:r>
            <a:r>
              <a:rPr dirty="0" sz="2800" spc="-2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||</a:t>
            </a:r>
            <a:r>
              <a:rPr dirty="0" sz="2800" spc="-25" b="1">
                <a:solidFill>
                  <a:srgbClr val="37761C"/>
                </a:solidFill>
                <a:latin typeface="Calibri"/>
                <a:cs typeface="Calibri"/>
              </a:rPr>
              <a:t> label(s[top-</a:t>
            </a:r>
            <a:r>
              <a:rPr dirty="0" sz="2800" spc="-10" b="1">
                <a:solidFill>
                  <a:srgbClr val="37761C"/>
                </a:solidFill>
                <a:latin typeface="Calibri"/>
                <a:cs typeface="Calibri"/>
              </a:rPr>
              <a:t>1].next);</a:t>
            </a:r>
            <a:r>
              <a:rPr dirty="0" sz="2800" spc="-3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top</a:t>
            </a:r>
            <a:r>
              <a:rPr dirty="0" sz="2800" spc="-2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top</a:t>
            </a:r>
            <a:r>
              <a:rPr dirty="0" sz="2800" spc="-2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-</a:t>
            </a:r>
            <a:r>
              <a:rPr dirty="0" sz="2800" spc="-2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1;</a:t>
            </a:r>
            <a:r>
              <a:rPr dirty="0" sz="2800" spc="-2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37761C"/>
                </a:solidFill>
                <a:latin typeface="Calibri"/>
                <a:cs typeface="Calibri"/>
              </a:rPr>
              <a:t>} </a:t>
            </a:r>
            <a:r>
              <a:rPr dirty="0" sz="2800" b="1">
                <a:solidFill>
                  <a:srgbClr val="FF00FF"/>
                </a:solidFill>
                <a:latin typeface="Calibri"/>
                <a:cs typeface="Calibri"/>
              </a:rPr>
              <a:t>X</a:t>
            </a:r>
            <a:r>
              <a:rPr dirty="0" sz="2800" spc="-5" b="1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FF"/>
                </a:solidFill>
                <a:latin typeface="Arial"/>
                <a:cs typeface="Arial"/>
              </a:rPr>
              <a:t>→</a:t>
            </a:r>
            <a:r>
              <a:rPr dirty="0" sz="2800" spc="-150" b="1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dirty="0" sz="2800" spc="-50" b="1">
                <a:solidFill>
                  <a:srgbClr val="FF00FF"/>
                </a:solidFill>
                <a:latin typeface="Arial"/>
                <a:cs typeface="Arial"/>
              </a:rPr>
              <a:t>λ</a:t>
            </a:r>
            <a:r>
              <a:rPr dirty="0" sz="2800" b="1">
                <a:solidFill>
                  <a:srgbClr val="FF00FF"/>
                </a:solidFill>
                <a:latin typeface="Arial"/>
                <a:cs typeface="Arial"/>
              </a:rPr>
              <a:t>	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{s[top].next</a:t>
            </a:r>
            <a:r>
              <a:rPr dirty="0" sz="2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new</a:t>
            </a:r>
            <a:r>
              <a:rPr dirty="0" sz="2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label();}</a:t>
            </a:r>
            <a:endParaRPr sz="2800">
              <a:latin typeface="Calibri"/>
              <a:cs typeface="Calibri"/>
            </a:endParaRPr>
          </a:p>
          <a:p>
            <a:pPr marL="167640">
              <a:lnSpc>
                <a:spcPct val="100000"/>
              </a:lnSpc>
              <a:spcBef>
                <a:spcPts val="336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dirty="0" sz="2800" spc="-170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num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;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{s[top</a:t>
            </a:r>
            <a:r>
              <a:rPr dirty="0" sz="2800" spc="-2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-</a:t>
            </a:r>
            <a:r>
              <a:rPr dirty="0" sz="2800" spc="-2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3].code</a:t>
            </a:r>
            <a:r>
              <a:rPr dirty="0" sz="2800" spc="-2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37761C"/>
                </a:solidFill>
                <a:latin typeface="Calibri"/>
                <a:cs typeface="Calibri"/>
              </a:rPr>
              <a:t>gen(s[top-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3].name</a:t>
            </a:r>
            <a:r>
              <a:rPr dirty="0" sz="2800" spc="-2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“=”</a:t>
            </a:r>
            <a:r>
              <a:rPr dirty="0" sz="2800" spc="-2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37761C"/>
                </a:solidFill>
                <a:latin typeface="Calibri"/>
                <a:cs typeface="Calibri"/>
              </a:rPr>
              <a:t>s[top-</a:t>
            </a:r>
            <a:r>
              <a:rPr dirty="0" sz="2800" spc="-10" b="1">
                <a:solidFill>
                  <a:srgbClr val="37761C"/>
                </a:solidFill>
                <a:latin typeface="Calibri"/>
                <a:cs typeface="Calibri"/>
              </a:rPr>
              <a:t>1].lexval);}</a:t>
            </a:r>
            <a:endParaRPr sz="2800">
              <a:latin typeface="Calibri"/>
              <a:cs typeface="Calibri"/>
            </a:endParaRPr>
          </a:p>
          <a:p>
            <a:pPr marL="167640">
              <a:lnSpc>
                <a:spcPct val="100000"/>
              </a:lnSpc>
            </a:pPr>
            <a:r>
              <a:rPr dirty="0" sz="2800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z="2800" spc="-3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E5395"/>
                </a:solidFill>
                <a:latin typeface="Arial"/>
                <a:cs typeface="Arial"/>
              </a:rPr>
              <a:t>→</a:t>
            </a:r>
            <a:r>
              <a:rPr dirty="0" sz="2800" spc="-17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E5395"/>
                </a:solidFill>
                <a:latin typeface="Calibri"/>
                <a:cs typeface="Calibri"/>
              </a:rPr>
              <a:t>while</a:t>
            </a:r>
            <a:r>
              <a:rPr dirty="0" sz="2800" spc="-3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E5395"/>
                </a:solidFill>
                <a:latin typeface="Calibri"/>
                <a:cs typeface="Calibri"/>
              </a:rPr>
              <a:t>(</a:t>
            </a:r>
            <a:r>
              <a:rPr dirty="0" sz="2800" spc="-1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FF"/>
                </a:solidFill>
                <a:latin typeface="Calibri"/>
                <a:cs typeface="Calibri"/>
              </a:rPr>
              <a:t>M</a:t>
            </a:r>
            <a:r>
              <a:rPr dirty="0" sz="2800" spc="-30" b="1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E5395"/>
                </a:solidFill>
                <a:latin typeface="Calibri"/>
                <a:cs typeface="Calibri"/>
              </a:rPr>
              <a:t>C)</a:t>
            </a:r>
            <a:r>
              <a:rPr dirty="0" sz="2800" spc="-2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FF"/>
                </a:solidFill>
                <a:latin typeface="Calibri"/>
                <a:cs typeface="Calibri"/>
              </a:rPr>
              <a:t>N</a:t>
            </a:r>
            <a:r>
              <a:rPr dirty="0" sz="2800" spc="-30" b="1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z="2800" spc="-2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E5395"/>
                </a:solidFill>
                <a:latin typeface="Calibri"/>
                <a:cs typeface="Calibri"/>
              </a:rPr>
              <a:t>{</a:t>
            </a:r>
            <a:r>
              <a:rPr dirty="0" sz="2800" spc="-2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37761C"/>
                </a:solidFill>
                <a:latin typeface="Calibri"/>
                <a:cs typeface="Calibri"/>
              </a:rPr>
              <a:t>s[top-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6].code</a:t>
            </a:r>
            <a:r>
              <a:rPr dirty="0" sz="2800" spc="-2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37761C"/>
                </a:solidFill>
                <a:latin typeface="Calibri"/>
                <a:cs typeface="Calibri"/>
              </a:rPr>
              <a:t> label(s[top-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4].begin</a:t>
            </a:r>
            <a:r>
              <a:rPr dirty="0" sz="2800" spc="-3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||</a:t>
            </a:r>
            <a:r>
              <a:rPr dirty="0" sz="2800" spc="-2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37761C"/>
                </a:solidFill>
                <a:latin typeface="Calibri"/>
                <a:cs typeface="Calibri"/>
              </a:rPr>
              <a:t>s[top-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3].code</a:t>
            </a:r>
            <a:r>
              <a:rPr dirty="0" sz="2800" spc="-3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37761C"/>
                </a:solidFill>
                <a:latin typeface="Calibri"/>
                <a:cs typeface="Calibri"/>
              </a:rPr>
              <a:t>||</a:t>
            </a:r>
            <a:endParaRPr sz="2800">
              <a:latin typeface="Calibri"/>
              <a:cs typeface="Calibri"/>
            </a:endParaRPr>
          </a:p>
          <a:p>
            <a:pPr marL="3584575">
              <a:lnSpc>
                <a:spcPct val="100000"/>
              </a:lnSpc>
            </a:pPr>
            <a:r>
              <a:rPr dirty="0" sz="2800" spc="-25" b="1">
                <a:solidFill>
                  <a:srgbClr val="37761C"/>
                </a:solidFill>
                <a:latin typeface="Calibri"/>
                <a:cs typeface="Calibri"/>
              </a:rPr>
              <a:t>label(s[top-</a:t>
            </a:r>
            <a:r>
              <a:rPr dirty="0" sz="2800" spc="-10" b="1">
                <a:solidFill>
                  <a:srgbClr val="37761C"/>
                </a:solidFill>
                <a:latin typeface="Calibri"/>
                <a:cs typeface="Calibri"/>
              </a:rPr>
              <a:t>4].true</a:t>
            </a:r>
            <a:r>
              <a:rPr dirty="0" sz="2800" spc="-2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||</a:t>
            </a:r>
            <a:r>
              <a:rPr dirty="0" sz="2800" spc="-2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7761C"/>
                </a:solidFill>
                <a:latin typeface="Calibri"/>
                <a:cs typeface="Calibri"/>
              </a:rPr>
              <a:t>s[top].code</a:t>
            </a:r>
            <a:endParaRPr sz="2800">
              <a:latin typeface="Calibri"/>
              <a:cs typeface="Calibri"/>
            </a:endParaRPr>
          </a:p>
          <a:p>
            <a:pPr marL="167640" marR="476250" indent="3416300">
              <a:lnSpc>
                <a:spcPct val="100000"/>
              </a:lnSpc>
            </a:pP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||</a:t>
            </a:r>
            <a:r>
              <a:rPr dirty="0" sz="2800" spc="-3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7761C"/>
                </a:solidFill>
                <a:latin typeface="Calibri"/>
                <a:cs typeface="Calibri"/>
              </a:rPr>
              <a:t>gen(“goto”</a:t>
            </a:r>
            <a:r>
              <a:rPr dirty="0" sz="2800" spc="-3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37761C"/>
                </a:solidFill>
                <a:latin typeface="Calibri"/>
                <a:cs typeface="Calibri"/>
              </a:rPr>
              <a:t>label(s[top-</a:t>
            </a:r>
            <a:r>
              <a:rPr dirty="0" sz="2800" spc="-10" b="1">
                <a:solidFill>
                  <a:srgbClr val="37761C"/>
                </a:solidFill>
                <a:latin typeface="Calibri"/>
                <a:cs typeface="Calibri"/>
              </a:rPr>
              <a:t>4].begin));</a:t>
            </a:r>
            <a:r>
              <a:rPr dirty="0" sz="2800" spc="-3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top</a:t>
            </a:r>
            <a:r>
              <a:rPr dirty="0" sz="2800" spc="-3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=</a:t>
            </a:r>
            <a:r>
              <a:rPr dirty="0" sz="2800" spc="-3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top</a:t>
            </a:r>
            <a:r>
              <a:rPr dirty="0" sz="2800" spc="-3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-</a:t>
            </a:r>
            <a:r>
              <a:rPr dirty="0" sz="2800" spc="-3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6;</a:t>
            </a:r>
            <a:r>
              <a:rPr dirty="0" sz="2800" spc="-3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37761C"/>
                </a:solidFill>
                <a:latin typeface="Calibri"/>
                <a:cs typeface="Calibri"/>
              </a:rPr>
              <a:t>} </a:t>
            </a:r>
            <a:r>
              <a:rPr dirty="0" sz="2800" b="1">
                <a:solidFill>
                  <a:srgbClr val="FF00FF"/>
                </a:solidFill>
                <a:latin typeface="Calibri"/>
                <a:cs typeface="Calibri"/>
              </a:rPr>
              <a:t>M</a:t>
            </a:r>
            <a:r>
              <a:rPr dirty="0" sz="2800" spc="-85" b="1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FF"/>
                </a:solidFill>
                <a:latin typeface="Arial"/>
                <a:cs typeface="Arial"/>
              </a:rPr>
              <a:t>→</a:t>
            </a:r>
            <a:r>
              <a:rPr dirty="0" sz="2800" spc="-195" b="1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FF"/>
                </a:solidFill>
                <a:latin typeface="Arial"/>
                <a:cs typeface="Arial"/>
              </a:rPr>
              <a:t>λ</a:t>
            </a:r>
            <a:r>
              <a:rPr dirty="0" sz="2800" spc="-195" b="1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{s[top].begin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new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label();</a:t>
            </a:r>
            <a:r>
              <a:rPr dirty="0" sz="2800" spc="-6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s[top].true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new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label();</a:t>
            </a:r>
            <a:endParaRPr sz="2800">
              <a:latin typeface="Calibri"/>
              <a:cs typeface="Calibri"/>
            </a:endParaRPr>
          </a:p>
          <a:p>
            <a:pPr marL="1298575">
              <a:lnSpc>
                <a:spcPct val="100000"/>
              </a:lnSpc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s[top].false</a:t>
            </a:r>
            <a:r>
              <a:rPr dirty="0" sz="2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s[top-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3].next;}</a:t>
            </a:r>
            <a:endParaRPr sz="2800">
              <a:latin typeface="Calibri"/>
              <a:cs typeface="Calibri"/>
            </a:endParaRPr>
          </a:p>
          <a:p>
            <a:pPr marL="167640">
              <a:lnSpc>
                <a:spcPct val="100000"/>
              </a:lnSpc>
              <a:tabLst>
                <a:tab pos="1276985" algn="l"/>
              </a:tabLst>
            </a:pPr>
            <a:r>
              <a:rPr dirty="0" sz="2800" b="1">
                <a:solidFill>
                  <a:srgbClr val="FF00FF"/>
                </a:solidFill>
                <a:latin typeface="Calibri"/>
                <a:cs typeface="Calibri"/>
              </a:rPr>
              <a:t>N</a:t>
            </a:r>
            <a:r>
              <a:rPr dirty="0" sz="2800" spc="-10" b="1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FF"/>
                </a:solidFill>
                <a:latin typeface="Arial"/>
                <a:cs typeface="Arial"/>
              </a:rPr>
              <a:t>→</a:t>
            </a:r>
            <a:r>
              <a:rPr dirty="0" sz="2800" spc="-160" b="1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dirty="0" sz="2800" spc="-50" b="1">
                <a:solidFill>
                  <a:srgbClr val="FF00FF"/>
                </a:solidFill>
                <a:latin typeface="Arial"/>
                <a:cs typeface="Arial"/>
              </a:rPr>
              <a:t>λ</a:t>
            </a:r>
            <a:r>
              <a:rPr dirty="0" sz="2800" b="1">
                <a:solidFill>
                  <a:srgbClr val="FF00FF"/>
                </a:solidFill>
                <a:latin typeface="Arial"/>
                <a:cs typeface="Arial"/>
              </a:rPr>
              <a:t>	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{s[top].next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s[top-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3].begin;}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592642" y="7243278"/>
            <a:ext cx="146050" cy="3098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5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09971" y="6991395"/>
            <a:ext cx="66509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5705" algn="l"/>
                <a:tab pos="214312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dirty="0" sz="2800" spc="-155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rel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;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{</a:t>
            </a:r>
            <a:r>
              <a:rPr dirty="0" sz="2800" spc="-4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37761C"/>
                </a:solidFill>
                <a:latin typeface="Calibri"/>
                <a:cs typeface="Calibri"/>
              </a:rPr>
              <a:t>s[top-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2].addr</a:t>
            </a:r>
            <a:r>
              <a:rPr dirty="0" sz="2800" spc="-3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=</a:t>
            </a:r>
            <a:r>
              <a:rPr dirty="0" sz="2800" spc="-3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new</a:t>
            </a:r>
            <a:r>
              <a:rPr dirty="0" sz="2800" spc="-3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7761C"/>
                </a:solidFill>
                <a:latin typeface="Calibri"/>
                <a:cs typeface="Calibri"/>
              </a:rPr>
              <a:t>Temp();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40321" y="7243278"/>
            <a:ext cx="11189970" cy="148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789"/>
              </a:lnSpc>
              <a:spcBef>
                <a:spcPts val="114"/>
              </a:spcBef>
            </a:pPr>
            <a:r>
              <a:rPr dirty="0" sz="1850" spc="-50" b="1">
                <a:solidFill>
                  <a:srgbClr val="2F5496"/>
                </a:solidFill>
                <a:latin typeface="Calibri"/>
                <a:cs typeface="Calibri"/>
              </a:rPr>
              <a:t>2</a:t>
            </a:r>
            <a:endParaRPr sz="1850">
              <a:latin typeface="Calibri"/>
              <a:cs typeface="Calibri"/>
            </a:endParaRPr>
          </a:p>
          <a:p>
            <a:pPr algn="ctr" marL="114300">
              <a:lnSpc>
                <a:spcPts val="2930"/>
              </a:lnSpc>
            </a:pPr>
            <a:r>
              <a:rPr dirty="0" sz="2800" spc="-30" b="1">
                <a:solidFill>
                  <a:srgbClr val="37761C"/>
                </a:solidFill>
                <a:latin typeface="Calibri"/>
                <a:cs typeface="Calibri"/>
              </a:rPr>
              <a:t>s[top-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2].code</a:t>
            </a:r>
            <a:r>
              <a:rPr dirty="0" sz="2800" spc="-5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=</a:t>
            </a:r>
            <a:r>
              <a:rPr dirty="0" sz="2800" spc="-5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7761C"/>
                </a:solidFill>
                <a:latin typeface="Calibri"/>
                <a:cs typeface="Calibri"/>
              </a:rPr>
              <a:t>gen(s[top].addr</a:t>
            </a:r>
            <a:r>
              <a:rPr dirty="0" sz="2800" spc="-5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“=”</a:t>
            </a:r>
            <a:r>
              <a:rPr dirty="0" sz="2800" spc="-5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37761C"/>
                </a:solidFill>
                <a:latin typeface="Calibri"/>
                <a:cs typeface="Calibri"/>
              </a:rPr>
              <a:t>s[top-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2].name</a:t>
            </a:r>
            <a:r>
              <a:rPr dirty="0" sz="2800" spc="-5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37761C"/>
                </a:solidFill>
                <a:latin typeface="Calibri"/>
                <a:cs typeface="Calibri"/>
              </a:rPr>
              <a:t>s[top-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1].op</a:t>
            </a:r>
            <a:r>
              <a:rPr dirty="0" sz="2800" spc="-5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7761C"/>
                </a:solidFill>
                <a:latin typeface="Calibri"/>
                <a:cs typeface="Calibri"/>
              </a:rPr>
              <a:t>s[top].name)</a:t>
            </a:r>
            <a:endParaRPr sz="2800">
              <a:latin typeface="Calibri"/>
              <a:cs typeface="Calibri"/>
            </a:endParaRPr>
          </a:p>
          <a:p>
            <a:pPr algn="ctr" marR="15875">
              <a:lnSpc>
                <a:spcPct val="100000"/>
              </a:lnSpc>
            </a:pP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||</a:t>
            </a:r>
            <a:r>
              <a:rPr dirty="0" sz="2800" spc="-2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gen(“if”</a:t>
            </a:r>
            <a:r>
              <a:rPr dirty="0" sz="2800" spc="-2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7761C"/>
                </a:solidFill>
                <a:latin typeface="Calibri"/>
                <a:cs typeface="Calibri"/>
              </a:rPr>
              <a:t>s[top].addr</a:t>
            </a:r>
            <a:r>
              <a:rPr dirty="0" sz="2800" spc="-2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7761C"/>
                </a:solidFill>
                <a:latin typeface="Calibri"/>
                <a:cs typeface="Calibri"/>
              </a:rPr>
              <a:t>“goto”</a:t>
            </a:r>
            <a:r>
              <a:rPr dirty="0" sz="2800" spc="-2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37761C"/>
                </a:solidFill>
                <a:latin typeface="Calibri"/>
                <a:cs typeface="Calibri"/>
              </a:rPr>
              <a:t>label(s[top-</a:t>
            </a:r>
            <a:r>
              <a:rPr dirty="0" sz="2800" spc="-10" b="1">
                <a:solidFill>
                  <a:srgbClr val="37761C"/>
                </a:solidFill>
                <a:latin typeface="Calibri"/>
                <a:cs typeface="Calibri"/>
              </a:rPr>
              <a:t>3].true)</a:t>
            </a:r>
            <a:endParaRPr sz="2800">
              <a:latin typeface="Calibri"/>
              <a:cs typeface="Calibri"/>
            </a:endParaRPr>
          </a:p>
          <a:p>
            <a:pPr algn="ctr" marR="11430">
              <a:lnSpc>
                <a:spcPct val="100000"/>
              </a:lnSpc>
              <a:tabLst>
                <a:tab pos="5247640" algn="l"/>
              </a:tabLst>
            </a:pP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||</a:t>
            </a:r>
            <a:r>
              <a:rPr dirty="0" sz="2800" spc="-2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7761C"/>
                </a:solidFill>
                <a:latin typeface="Calibri"/>
                <a:cs typeface="Calibri"/>
              </a:rPr>
              <a:t>gen(“goto”</a:t>
            </a:r>
            <a:r>
              <a:rPr dirty="0" sz="2800" spc="-2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37761C"/>
                </a:solidFill>
                <a:latin typeface="Calibri"/>
                <a:cs typeface="Calibri"/>
              </a:rPr>
              <a:t>label(s[top-</a:t>
            </a:r>
            <a:r>
              <a:rPr dirty="0" sz="2800" spc="-10" b="1">
                <a:solidFill>
                  <a:srgbClr val="37761C"/>
                </a:solidFill>
                <a:latin typeface="Calibri"/>
                <a:cs typeface="Calibri"/>
              </a:rPr>
              <a:t>3].false);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	top</a:t>
            </a:r>
            <a:r>
              <a:rPr dirty="0" sz="2800" spc="-40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=</a:t>
            </a:r>
            <a:r>
              <a:rPr dirty="0" sz="2800" spc="-3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top</a:t>
            </a:r>
            <a:r>
              <a:rPr dirty="0" sz="2800" spc="-3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37761C"/>
                </a:solidFill>
                <a:latin typeface="Calibri"/>
                <a:cs typeface="Calibri"/>
              </a:rPr>
              <a:t>-</a:t>
            </a:r>
            <a:r>
              <a:rPr dirty="0" sz="2800" b="1">
                <a:solidFill>
                  <a:srgbClr val="37761C"/>
                </a:solidFill>
                <a:latin typeface="Calibri"/>
                <a:cs typeface="Calibri"/>
              </a:rPr>
              <a:t>2;</a:t>
            </a:r>
            <a:r>
              <a:rPr dirty="0" sz="2800" spc="-35" b="1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37761C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Implementing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SDT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scheme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during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LR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Parsing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14861" y="2638650"/>
            <a:ext cx="171703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2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052341" y="4296002"/>
            <a:ext cx="29121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)</a:t>
            </a:r>
            <a:r>
              <a:rPr dirty="0" sz="2800" spc="-1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S1.next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S.next;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7550" y="4294101"/>
            <a:ext cx="11188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dirty="0" sz="2800" spc="-15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(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18225" y="4734790"/>
            <a:ext cx="30886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C.true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new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label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();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818225" y="5411701"/>
            <a:ext cx="23406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C.false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S.next;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354815" y="4044393"/>
            <a:ext cx="4058285" cy="1130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1340" marR="5080" indent="-548640">
              <a:lnSpc>
                <a:spcPct val="129500"/>
              </a:lnSpc>
              <a:spcBef>
                <a:spcPts val="100"/>
              </a:spcBef>
              <a:tabLst>
                <a:tab pos="560705" algn="l"/>
              </a:tabLst>
            </a:pP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S1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S.code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C.code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||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label(C.true)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||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S1.code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1473674" y="4150173"/>
            <a:ext cx="458470" cy="2749550"/>
          </a:xfrm>
          <a:custGeom>
            <a:avLst/>
            <a:gdLst/>
            <a:ahLst/>
            <a:cxnLst/>
            <a:rect l="l" t="t" r="r" b="b"/>
            <a:pathLst>
              <a:path w="458469" h="2749550">
                <a:moveTo>
                  <a:pt x="458230" y="2749498"/>
                </a:moveTo>
                <a:lnTo>
                  <a:pt x="412055" y="2744844"/>
                </a:lnTo>
                <a:lnTo>
                  <a:pt x="369048" y="2731494"/>
                </a:lnTo>
                <a:lnTo>
                  <a:pt x="330129" y="2710369"/>
                </a:lnTo>
                <a:lnTo>
                  <a:pt x="296221" y="2682393"/>
                </a:lnTo>
                <a:lnTo>
                  <a:pt x="268244" y="2648483"/>
                </a:lnTo>
                <a:lnTo>
                  <a:pt x="247119" y="2609566"/>
                </a:lnTo>
                <a:lnTo>
                  <a:pt x="233769" y="2566558"/>
                </a:lnTo>
                <a:lnTo>
                  <a:pt x="229114" y="2520383"/>
                </a:lnTo>
                <a:lnTo>
                  <a:pt x="229114" y="1603865"/>
                </a:lnTo>
                <a:lnTo>
                  <a:pt x="224459" y="1557691"/>
                </a:lnTo>
                <a:lnTo>
                  <a:pt x="211109" y="1514683"/>
                </a:lnTo>
                <a:lnTo>
                  <a:pt x="189985" y="1475764"/>
                </a:lnTo>
                <a:lnTo>
                  <a:pt x="162008" y="1441856"/>
                </a:lnTo>
                <a:lnTo>
                  <a:pt x="128099" y="1413879"/>
                </a:lnTo>
                <a:lnTo>
                  <a:pt x="89181" y="1392755"/>
                </a:lnTo>
                <a:lnTo>
                  <a:pt x="46173" y="1379404"/>
                </a:lnTo>
                <a:lnTo>
                  <a:pt x="0" y="1374749"/>
                </a:lnTo>
                <a:lnTo>
                  <a:pt x="46173" y="1370095"/>
                </a:lnTo>
                <a:lnTo>
                  <a:pt x="89181" y="1356744"/>
                </a:lnTo>
                <a:lnTo>
                  <a:pt x="128099" y="1335620"/>
                </a:lnTo>
                <a:lnTo>
                  <a:pt x="162008" y="1307643"/>
                </a:lnTo>
                <a:lnTo>
                  <a:pt x="189985" y="1273735"/>
                </a:lnTo>
                <a:lnTo>
                  <a:pt x="211109" y="1234816"/>
                </a:lnTo>
                <a:lnTo>
                  <a:pt x="224459" y="1191808"/>
                </a:lnTo>
                <a:lnTo>
                  <a:pt x="229114" y="1145633"/>
                </a:lnTo>
                <a:lnTo>
                  <a:pt x="229114" y="229115"/>
                </a:lnTo>
                <a:lnTo>
                  <a:pt x="233769" y="182941"/>
                </a:lnTo>
                <a:lnTo>
                  <a:pt x="247119" y="139933"/>
                </a:lnTo>
                <a:lnTo>
                  <a:pt x="268244" y="101014"/>
                </a:lnTo>
                <a:lnTo>
                  <a:pt x="296221" y="67106"/>
                </a:lnTo>
                <a:lnTo>
                  <a:pt x="330129" y="39129"/>
                </a:lnTo>
                <a:lnTo>
                  <a:pt x="369048" y="18005"/>
                </a:lnTo>
                <a:lnTo>
                  <a:pt x="412055" y="4654"/>
                </a:lnTo>
                <a:lnTo>
                  <a:pt x="458230" y="0"/>
                </a:lnTo>
              </a:path>
            </a:pathLst>
          </a:custGeom>
          <a:ln w="28549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4773243" y="4150173"/>
            <a:ext cx="458470" cy="2749550"/>
          </a:xfrm>
          <a:custGeom>
            <a:avLst/>
            <a:gdLst/>
            <a:ahLst/>
            <a:cxnLst/>
            <a:rect l="l" t="t" r="r" b="b"/>
            <a:pathLst>
              <a:path w="458470" h="2749550">
                <a:moveTo>
                  <a:pt x="0" y="0"/>
                </a:moveTo>
                <a:lnTo>
                  <a:pt x="44905" y="4443"/>
                </a:lnTo>
                <a:lnTo>
                  <a:pt x="87677" y="17440"/>
                </a:lnTo>
                <a:lnTo>
                  <a:pt x="127112" y="38494"/>
                </a:lnTo>
                <a:lnTo>
                  <a:pt x="162008" y="67106"/>
                </a:lnTo>
                <a:lnTo>
                  <a:pt x="190620" y="102002"/>
                </a:lnTo>
                <a:lnTo>
                  <a:pt x="211674" y="141437"/>
                </a:lnTo>
                <a:lnTo>
                  <a:pt x="224671" y="184208"/>
                </a:lnTo>
                <a:lnTo>
                  <a:pt x="229114" y="229115"/>
                </a:lnTo>
                <a:lnTo>
                  <a:pt x="229114" y="1145633"/>
                </a:lnTo>
                <a:lnTo>
                  <a:pt x="233769" y="1191808"/>
                </a:lnTo>
                <a:lnTo>
                  <a:pt x="247119" y="1234816"/>
                </a:lnTo>
                <a:lnTo>
                  <a:pt x="268244" y="1273735"/>
                </a:lnTo>
                <a:lnTo>
                  <a:pt x="296221" y="1307643"/>
                </a:lnTo>
                <a:lnTo>
                  <a:pt x="330129" y="1335620"/>
                </a:lnTo>
                <a:lnTo>
                  <a:pt x="369049" y="1356744"/>
                </a:lnTo>
                <a:lnTo>
                  <a:pt x="412055" y="1370095"/>
                </a:lnTo>
                <a:lnTo>
                  <a:pt x="458230" y="1374749"/>
                </a:lnTo>
                <a:lnTo>
                  <a:pt x="412055" y="1379404"/>
                </a:lnTo>
                <a:lnTo>
                  <a:pt x="369049" y="1392755"/>
                </a:lnTo>
                <a:lnTo>
                  <a:pt x="330129" y="1413879"/>
                </a:lnTo>
                <a:lnTo>
                  <a:pt x="296221" y="1441856"/>
                </a:lnTo>
                <a:lnTo>
                  <a:pt x="268244" y="1475764"/>
                </a:lnTo>
                <a:lnTo>
                  <a:pt x="247119" y="1514683"/>
                </a:lnTo>
                <a:lnTo>
                  <a:pt x="233769" y="1557691"/>
                </a:lnTo>
                <a:lnTo>
                  <a:pt x="229114" y="1603865"/>
                </a:lnTo>
                <a:lnTo>
                  <a:pt x="229114" y="2520383"/>
                </a:lnTo>
                <a:lnTo>
                  <a:pt x="224459" y="2566558"/>
                </a:lnTo>
                <a:lnTo>
                  <a:pt x="211109" y="2609566"/>
                </a:lnTo>
                <a:lnTo>
                  <a:pt x="189985" y="2648483"/>
                </a:lnTo>
                <a:lnTo>
                  <a:pt x="162008" y="2682393"/>
                </a:lnTo>
                <a:lnTo>
                  <a:pt x="128099" y="2710369"/>
                </a:lnTo>
                <a:lnTo>
                  <a:pt x="89181" y="2731494"/>
                </a:lnTo>
                <a:lnTo>
                  <a:pt x="46174" y="2744844"/>
                </a:lnTo>
                <a:lnTo>
                  <a:pt x="0" y="2749498"/>
                </a:lnTo>
              </a:path>
            </a:pathLst>
          </a:custGeom>
          <a:ln w="28549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8592973" y="4150173"/>
            <a:ext cx="320040" cy="1919605"/>
          </a:xfrm>
          <a:custGeom>
            <a:avLst/>
            <a:gdLst/>
            <a:ahLst/>
            <a:cxnLst/>
            <a:rect l="l" t="t" r="r" b="b"/>
            <a:pathLst>
              <a:path w="320040" h="1919604">
                <a:moveTo>
                  <a:pt x="319836" y="1919099"/>
                </a:moveTo>
                <a:lnTo>
                  <a:pt x="269289" y="1910948"/>
                </a:lnTo>
                <a:lnTo>
                  <a:pt x="225390" y="1888245"/>
                </a:lnTo>
                <a:lnTo>
                  <a:pt x="190772" y="1853628"/>
                </a:lnTo>
                <a:lnTo>
                  <a:pt x="168070" y="1809728"/>
                </a:lnTo>
                <a:lnTo>
                  <a:pt x="159918" y="1759181"/>
                </a:lnTo>
                <a:lnTo>
                  <a:pt x="159918" y="1119468"/>
                </a:lnTo>
                <a:lnTo>
                  <a:pt x="151764" y="1068922"/>
                </a:lnTo>
                <a:lnTo>
                  <a:pt x="129062" y="1025022"/>
                </a:lnTo>
                <a:lnTo>
                  <a:pt x="94444" y="990405"/>
                </a:lnTo>
                <a:lnTo>
                  <a:pt x="50545" y="967702"/>
                </a:lnTo>
                <a:lnTo>
                  <a:pt x="0" y="959549"/>
                </a:lnTo>
                <a:lnTo>
                  <a:pt x="50545" y="951397"/>
                </a:lnTo>
                <a:lnTo>
                  <a:pt x="94444" y="928694"/>
                </a:lnTo>
                <a:lnTo>
                  <a:pt x="129062" y="894077"/>
                </a:lnTo>
                <a:lnTo>
                  <a:pt x="151764" y="850177"/>
                </a:lnTo>
                <a:lnTo>
                  <a:pt x="159918" y="799631"/>
                </a:lnTo>
                <a:lnTo>
                  <a:pt x="159918" y="159918"/>
                </a:lnTo>
                <a:lnTo>
                  <a:pt x="168070" y="109372"/>
                </a:lnTo>
                <a:lnTo>
                  <a:pt x="190772" y="65472"/>
                </a:lnTo>
                <a:lnTo>
                  <a:pt x="225390" y="30855"/>
                </a:lnTo>
                <a:lnTo>
                  <a:pt x="269289" y="8152"/>
                </a:lnTo>
                <a:lnTo>
                  <a:pt x="319836" y="0"/>
                </a:lnTo>
              </a:path>
            </a:pathLst>
          </a:custGeom>
          <a:ln w="28549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2954636" y="4150173"/>
            <a:ext cx="320040" cy="1919605"/>
          </a:xfrm>
          <a:custGeom>
            <a:avLst/>
            <a:gdLst/>
            <a:ahLst/>
            <a:cxnLst/>
            <a:rect l="l" t="t" r="r" b="b"/>
            <a:pathLst>
              <a:path w="320040" h="1919604">
                <a:moveTo>
                  <a:pt x="0" y="0"/>
                </a:moveTo>
                <a:lnTo>
                  <a:pt x="61198" y="12173"/>
                </a:lnTo>
                <a:lnTo>
                  <a:pt x="113078" y="46838"/>
                </a:lnTo>
                <a:lnTo>
                  <a:pt x="147745" y="98720"/>
                </a:lnTo>
                <a:lnTo>
                  <a:pt x="159918" y="159918"/>
                </a:lnTo>
                <a:lnTo>
                  <a:pt x="159918" y="799631"/>
                </a:lnTo>
                <a:lnTo>
                  <a:pt x="168070" y="850177"/>
                </a:lnTo>
                <a:lnTo>
                  <a:pt x="190773" y="894077"/>
                </a:lnTo>
                <a:lnTo>
                  <a:pt x="225390" y="928694"/>
                </a:lnTo>
                <a:lnTo>
                  <a:pt x="269290" y="951397"/>
                </a:lnTo>
                <a:lnTo>
                  <a:pt x="319836" y="959549"/>
                </a:lnTo>
                <a:lnTo>
                  <a:pt x="269290" y="967702"/>
                </a:lnTo>
                <a:lnTo>
                  <a:pt x="225390" y="990405"/>
                </a:lnTo>
                <a:lnTo>
                  <a:pt x="190773" y="1025022"/>
                </a:lnTo>
                <a:lnTo>
                  <a:pt x="168070" y="1068922"/>
                </a:lnTo>
                <a:lnTo>
                  <a:pt x="159918" y="1119468"/>
                </a:lnTo>
                <a:lnTo>
                  <a:pt x="159918" y="1759181"/>
                </a:lnTo>
                <a:lnTo>
                  <a:pt x="151766" y="1809727"/>
                </a:lnTo>
                <a:lnTo>
                  <a:pt x="129063" y="1853627"/>
                </a:lnTo>
                <a:lnTo>
                  <a:pt x="94445" y="1888244"/>
                </a:lnTo>
                <a:lnTo>
                  <a:pt x="50545" y="1910947"/>
                </a:lnTo>
                <a:lnTo>
                  <a:pt x="0" y="1919099"/>
                </a:lnTo>
              </a:path>
            </a:pathLst>
          </a:custGeom>
          <a:ln w="28549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5383873" y="4147848"/>
            <a:ext cx="214629" cy="1287780"/>
          </a:xfrm>
          <a:custGeom>
            <a:avLst/>
            <a:gdLst/>
            <a:ahLst/>
            <a:cxnLst/>
            <a:rect l="l" t="t" r="r" b="b"/>
            <a:pathLst>
              <a:path w="214629" h="1287779">
                <a:moveTo>
                  <a:pt x="214591" y="1287599"/>
                </a:moveTo>
                <a:lnTo>
                  <a:pt x="172827" y="1279169"/>
                </a:lnTo>
                <a:lnTo>
                  <a:pt x="138721" y="1256174"/>
                </a:lnTo>
                <a:lnTo>
                  <a:pt x="115727" y="1222069"/>
                </a:lnTo>
                <a:lnTo>
                  <a:pt x="107295" y="1180305"/>
                </a:lnTo>
                <a:lnTo>
                  <a:pt x="107295" y="751095"/>
                </a:lnTo>
                <a:lnTo>
                  <a:pt x="98863" y="709331"/>
                </a:lnTo>
                <a:lnTo>
                  <a:pt x="75869" y="675226"/>
                </a:lnTo>
                <a:lnTo>
                  <a:pt x="41764" y="652231"/>
                </a:lnTo>
                <a:lnTo>
                  <a:pt x="0" y="643799"/>
                </a:lnTo>
                <a:lnTo>
                  <a:pt x="41764" y="635368"/>
                </a:lnTo>
                <a:lnTo>
                  <a:pt x="75869" y="612373"/>
                </a:lnTo>
                <a:lnTo>
                  <a:pt x="98863" y="578268"/>
                </a:lnTo>
                <a:lnTo>
                  <a:pt x="107295" y="536504"/>
                </a:lnTo>
                <a:lnTo>
                  <a:pt x="107295" y="107295"/>
                </a:lnTo>
                <a:lnTo>
                  <a:pt x="115727" y="65531"/>
                </a:lnTo>
                <a:lnTo>
                  <a:pt x="138721" y="31426"/>
                </a:lnTo>
                <a:lnTo>
                  <a:pt x="172827" y="8431"/>
                </a:lnTo>
                <a:lnTo>
                  <a:pt x="214591" y="0"/>
                </a:lnTo>
              </a:path>
            </a:pathLst>
          </a:custGeom>
          <a:ln w="28549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8002482" y="4147848"/>
            <a:ext cx="214629" cy="1287780"/>
          </a:xfrm>
          <a:custGeom>
            <a:avLst/>
            <a:gdLst/>
            <a:ahLst/>
            <a:cxnLst/>
            <a:rect l="l" t="t" r="r" b="b"/>
            <a:pathLst>
              <a:path w="214629" h="1287779">
                <a:moveTo>
                  <a:pt x="0" y="0"/>
                </a:moveTo>
                <a:lnTo>
                  <a:pt x="41060" y="8167"/>
                </a:lnTo>
                <a:lnTo>
                  <a:pt x="75869" y="31426"/>
                </a:lnTo>
                <a:lnTo>
                  <a:pt x="99128" y="66235"/>
                </a:lnTo>
                <a:lnTo>
                  <a:pt x="107295" y="107295"/>
                </a:lnTo>
                <a:lnTo>
                  <a:pt x="107295" y="536504"/>
                </a:lnTo>
                <a:lnTo>
                  <a:pt x="115727" y="578268"/>
                </a:lnTo>
                <a:lnTo>
                  <a:pt x="138721" y="612373"/>
                </a:lnTo>
                <a:lnTo>
                  <a:pt x="172827" y="635368"/>
                </a:lnTo>
                <a:lnTo>
                  <a:pt x="214591" y="643799"/>
                </a:lnTo>
                <a:lnTo>
                  <a:pt x="172827" y="652231"/>
                </a:lnTo>
                <a:lnTo>
                  <a:pt x="138721" y="675226"/>
                </a:lnTo>
                <a:lnTo>
                  <a:pt x="115727" y="709331"/>
                </a:lnTo>
                <a:lnTo>
                  <a:pt x="107295" y="751095"/>
                </a:lnTo>
                <a:lnTo>
                  <a:pt x="107295" y="1180305"/>
                </a:lnTo>
                <a:lnTo>
                  <a:pt x="98863" y="1222069"/>
                </a:lnTo>
                <a:lnTo>
                  <a:pt x="75869" y="1256174"/>
                </a:lnTo>
                <a:lnTo>
                  <a:pt x="41764" y="1279169"/>
                </a:lnTo>
                <a:lnTo>
                  <a:pt x="0" y="1287599"/>
                </a:lnTo>
              </a:path>
            </a:pathLst>
          </a:custGeom>
          <a:ln w="28549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514838" y="7569526"/>
            <a:ext cx="1281684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Run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over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input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string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if(x&gt;y)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x=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5;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provide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all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semantic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actions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terms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stack operations.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Implementing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SDT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scheme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during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LR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Parsing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14861" y="2638650"/>
            <a:ext cx="7877175" cy="340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3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574040">
              <a:lnSpc>
                <a:spcPct val="100000"/>
              </a:lnSpc>
              <a:spcBef>
                <a:spcPts val="2130"/>
              </a:spcBef>
            </a:pPr>
            <a:r>
              <a:rPr dirty="0" sz="2700" b="1">
                <a:solidFill>
                  <a:srgbClr val="C55A11"/>
                </a:solidFill>
                <a:latin typeface="Calibri"/>
                <a:cs typeface="Calibri"/>
              </a:rPr>
              <a:t>T</a:t>
            </a:r>
            <a:r>
              <a:rPr dirty="0" sz="27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700" spc="-20" b="1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dirty="0" sz="2700" b="1">
                <a:solidFill>
                  <a:srgbClr val="C55A11"/>
                </a:solidFill>
                <a:latin typeface="Calibri"/>
                <a:cs typeface="Calibri"/>
              </a:rPr>
              <a:t>&gt;</a:t>
            </a:r>
            <a:r>
              <a:rPr dirty="0" sz="27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700" b="1">
                <a:solidFill>
                  <a:srgbClr val="C55A11"/>
                </a:solidFill>
                <a:latin typeface="Calibri"/>
                <a:cs typeface="Calibri"/>
              </a:rPr>
              <a:t>F</a:t>
            </a:r>
            <a:r>
              <a:rPr dirty="0" sz="27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700" b="1">
                <a:solidFill>
                  <a:srgbClr val="2F5496"/>
                </a:solidFill>
                <a:latin typeface="Calibri"/>
                <a:cs typeface="Calibri"/>
              </a:rPr>
              <a:t>{</a:t>
            </a:r>
            <a:r>
              <a:rPr dirty="0" sz="27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700" spc="-30" b="1">
                <a:solidFill>
                  <a:srgbClr val="2F5496"/>
                </a:solidFill>
                <a:latin typeface="Calibri"/>
                <a:cs typeface="Calibri"/>
              </a:rPr>
              <a:t>T’.ival</a:t>
            </a:r>
            <a:r>
              <a:rPr dirty="0" sz="27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7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7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700" spc="-45" b="1">
                <a:solidFill>
                  <a:srgbClr val="2F5496"/>
                </a:solidFill>
                <a:latin typeface="Calibri"/>
                <a:cs typeface="Calibri"/>
              </a:rPr>
              <a:t>F.val;}</a:t>
            </a:r>
            <a:r>
              <a:rPr dirty="0" sz="27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700" b="1">
                <a:solidFill>
                  <a:srgbClr val="C55A11"/>
                </a:solidFill>
                <a:latin typeface="Calibri"/>
                <a:cs typeface="Calibri"/>
              </a:rPr>
              <a:t>T</a:t>
            </a:r>
            <a:r>
              <a:rPr dirty="0" sz="2700" b="1">
                <a:solidFill>
                  <a:srgbClr val="C55A11"/>
                </a:solidFill>
                <a:latin typeface="Arial"/>
                <a:cs typeface="Arial"/>
              </a:rPr>
              <a:t>′</a:t>
            </a:r>
            <a:r>
              <a:rPr dirty="0" sz="2700" spc="-35" b="1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dirty="0" sz="2700" spc="-60" b="1">
                <a:solidFill>
                  <a:srgbClr val="2F5496"/>
                </a:solidFill>
                <a:latin typeface="Calibri"/>
                <a:cs typeface="Calibri"/>
              </a:rPr>
              <a:t>{T.val</a:t>
            </a:r>
            <a:r>
              <a:rPr dirty="0" sz="27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7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7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700" spc="-10" b="1">
                <a:solidFill>
                  <a:srgbClr val="2F5496"/>
                </a:solidFill>
                <a:latin typeface="Calibri"/>
                <a:cs typeface="Calibri"/>
              </a:rPr>
              <a:t>T’.val;}</a:t>
            </a:r>
            <a:endParaRPr sz="2700">
              <a:latin typeface="Calibri"/>
              <a:cs typeface="Calibri"/>
            </a:endParaRPr>
          </a:p>
          <a:p>
            <a:pPr marL="574040" marR="5080">
              <a:lnSpc>
                <a:spcPct val="164900"/>
              </a:lnSpc>
              <a:spcBef>
                <a:spcPts val="1445"/>
              </a:spcBef>
            </a:pPr>
            <a:r>
              <a:rPr dirty="0" sz="2700" b="1">
                <a:solidFill>
                  <a:srgbClr val="C55A11"/>
                </a:solidFill>
                <a:latin typeface="Calibri"/>
                <a:cs typeface="Calibri"/>
              </a:rPr>
              <a:t>T’</a:t>
            </a:r>
            <a:r>
              <a:rPr dirty="0" sz="27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700" spc="-20" b="1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dirty="0" sz="2700" b="1">
                <a:solidFill>
                  <a:srgbClr val="C55A11"/>
                </a:solidFill>
                <a:latin typeface="Calibri"/>
                <a:cs typeface="Calibri"/>
              </a:rPr>
              <a:t>&gt;</a:t>
            </a:r>
            <a:r>
              <a:rPr dirty="0" sz="27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700" b="1">
                <a:solidFill>
                  <a:srgbClr val="C55A11"/>
                </a:solidFill>
                <a:latin typeface="Calibri"/>
                <a:cs typeface="Calibri"/>
              </a:rPr>
              <a:t>*F</a:t>
            </a:r>
            <a:r>
              <a:rPr dirty="0" sz="27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700" spc="-30" b="1">
                <a:solidFill>
                  <a:srgbClr val="2F5496"/>
                </a:solidFill>
                <a:latin typeface="Calibri"/>
                <a:cs typeface="Calibri"/>
              </a:rPr>
              <a:t>{T1’.ival</a:t>
            </a:r>
            <a:r>
              <a:rPr dirty="0" sz="27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7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7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700" spc="-30" b="1">
                <a:solidFill>
                  <a:srgbClr val="2F5496"/>
                </a:solidFill>
                <a:latin typeface="Calibri"/>
                <a:cs typeface="Calibri"/>
              </a:rPr>
              <a:t>T’.ival</a:t>
            </a:r>
            <a:r>
              <a:rPr dirty="0" sz="27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700" b="1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dirty="0" sz="27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700" spc="-40" b="1">
                <a:solidFill>
                  <a:srgbClr val="2F5496"/>
                </a:solidFill>
                <a:latin typeface="Calibri"/>
                <a:cs typeface="Calibri"/>
              </a:rPr>
              <a:t>F.val;}</a:t>
            </a:r>
            <a:r>
              <a:rPr dirty="0" sz="27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700" b="1">
                <a:solidFill>
                  <a:srgbClr val="C55A11"/>
                </a:solidFill>
                <a:latin typeface="Calibri"/>
                <a:cs typeface="Calibri"/>
              </a:rPr>
              <a:t>T1’</a:t>
            </a:r>
            <a:r>
              <a:rPr dirty="0" sz="27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700" spc="-40" b="1">
                <a:solidFill>
                  <a:srgbClr val="2F5496"/>
                </a:solidFill>
                <a:latin typeface="Calibri"/>
                <a:cs typeface="Calibri"/>
              </a:rPr>
              <a:t>{T’.val</a:t>
            </a:r>
            <a:r>
              <a:rPr dirty="0" sz="27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700" spc="-20" b="1">
                <a:solidFill>
                  <a:srgbClr val="2F5496"/>
                </a:solidFill>
                <a:latin typeface="Calibri"/>
                <a:cs typeface="Calibri"/>
              </a:rPr>
              <a:t>=T1’.val;} </a:t>
            </a:r>
            <a:r>
              <a:rPr dirty="0" sz="2700" b="1">
                <a:solidFill>
                  <a:srgbClr val="C55A11"/>
                </a:solidFill>
                <a:latin typeface="Calibri"/>
                <a:cs typeface="Calibri"/>
              </a:rPr>
              <a:t>T’</a:t>
            </a:r>
            <a:r>
              <a:rPr dirty="0" sz="27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700" spc="-20" b="1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dirty="0" sz="2700" b="1">
                <a:solidFill>
                  <a:srgbClr val="C55A11"/>
                </a:solidFill>
                <a:latin typeface="Calibri"/>
                <a:cs typeface="Calibri"/>
              </a:rPr>
              <a:t>&gt;</a:t>
            </a:r>
            <a:r>
              <a:rPr dirty="0" sz="27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C55A11"/>
                </a:solidFill>
                <a:latin typeface="Times New Roman"/>
                <a:cs typeface="Times New Roman"/>
              </a:rPr>
              <a:t>λ</a:t>
            </a:r>
            <a:r>
              <a:rPr dirty="0" sz="2700" spc="-20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2F5496"/>
                </a:solidFill>
                <a:latin typeface="Calibri"/>
                <a:cs typeface="Calibri"/>
              </a:rPr>
              <a:t>{</a:t>
            </a:r>
            <a:r>
              <a:rPr dirty="0" sz="27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700" spc="-50" b="1">
                <a:solidFill>
                  <a:srgbClr val="2F5496"/>
                </a:solidFill>
                <a:latin typeface="Calibri"/>
                <a:cs typeface="Calibri"/>
              </a:rPr>
              <a:t>T’.val</a:t>
            </a:r>
            <a:r>
              <a:rPr dirty="0" sz="27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7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7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700" spc="-10" b="1">
                <a:solidFill>
                  <a:srgbClr val="2F5496"/>
                </a:solidFill>
                <a:latin typeface="Calibri"/>
                <a:cs typeface="Calibri"/>
              </a:rPr>
              <a:t>T’.ival;}</a:t>
            </a:r>
            <a:endParaRPr sz="2700">
              <a:latin typeface="Calibri"/>
              <a:cs typeface="Calibri"/>
            </a:endParaRPr>
          </a:p>
          <a:p>
            <a:pPr marL="574040">
              <a:lnSpc>
                <a:spcPct val="100000"/>
              </a:lnSpc>
              <a:spcBef>
                <a:spcPts val="2475"/>
              </a:spcBef>
            </a:pPr>
            <a:r>
              <a:rPr dirty="0" sz="2700" b="1">
                <a:solidFill>
                  <a:srgbClr val="C55A11"/>
                </a:solidFill>
                <a:latin typeface="Calibri"/>
                <a:cs typeface="Calibri"/>
              </a:rPr>
              <a:t>F</a:t>
            </a:r>
            <a:r>
              <a:rPr dirty="0" sz="27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700" spc="-20" b="1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dirty="0" sz="2700" b="1">
                <a:solidFill>
                  <a:srgbClr val="C55A11"/>
                </a:solidFill>
                <a:latin typeface="Calibri"/>
                <a:cs typeface="Calibri"/>
              </a:rPr>
              <a:t>&gt;</a:t>
            </a:r>
            <a:r>
              <a:rPr dirty="0" sz="27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700" b="1">
                <a:solidFill>
                  <a:srgbClr val="C55A11"/>
                </a:solidFill>
                <a:latin typeface="Calibri"/>
                <a:cs typeface="Calibri"/>
              </a:rPr>
              <a:t>num</a:t>
            </a:r>
            <a:r>
              <a:rPr dirty="0" sz="2700" b="1">
                <a:solidFill>
                  <a:srgbClr val="2F5496"/>
                </a:solidFill>
                <a:latin typeface="Calibri"/>
                <a:cs typeface="Calibri"/>
              </a:rPr>
              <a:t>{</a:t>
            </a:r>
            <a:r>
              <a:rPr dirty="0" sz="27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700" spc="-65" b="1">
                <a:solidFill>
                  <a:srgbClr val="2F5496"/>
                </a:solidFill>
                <a:latin typeface="Calibri"/>
                <a:cs typeface="Calibri"/>
              </a:rPr>
              <a:t>F.val</a:t>
            </a:r>
            <a:r>
              <a:rPr dirty="0" sz="27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7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7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700" spc="-10" b="1">
                <a:solidFill>
                  <a:srgbClr val="2F5496"/>
                </a:solidFill>
                <a:latin typeface="Calibri"/>
                <a:cs typeface="Calibri"/>
              </a:rPr>
              <a:t>num.lexval;</a:t>
            </a:r>
            <a:r>
              <a:rPr dirty="0" sz="27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700" spc="-50" b="1">
                <a:solidFill>
                  <a:srgbClr val="2F5496"/>
                </a:solidFill>
                <a:latin typeface="Calibri"/>
                <a:cs typeface="Calibri"/>
              </a:rPr>
              <a:t>}</a:t>
            </a:r>
            <a:endParaRPr sz="27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14838" y="7569526"/>
            <a:ext cx="11645265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Run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over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input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string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3*5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provide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all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semantic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actions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terms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stack operations.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537800" y="3849744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 h="0">
                <a:moveTo>
                  <a:pt x="0" y="0"/>
                </a:moveTo>
                <a:lnTo>
                  <a:pt x="5497798" y="0"/>
                </a:lnTo>
              </a:path>
            </a:pathLst>
          </a:custGeom>
          <a:ln w="38074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629876" y="4103129"/>
            <a:ext cx="7466330" cy="17830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000" b="1">
                <a:latin typeface="Calibri"/>
                <a:cs typeface="Calibri"/>
              </a:rPr>
              <a:t>Preet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000">
                <a:latin typeface="Calibri"/>
                <a:cs typeface="Calibri"/>
              </a:rPr>
              <a:t>Department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of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Computer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Science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&amp;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  <a:p>
            <a:pPr marL="27305">
              <a:lnSpc>
                <a:spcPct val="100000"/>
              </a:lnSpc>
              <a:spcBef>
                <a:spcPts val="1900"/>
              </a:spcBef>
            </a:pPr>
            <a:r>
              <a:rPr dirty="0" u="heavy" sz="3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preetkanwal@pes.edu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918529" y="466102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4" h="1437639">
                <a:moveTo>
                  <a:pt x="1280172" y="0"/>
                </a:moveTo>
                <a:lnTo>
                  <a:pt x="0" y="0"/>
                </a:lnTo>
                <a:lnTo>
                  <a:pt x="0" y="60960"/>
                </a:lnTo>
                <a:lnTo>
                  <a:pt x="1225308" y="60960"/>
                </a:lnTo>
                <a:lnTo>
                  <a:pt x="1225308" y="1437640"/>
                </a:lnTo>
                <a:lnTo>
                  <a:pt x="1280020" y="1437640"/>
                </a:lnTo>
                <a:lnTo>
                  <a:pt x="1280020" y="60960"/>
                </a:lnTo>
                <a:lnTo>
                  <a:pt x="1280172" y="60960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76720" y="7319022"/>
            <a:ext cx="1280160" cy="1437640"/>
          </a:xfrm>
          <a:custGeom>
            <a:avLst/>
            <a:gdLst/>
            <a:ahLst/>
            <a:cxnLst/>
            <a:rect l="l" t="t" r="r" b="b"/>
            <a:pathLst>
              <a:path w="1280160" h="1437640">
                <a:moveTo>
                  <a:pt x="1280147" y="1376680"/>
                </a:moveTo>
                <a:lnTo>
                  <a:pt x="54737" y="1376680"/>
                </a:lnTo>
                <a:lnTo>
                  <a:pt x="54737" y="0"/>
                </a:lnTo>
                <a:lnTo>
                  <a:pt x="12" y="0"/>
                </a:lnTo>
                <a:lnTo>
                  <a:pt x="12" y="1376680"/>
                </a:lnTo>
                <a:lnTo>
                  <a:pt x="0" y="1437640"/>
                </a:lnTo>
                <a:lnTo>
                  <a:pt x="1280147" y="1437640"/>
                </a:lnTo>
                <a:lnTo>
                  <a:pt x="1280147" y="137668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29876" y="2718720"/>
            <a:ext cx="170180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500" spc="-20">
                <a:solidFill>
                  <a:srgbClr val="C55A11"/>
                </a:solidFill>
              </a:rPr>
              <a:t>THANK </a:t>
            </a:r>
            <a:r>
              <a:rPr dirty="0" sz="4500" spc="-25">
                <a:solidFill>
                  <a:srgbClr val="C55A11"/>
                </a:solidFill>
              </a:rPr>
              <a:t>YOU</a:t>
            </a:r>
            <a:endParaRPr sz="45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3449" y="1665425"/>
            <a:ext cx="3328924" cy="54708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20">
                <a:solidFill>
                  <a:srgbClr val="C55A11"/>
                </a:solidFill>
              </a:rPr>
              <a:t>Conversion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of</a:t>
            </a:r>
            <a:r>
              <a:rPr dirty="0" spc="-4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L-attributed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SDD</a:t>
            </a:r>
            <a:r>
              <a:rPr dirty="0" spc="-4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to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 spc="-25">
                <a:solidFill>
                  <a:srgbClr val="C55A11"/>
                </a:solidFill>
              </a:rPr>
              <a:t>SDT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Translation</a:t>
            </a:r>
            <a:r>
              <a:rPr dirty="0" spc="-65"/>
              <a:t> </a:t>
            </a:r>
            <a:r>
              <a:rPr dirty="0"/>
              <a:t>by</a:t>
            </a:r>
            <a:r>
              <a:rPr dirty="0" spc="-60"/>
              <a:t> </a:t>
            </a:r>
            <a:r>
              <a:rPr dirty="0" spc="-20"/>
              <a:t>traversing</a:t>
            </a:r>
            <a:r>
              <a:rPr dirty="0" spc="-60"/>
              <a:t> </a:t>
            </a:r>
            <a:r>
              <a:rPr dirty="0"/>
              <a:t>a</a:t>
            </a:r>
            <a:r>
              <a:rPr dirty="0" spc="-60"/>
              <a:t> </a:t>
            </a:r>
            <a:r>
              <a:rPr dirty="0"/>
              <a:t>parse</a:t>
            </a:r>
            <a:r>
              <a:rPr dirty="0" spc="-60"/>
              <a:t> </a:t>
            </a:r>
            <a:r>
              <a:rPr dirty="0" spc="-20"/>
              <a:t>tree</a:t>
            </a:r>
          </a:p>
          <a:p>
            <a:pPr>
              <a:lnSpc>
                <a:spcPct val="100000"/>
              </a:lnSpc>
              <a:spcBef>
                <a:spcPts val="1860"/>
              </a:spcBef>
            </a:pPr>
          </a:p>
          <a:p>
            <a:pPr marL="492759" indent="-480059">
              <a:lnSpc>
                <a:spcPct val="100000"/>
              </a:lnSpc>
              <a:buFont typeface="Arial MT"/>
              <a:buChar char="●"/>
              <a:tabLst>
                <a:tab pos="492759" algn="l"/>
              </a:tabLst>
            </a:pPr>
            <a:r>
              <a:rPr dirty="0">
                <a:solidFill>
                  <a:srgbClr val="2F5496"/>
                </a:solidFill>
              </a:rPr>
              <a:t>Build</a:t>
            </a:r>
            <a:r>
              <a:rPr dirty="0" spc="-6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parse</a:t>
            </a:r>
            <a:r>
              <a:rPr dirty="0" spc="-6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tree</a:t>
            </a:r>
            <a:r>
              <a:rPr dirty="0" spc="-5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and</a:t>
            </a:r>
            <a:r>
              <a:rPr dirty="0" spc="-6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annotate.</a:t>
            </a:r>
          </a:p>
          <a:p>
            <a:pPr>
              <a:lnSpc>
                <a:spcPct val="100000"/>
              </a:lnSpc>
              <a:spcBef>
                <a:spcPts val="1864"/>
              </a:spcBef>
              <a:buClr>
                <a:srgbClr val="2F5496"/>
              </a:buClr>
              <a:buFont typeface="Arial MT"/>
              <a:buChar char="●"/>
            </a:pPr>
          </a:p>
          <a:p>
            <a:pPr marL="492759" marR="5080" indent="-480695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92759" algn="l"/>
              </a:tabLst>
            </a:pPr>
            <a:r>
              <a:rPr dirty="0">
                <a:solidFill>
                  <a:srgbClr val="2F5496"/>
                </a:solidFill>
              </a:rPr>
              <a:t>Build</a:t>
            </a:r>
            <a:r>
              <a:rPr dirty="0" spc="-5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the</a:t>
            </a:r>
            <a:r>
              <a:rPr dirty="0" spc="-5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parse</a:t>
            </a:r>
            <a:r>
              <a:rPr dirty="0" spc="-5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tree,</a:t>
            </a:r>
            <a:r>
              <a:rPr dirty="0" spc="-5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add</a:t>
            </a:r>
            <a:r>
              <a:rPr dirty="0" spc="-5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actions</a:t>
            </a:r>
            <a:r>
              <a:rPr dirty="0" spc="-5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and</a:t>
            </a:r>
            <a:r>
              <a:rPr dirty="0" spc="-50">
                <a:solidFill>
                  <a:srgbClr val="2F5496"/>
                </a:solidFill>
              </a:rPr>
              <a:t> </a:t>
            </a:r>
            <a:r>
              <a:rPr dirty="0" spc="-25">
                <a:solidFill>
                  <a:srgbClr val="2F5496"/>
                </a:solidFill>
              </a:rPr>
              <a:t>execute</a:t>
            </a:r>
            <a:r>
              <a:rPr dirty="0" spc="-5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the</a:t>
            </a:r>
            <a:r>
              <a:rPr dirty="0" spc="-5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actions</a:t>
            </a:r>
            <a:r>
              <a:rPr dirty="0" spc="-50">
                <a:solidFill>
                  <a:srgbClr val="2F5496"/>
                </a:solidFill>
              </a:rPr>
              <a:t> </a:t>
            </a:r>
            <a:r>
              <a:rPr dirty="0" spc="-25">
                <a:solidFill>
                  <a:srgbClr val="2F5496"/>
                </a:solidFill>
              </a:rPr>
              <a:t>in </a:t>
            </a:r>
            <a:r>
              <a:rPr dirty="0" spc="-30">
                <a:solidFill>
                  <a:srgbClr val="2F5496"/>
                </a:solidFill>
              </a:rPr>
              <a:t>pre-</a:t>
            </a:r>
            <a:r>
              <a:rPr dirty="0" spc="-10">
                <a:solidFill>
                  <a:srgbClr val="2F5496"/>
                </a:solidFill>
              </a:rPr>
              <a:t>order.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20">
                <a:solidFill>
                  <a:srgbClr val="C55A11"/>
                </a:solidFill>
              </a:rPr>
              <a:t>Conversion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of</a:t>
            </a:r>
            <a:r>
              <a:rPr dirty="0" spc="-4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L-attributed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SDD</a:t>
            </a:r>
            <a:r>
              <a:rPr dirty="0" spc="-4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to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 spc="-25">
                <a:solidFill>
                  <a:srgbClr val="C55A11"/>
                </a:solidFill>
              </a:rPr>
              <a:t>SDT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0592" y="2638652"/>
            <a:ext cx="8045450" cy="5268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Translation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during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parsing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60"/>
              </a:spcBef>
            </a:pP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Use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RDP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function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each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non-terminal.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64"/>
              </a:spcBef>
              <a:buClr>
                <a:srgbClr val="2F5496"/>
              </a:buClr>
              <a:buFont typeface="Arial"/>
              <a:buChar char="●"/>
            </a:pP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Generate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on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fly,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using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RDP.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60"/>
              </a:spcBef>
              <a:buClr>
                <a:srgbClr val="2F5496"/>
              </a:buClr>
              <a:buFont typeface="Arial"/>
              <a:buChar char="●"/>
            </a:pP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Implement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SDT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conjunction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LL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parser.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60"/>
              </a:spcBef>
              <a:buClr>
                <a:srgbClr val="2F5496"/>
              </a:buClr>
              <a:buFont typeface="Arial"/>
              <a:buChar char="●"/>
            </a:pPr>
            <a:endParaRPr sz="2800">
              <a:latin typeface="Calibri"/>
              <a:cs typeface="Calibri"/>
            </a:endParaRPr>
          </a:p>
          <a:p>
            <a:pPr marL="492759" marR="1034415" indent="-480695">
              <a:lnSpc>
                <a:spcPct val="100000"/>
              </a:lnSpc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Implement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SDT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conjunction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LR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parser.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20">
                <a:solidFill>
                  <a:srgbClr val="C55A11"/>
                </a:solidFill>
              </a:rPr>
              <a:t>Conversion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of</a:t>
            </a:r>
            <a:r>
              <a:rPr dirty="0" spc="-4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L-attributed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SDD</a:t>
            </a:r>
            <a:r>
              <a:rPr dirty="0" spc="-4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to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 spc="-25">
                <a:solidFill>
                  <a:srgbClr val="C55A11"/>
                </a:solidFill>
              </a:rPr>
              <a:t>SDT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89961" y="3743551"/>
            <a:ext cx="11692255" cy="19799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493395" marR="5080" indent="-481330">
              <a:lnSpc>
                <a:spcPct val="100400"/>
              </a:lnSpc>
              <a:spcBef>
                <a:spcPts val="8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Place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computation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inherited</a:t>
            </a:r>
            <a:r>
              <a:rPr dirty="0" sz="2800" spc="-8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attributes</a:t>
            </a:r>
            <a:r>
              <a:rPr dirty="0" sz="2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non-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terminal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before</a:t>
            </a:r>
            <a:r>
              <a:rPr dirty="0" sz="2800" spc="-8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non-terminal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appears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right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hand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side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production.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75"/>
              </a:spcBef>
              <a:buClr>
                <a:srgbClr val="2F5496"/>
              </a:buClr>
              <a:buFont typeface="Arial"/>
              <a:buChar char="●"/>
            </a:pP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Place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computation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synthesized</a:t>
            </a:r>
            <a:r>
              <a:rPr dirty="0" sz="2800" spc="-6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attributes</a:t>
            </a:r>
            <a:r>
              <a:rPr dirty="0" sz="28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at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end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production.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Evaluation</a:t>
            </a:r>
            <a:r>
              <a:rPr dirty="0" spc="-8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of</a:t>
            </a:r>
            <a:r>
              <a:rPr dirty="0" spc="-8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L-attributed</a:t>
            </a:r>
            <a:r>
              <a:rPr dirty="0" spc="-85">
                <a:solidFill>
                  <a:srgbClr val="C55A11"/>
                </a:solidFill>
              </a:rPr>
              <a:t> </a:t>
            </a:r>
            <a:r>
              <a:rPr dirty="0" spc="-25">
                <a:solidFill>
                  <a:srgbClr val="C55A11"/>
                </a:solidFill>
              </a:rPr>
              <a:t>SDD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89958" y="2638652"/>
            <a:ext cx="11309985" cy="54590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491490" marR="671830" indent="-479425">
              <a:lnSpc>
                <a:spcPct val="100400"/>
              </a:lnSpc>
              <a:spcBef>
                <a:spcPts val="85"/>
              </a:spcBef>
              <a:buFont typeface="Arial"/>
              <a:buChar char="●"/>
              <a:tabLst>
                <a:tab pos="491490" algn="l"/>
              </a:tabLst>
            </a:pP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L-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attributed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SDDs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have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both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synthesized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inherited attributes.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75"/>
              </a:spcBef>
              <a:buClr>
                <a:srgbClr val="2F5496"/>
              </a:buClr>
              <a:buFont typeface="Arial"/>
              <a:buChar char="●"/>
            </a:pPr>
            <a:endParaRPr sz="2800">
              <a:latin typeface="Calibri"/>
              <a:cs typeface="Calibri"/>
            </a:endParaRPr>
          </a:p>
          <a:p>
            <a:pPr marL="493395">
              <a:lnSpc>
                <a:spcPct val="100000"/>
              </a:lnSpc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Rule</a:t>
            </a:r>
            <a:r>
              <a:rPr dirty="0" sz="2800" spc="-6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to</a:t>
            </a:r>
            <a:r>
              <a:rPr dirty="0" sz="2800" spc="-6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be</a:t>
            </a:r>
            <a:r>
              <a:rPr dirty="0" sz="2800" spc="-6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followed</a:t>
            </a:r>
            <a:r>
              <a:rPr dirty="0" sz="2800" spc="-6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dirty="0" sz="2800" spc="-6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evaluation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39"/>
              </a:spcBef>
            </a:pPr>
            <a:endParaRPr sz="2800">
              <a:latin typeface="Calibri"/>
              <a:cs typeface="Calibri"/>
            </a:endParaRPr>
          </a:p>
          <a:p>
            <a:pPr algn="just" marL="489584" marR="5080" indent="-477520">
              <a:lnSpc>
                <a:spcPct val="100400"/>
              </a:lnSpc>
              <a:buFont typeface="Arial"/>
              <a:buChar char="●"/>
              <a:tabLst>
                <a:tab pos="49149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Place</a:t>
            </a:r>
            <a:r>
              <a:rPr dirty="0" sz="2800" spc="1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1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semantic</a:t>
            </a:r>
            <a:r>
              <a:rPr dirty="0" sz="2800" spc="1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rule</a:t>
            </a:r>
            <a:r>
              <a:rPr dirty="0" sz="2800" spc="1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corresponding</a:t>
            </a:r>
            <a:r>
              <a:rPr dirty="0" sz="2800" spc="1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1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1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inherited</a:t>
            </a:r>
            <a:r>
              <a:rPr dirty="0" sz="2800" spc="1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r>
              <a:rPr dirty="0" sz="2800" spc="1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1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non-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terminal</a:t>
            </a:r>
            <a:r>
              <a:rPr dirty="0" sz="2800" spc="1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before</a:t>
            </a:r>
            <a:r>
              <a:rPr dirty="0" sz="2800" spc="1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1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non-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terminal</a:t>
            </a:r>
            <a:r>
              <a:rPr dirty="0" sz="2800" spc="1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appears</a:t>
            </a:r>
            <a:r>
              <a:rPr dirty="0" sz="2800" spc="1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on</a:t>
            </a:r>
            <a:r>
              <a:rPr dirty="0" sz="2800" spc="1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1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right</a:t>
            </a:r>
            <a:r>
              <a:rPr dirty="0" sz="2800" spc="1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hand</a:t>
            </a:r>
            <a:r>
              <a:rPr dirty="0" sz="2800" spc="1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side</a:t>
            </a:r>
            <a:r>
              <a:rPr dirty="0" sz="2800" spc="1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production.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0"/>
              </a:spcBef>
              <a:buClr>
                <a:srgbClr val="2F5496"/>
              </a:buClr>
              <a:buFont typeface="Arial"/>
              <a:buChar char="●"/>
            </a:pPr>
            <a:endParaRPr sz="2800">
              <a:latin typeface="Calibri"/>
              <a:cs typeface="Calibri"/>
            </a:endParaRPr>
          </a:p>
          <a:p>
            <a:pPr marL="491490" marR="511175" indent="-479425">
              <a:lnSpc>
                <a:spcPct val="100400"/>
              </a:lnSpc>
              <a:buFont typeface="Arial"/>
              <a:buChar char="●"/>
              <a:tabLst>
                <a:tab pos="49149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Place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semantic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rule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corresponding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synthesized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non-terminal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at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end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production.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1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20">
                <a:solidFill>
                  <a:srgbClr val="C55A11"/>
                </a:solidFill>
              </a:rPr>
              <a:t>Conversion</a:t>
            </a:r>
            <a:r>
              <a:rPr dirty="0" spc="-5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of</a:t>
            </a:r>
            <a:r>
              <a:rPr dirty="0" spc="-5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L-attributed</a:t>
            </a:r>
            <a:r>
              <a:rPr dirty="0" spc="-55">
                <a:solidFill>
                  <a:srgbClr val="C55A11"/>
                </a:solidFill>
              </a:rPr>
              <a:t> </a:t>
            </a:r>
            <a:r>
              <a:rPr dirty="0" spc="-25">
                <a:solidFill>
                  <a:srgbClr val="C55A11"/>
                </a:solidFill>
              </a:rPr>
              <a:t>SDD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70900" y="2083027"/>
            <a:ext cx="12782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Example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007924" y="3606514"/>
          <a:ext cx="10925810" cy="4048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3625"/>
                <a:gridCol w="7217409"/>
              </a:tblGrid>
              <a:tr h="779145">
                <a:tc>
                  <a:txBody>
                    <a:bodyPr/>
                    <a:lstStyle/>
                    <a:p>
                      <a:pPr marL="98806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9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dirty="0" sz="2800" spc="-9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7791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-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1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FT’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3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T’.ival</a:t>
                      </a:r>
                      <a:r>
                        <a:rPr dirty="0" sz="2800" spc="-5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6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F.val;</a:t>
                      </a:r>
                      <a:r>
                        <a:rPr dirty="0" sz="2800" spc="-5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7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T.val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T’.val;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9239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1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&gt;*FT1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′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90334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T1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′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.ival</a:t>
                      </a:r>
                      <a:r>
                        <a:rPr dirty="0" sz="2800" spc="-6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6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4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T.ival</a:t>
                      </a:r>
                      <a:r>
                        <a:rPr dirty="0" sz="2800" spc="-6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800" spc="-6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F.val; </a:t>
                      </a:r>
                      <a:r>
                        <a:rPr dirty="0" sz="2800" spc="-6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T’.val</a:t>
                      </a:r>
                      <a:r>
                        <a:rPr dirty="0" sz="2800" spc="-4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T1’.val;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T’</a:t>
                      </a:r>
                      <a:r>
                        <a:rPr dirty="0" sz="2800" spc="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>
                          <a:solidFill>
                            <a:srgbClr val="C55A11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′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.val</a:t>
                      </a:r>
                      <a:r>
                        <a:rPr dirty="0" sz="2800" spc="-6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6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10" b="1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′</a:t>
                      </a: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.ival;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83629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-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1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7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F.val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num.lexval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32_SDD_to_SDT.pptx</dc:title>
  <dcterms:created xsi:type="dcterms:W3CDTF">2025-04-29T11:18:26Z</dcterms:created>
  <dcterms:modified xsi:type="dcterms:W3CDTF">2025-04-29T11:18:26Z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2025-04-29T00:00:00Z</vt:filetime>
  </property>
  <property fmtid="{D5CDD505-2E9C-101B-9397-08002B2CF9AE}" pid="3" name="Creator">
    <vt:lpwstr>Google</vt:lpwstr>
  </property>
  <property fmtid="{D5CDD505-2E9C-101B-9397-08002B2CF9AE}" pid="4" name="LastSaved">
    <vt:filetime>2025-04-29T00:00:00Z</vt:filetime>
  </property>
</Properties>
</file>