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4630400" cy="9144000"/>
  <p:notesSz cx="14630400" cy="9144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8330" y="186021"/>
            <a:ext cx="3331210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2700" y="186021"/>
            <a:ext cx="9975850" cy="1624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024" y="2389539"/>
            <a:ext cx="10658475" cy="5906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F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2.jpg"/><Relationship Id="rId4" Type="http://schemas.openxmlformats.org/officeDocument/2006/relationships/image" Target="../media/image9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2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2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2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2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2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Relationship Id="rId4" Type="http://schemas.openxmlformats.org/officeDocument/2006/relationships/image" Target="../media/image2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reetkanwal@pes.edu" TargetMode="External"/><Relationship Id="rId3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9534" y="2858523"/>
            <a:ext cx="3897629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>
                <a:solidFill>
                  <a:srgbClr val="C55A11"/>
                </a:solidFill>
              </a:rPr>
              <a:t>Compiler</a:t>
            </a:r>
            <a:r>
              <a:rPr dirty="0" sz="4500" spc="-50">
                <a:solidFill>
                  <a:srgbClr val="C55A11"/>
                </a:solidFill>
              </a:rPr>
              <a:t> </a:t>
            </a:r>
            <a:r>
              <a:rPr dirty="0" sz="4500" spc="-10">
                <a:solidFill>
                  <a:srgbClr val="C55A11"/>
                </a:solidFill>
              </a:rPr>
              <a:t>Design</a:t>
            </a:r>
            <a:endParaRPr sz="4500"/>
          </a:p>
        </p:txBody>
      </p:sp>
      <p:sp>
        <p:nvSpPr>
          <p:cNvPr id="3" name="object 3" descr=""/>
          <p:cNvSpPr txBox="1"/>
          <p:nvPr/>
        </p:nvSpPr>
        <p:spPr>
          <a:xfrm>
            <a:off x="5185404" y="4133329"/>
            <a:ext cx="7466330" cy="10845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000" b="1">
                <a:latin typeface="Calibri"/>
                <a:cs typeface="Calibri"/>
              </a:rPr>
              <a:t>Preet</a:t>
            </a:r>
            <a:r>
              <a:rPr dirty="0" sz="3000" spc="-10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000">
                <a:latin typeface="Calibri"/>
                <a:cs typeface="Calibri"/>
              </a:rPr>
              <a:t>Department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of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Computer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Science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&amp;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76593" y="7319022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680"/>
                </a:moveTo>
                <a:lnTo>
                  <a:pt x="54864" y="1376680"/>
                </a:lnTo>
                <a:lnTo>
                  <a:pt x="54864" y="0"/>
                </a:lnTo>
                <a:lnTo>
                  <a:pt x="0" y="0"/>
                </a:lnTo>
                <a:lnTo>
                  <a:pt x="0" y="1376680"/>
                </a:lnTo>
                <a:lnTo>
                  <a:pt x="0" y="1437640"/>
                </a:lnTo>
                <a:lnTo>
                  <a:pt x="1280274" y="1437640"/>
                </a:lnTo>
                <a:lnTo>
                  <a:pt x="1280274" y="137668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093329" y="3797100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 h="0">
                <a:moveTo>
                  <a:pt x="0" y="0"/>
                </a:moveTo>
                <a:lnTo>
                  <a:pt x="5497498" y="0"/>
                </a:lnTo>
              </a:path>
            </a:pathLst>
          </a:custGeom>
          <a:ln w="38074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3026835" y="355612"/>
            <a:ext cx="1280795" cy="1436370"/>
          </a:xfrm>
          <a:custGeom>
            <a:avLst/>
            <a:gdLst/>
            <a:ahLst/>
            <a:cxnLst/>
            <a:rect l="l" t="t" r="r" b="b"/>
            <a:pathLst>
              <a:path w="1280794" h="1436370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6370"/>
                </a:lnTo>
                <a:lnTo>
                  <a:pt x="1280274" y="1436370"/>
                </a:lnTo>
                <a:lnTo>
                  <a:pt x="1280274" y="60960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923927" y="7933595"/>
            <a:ext cx="45770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5">
                <a:latin typeface="Calibri"/>
                <a:cs typeface="Calibri"/>
              </a:rPr>
              <a:t>Teaching</a:t>
            </a:r>
            <a:r>
              <a:rPr dirty="0" sz="3000" spc="-8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Assistant</a:t>
            </a:r>
            <a:r>
              <a:rPr dirty="0" sz="3000" spc="-8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:</a:t>
            </a:r>
            <a:r>
              <a:rPr dirty="0" sz="3000" spc="-8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Kavya</a:t>
            </a:r>
            <a:r>
              <a:rPr dirty="0" sz="3000" spc="-8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P</a:t>
            </a:r>
            <a:r>
              <a:rPr dirty="0" sz="3000" spc="-50">
                <a:latin typeface="Calibri"/>
                <a:cs typeface="Calibri"/>
              </a:rPr>
              <a:t> K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249" y="1371825"/>
            <a:ext cx="3328924" cy="54708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86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Intermediate</a:t>
            </a:r>
            <a:r>
              <a:rPr dirty="0" spc="-70">
                <a:solidFill>
                  <a:srgbClr val="C55A11"/>
                </a:solidFill>
              </a:rPr>
              <a:t> </a:t>
            </a:r>
            <a:r>
              <a:rPr dirty="0" spc="-20">
                <a:solidFill>
                  <a:srgbClr val="C55A11"/>
                </a:solidFill>
              </a:rPr>
              <a:t>Representation</a:t>
            </a:r>
            <a:r>
              <a:rPr dirty="0" spc="-7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-</a:t>
            </a:r>
            <a:r>
              <a:rPr dirty="0" spc="-7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Low</a:t>
            </a:r>
            <a:r>
              <a:rPr dirty="0" spc="-7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level</a:t>
            </a:r>
            <a:r>
              <a:rPr dirty="0" spc="-70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representation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5282" y="3555072"/>
            <a:ext cx="11435080" cy="266827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493395" indent="-480059">
              <a:lnSpc>
                <a:spcPct val="100000"/>
              </a:lnSpc>
              <a:spcBef>
                <a:spcPts val="1100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Low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level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intermediate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representation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close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target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machine.</a:t>
            </a:r>
            <a:endParaRPr sz="2800">
              <a:latin typeface="Calibri"/>
              <a:cs typeface="Calibri"/>
            </a:endParaRPr>
          </a:p>
          <a:p>
            <a:pPr marL="493395" marR="128270" indent="-481330">
              <a:lnSpc>
                <a:spcPct val="100400"/>
              </a:lnSpc>
              <a:spcBef>
                <a:spcPts val="985"/>
              </a:spcBef>
              <a:buFont typeface="Arial"/>
              <a:buChar char="●"/>
              <a:tabLst>
                <a:tab pos="493395" algn="l"/>
                <a:tab pos="918146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makes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it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suitable</a:t>
            </a:r>
            <a:r>
              <a:rPr dirty="0" sz="2800" spc="2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register</a:t>
            </a:r>
            <a:r>
              <a:rPr dirty="0" sz="2800" spc="2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memory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allocation,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instruction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set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selection,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spcBef>
                <a:spcPts val="1005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It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good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machine-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dependent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optimizations.</a:t>
            </a: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Examples</a:t>
            </a:r>
            <a:r>
              <a:rPr dirty="0" sz="28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Three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Address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Code,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SSA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63245" marR="679704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 spc="-10">
                <a:solidFill>
                  <a:srgbClr val="C55A11"/>
                </a:solidFill>
              </a:rPr>
              <a:t>Intermediate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563245" algn="l"/>
                <a:tab pos="9962515" algn="l"/>
              </a:tabLst>
            </a:pPr>
            <a:r>
              <a:rPr dirty="0" u="heavy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	</a:t>
            </a:r>
            <a:r>
              <a:rPr dirty="0" u="heavy" spc="-10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Representation</a:t>
            </a:r>
            <a:r>
              <a:rPr dirty="0" u="heavy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	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35405" y="2864104"/>
            <a:ext cx="8717280" cy="1682750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9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terms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language,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Intermediate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either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spcBef>
                <a:spcPts val="990"/>
              </a:spcBef>
              <a:buClr>
                <a:srgbClr val="2F5496"/>
              </a:buClr>
              <a:buFont typeface="Arial"/>
              <a:buChar char="●"/>
              <a:tabLst>
                <a:tab pos="492759" algn="l"/>
              </a:tabLst>
            </a:pP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Language</a:t>
            </a:r>
            <a:r>
              <a:rPr dirty="0" sz="2800" spc="-7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specific</a:t>
            </a:r>
            <a:r>
              <a:rPr dirty="0" sz="2800" spc="-7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Byte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Java,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P-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Pascal</a:t>
            </a: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spcBef>
                <a:spcPts val="990"/>
              </a:spcBef>
              <a:buClr>
                <a:srgbClr val="2F5496"/>
              </a:buClr>
              <a:buFont typeface="Arial"/>
              <a:buChar char="●"/>
              <a:tabLst>
                <a:tab pos="492759" algn="l"/>
              </a:tabLst>
            </a:pP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Language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independent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three-address-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8324" y="4932522"/>
            <a:ext cx="7072676" cy="312577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95656" y="5498676"/>
            <a:ext cx="6499860" cy="168656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100"/>
              </a:spcBef>
            </a:pP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Intermediate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also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classified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as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Graphical</a:t>
            </a: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Linear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86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55A11"/>
                </a:solidFill>
              </a:rPr>
              <a:t>DAG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-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Directed</a:t>
            </a:r>
            <a:r>
              <a:rPr dirty="0" spc="-8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Acyclic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Graph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2452" y="3185250"/>
            <a:ext cx="5637673" cy="426339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8325" y="2685073"/>
            <a:ext cx="7060010" cy="51432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63245" marR="679704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>
                <a:solidFill>
                  <a:srgbClr val="C55A11"/>
                </a:solidFill>
              </a:rPr>
              <a:t>Applications</a:t>
            </a:r>
            <a:r>
              <a:rPr dirty="0" spc="-165">
                <a:solidFill>
                  <a:srgbClr val="C55A11"/>
                </a:solidFill>
              </a:rPr>
              <a:t> </a:t>
            </a:r>
            <a:r>
              <a:rPr dirty="0" spc="-25">
                <a:solidFill>
                  <a:srgbClr val="C55A11"/>
                </a:solidFill>
              </a:rPr>
              <a:t>of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563245" algn="l"/>
                <a:tab pos="9962515" algn="l"/>
              </a:tabLst>
            </a:pPr>
            <a:r>
              <a:rPr dirty="0" u="heavy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	</a:t>
            </a:r>
            <a:r>
              <a:rPr dirty="0" u="heavy" spc="-25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DAG</a:t>
            </a:r>
            <a:r>
              <a:rPr dirty="0" u="heavy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</a:rPr>
              <a:t>	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1012" y="2680351"/>
            <a:ext cx="13451205" cy="309372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493395" indent="-480695">
              <a:lnSpc>
                <a:spcPct val="100000"/>
              </a:lnSpc>
              <a:spcBef>
                <a:spcPts val="1100"/>
              </a:spcBef>
              <a:buFont typeface="Arial"/>
              <a:buChar char="●"/>
              <a:tabLst>
                <a:tab pos="493395" algn="l"/>
                <a:tab pos="598106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It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helps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optimize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by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identifying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common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subexpressions</a:t>
            </a:r>
            <a:r>
              <a:rPr dirty="0" sz="2800" spc="-3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syntax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tree.</a:t>
            </a:r>
            <a:endParaRPr sz="2800">
              <a:latin typeface="Calibri"/>
              <a:cs typeface="Calibri"/>
            </a:endParaRPr>
          </a:p>
          <a:p>
            <a:pPr marL="493395" indent="-480695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It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reduces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no.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calculations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done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calculate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once,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refer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anywhere.</a:t>
            </a:r>
            <a:endParaRPr sz="2800">
              <a:latin typeface="Calibri"/>
              <a:cs typeface="Calibri"/>
            </a:endParaRPr>
          </a:p>
          <a:p>
            <a:pPr marL="493395" marR="254635" indent="-48133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It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used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determine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names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whose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computation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has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been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done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outside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block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but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used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inside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block.</a:t>
            </a:r>
            <a:endParaRPr sz="2800">
              <a:latin typeface="Calibri"/>
              <a:cs typeface="Calibri"/>
            </a:endParaRPr>
          </a:p>
          <a:p>
            <a:pPr marL="493395" marR="5080" indent="-481330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It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also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used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determine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statements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block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whose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computed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value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can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made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available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outside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block.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86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55A11"/>
                </a:solidFill>
              </a:rPr>
              <a:t>SDD</a:t>
            </a:r>
            <a:r>
              <a:rPr dirty="0" spc="-5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to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construct</a:t>
            </a:r>
            <a:r>
              <a:rPr dirty="0" spc="-5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a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 spc="-25">
                <a:solidFill>
                  <a:srgbClr val="C55A11"/>
                </a:solidFill>
              </a:rPr>
              <a:t>DAG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09807" y="2197981"/>
            <a:ext cx="11607165" cy="5918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3395" marR="105410" indent="-481330">
              <a:lnSpc>
                <a:spcPct val="118900"/>
              </a:lnSpc>
              <a:spcBef>
                <a:spcPts val="100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SDD</a:t>
            </a:r>
            <a:r>
              <a:rPr dirty="0" sz="2800" spc="-8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used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to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generate</a:t>
            </a:r>
            <a:r>
              <a:rPr dirty="0" sz="2800" spc="-8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Syntax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tree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will</a:t>
            </a:r>
            <a:r>
              <a:rPr dirty="0" sz="2800" spc="-8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be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used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to</a:t>
            </a:r>
            <a:r>
              <a:rPr dirty="0" sz="2800" spc="-8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construct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DAG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too,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with</a:t>
            </a:r>
            <a:r>
              <a:rPr dirty="0" sz="2800" spc="-8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31538F"/>
                </a:solidFill>
                <a:latin typeface="Calibri"/>
                <a:cs typeface="Calibri"/>
              </a:rPr>
              <a:t>a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simple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check</a:t>
            </a:r>
            <a:r>
              <a:rPr dirty="0" sz="2800" spc="-6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31538F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marL="1407795">
              <a:lnSpc>
                <a:spcPct val="100000"/>
              </a:lnSpc>
              <a:spcBef>
                <a:spcPts val="835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if</a:t>
            </a:r>
            <a:r>
              <a:rPr dirty="0" sz="28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an</a:t>
            </a:r>
            <a:r>
              <a:rPr dirty="0" sz="28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identical</a:t>
            </a:r>
            <a:r>
              <a:rPr dirty="0" sz="28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node</a:t>
            </a:r>
            <a:r>
              <a:rPr dirty="0" sz="28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exists</a:t>
            </a:r>
            <a:endParaRPr sz="2800">
              <a:latin typeface="Calibri"/>
              <a:cs typeface="Calibri"/>
            </a:endParaRPr>
          </a:p>
          <a:p>
            <a:pPr marL="2322195">
              <a:lnSpc>
                <a:spcPct val="100000"/>
              </a:lnSpc>
              <a:spcBef>
                <a:spcPts val="186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RETURN</a:t>
            </a:r>
            <a:r>
              <a:rPr dirty="0" sz="2800" spc="-8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existing</a:t>
            </a:r>
            <a:r>
              <a:rPr dirty="0" sz="28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node</a:t>
            </a:r>
            <a:endParaRPr sz="2800">
              <a:latin typeface="Calibri"/>
              <a:cs typeface="Calibri"/>
            </a:endParaRPr>
          </a:p>
          <a:p>
            <a:pPr marL="1407795">
              <a:lnSpc>
                <a:spcPct val="100000"/>
              </a:lnSpc>
              <a:spcBef>
                <a:spcPts val="2540"/>
              </a:spcBef>
            </a:pP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else</a:t>
            </a:r>
            <a:endParaRPr sz="2800">
              <a:latin typeface="Calibri"/>
              <a:cs typeface="Calibri"/>
            </a:endParaRPr>
          </a:p>
          <a:p>
            <a:pPr marL="2322195">
              <a:lnSpc>
                <a:spcPct val="100000"/>
              </a:lnSpc>
              <a:spcBef>
                <a:spcPts val="990"/>
              </a:spcBef>
            </a:pP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CREATE</a:t>
            </a:r>
            <a:r>
              <a:rPr dirty="0" sz="28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new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node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30"/>
              </a:spcBef>
            </a:pPr>
            <a:endParaRPr sz="2800">
              <a:latin typeface="Calibri"/>
              <a:cs typeface="Calibri"/>
            </a:endParaRPr>
          </a:p>
          <a:p>
            <a:pPr marL="493395" marR="5080" indent="-481330">
              <a:lnSpc>
                <a:spcPct val="100400"/>
              </a:lnSpc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The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assignment</a:t>
            </a:r>
            <a:r>
              <a:rPr dirty="0" sz="2800" spc="-6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instructions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of</a:t>
            </a:r>
            <a:r>
              <a:rPr dirty="0" sz="2800" spc="-6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the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form</a:t>
            </a:r>
            <a:r>
              <a:rPr dirty="0" sz="2800" spc="-14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x:=y</a:t>
            </a:r>
            <a:r>
              <a:rPr dirty="0" sz="28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are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not</a:t>
            </a:r>
            <a:r>
              <a:rPr dirty="0" sz="2800" spc="-6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performed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unless</a:t>
            </a:r>
            <a:r>
              <a:rPr dirty="0" sz="2800" spc="-6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they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are</a:t>
            </a:r>
            <a:r>
              <a:rPr dirty="0" sz="2800" spc="-8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necessary.</a:t>
            </a:r>
            <a:endParaRPr sz="2800">
              <a:latin typeface="Calibri"/>
              <a:cs typeface="Calibri"/>
            </a:endParaRPr>
          </a:p>
          <a:p>
            <a:pPr marL="493395" marR="36195" indent="-481330">
              <a:lnSpc>
                <a:spcPct val="100400"/>
              </a:lnSpc>
              <a:spcBef>
                <a:spcPts val="5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The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process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of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making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this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check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is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an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overhead;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hence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constructing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DAG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is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costly.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86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Exercise</a:t>
            </a:r>
            <a:r>
              <a:rPr dirty="0" spc="-8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1</a:t>
            </a:r>
            <a:r>
              <a:rPr dirty="0" spc="-8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-</a:t>
            </a:r>
            <a:r>
              <a:rPr dirty="0" spc="-8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Construct</a:t>
            </a:r>
            <a:r>
              <a:rPr dirty="0" spc="-8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DAG</a:t>
            </a:r>
            <a:r>
              <a:rPr dirty="0" spc="-8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for</a:t>
            </a:r>
            <a:r>
              <a:rPr dirty="0" spc="-8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the</a:t>
            </a:r>
            <a:r>
              <a:rPr dirty="0" spc="-8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given</a:t>
            </a:r>
            <a:r>
              <a:rPr dirty="0" spc="-80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expression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59025" y="2003857"/>
            <a:ext cx="10508615" cy="415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3469004" indent="-457200">
              <a:lnSpc>
                <a:spcPct val="1302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Consider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unambiguous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-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E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&gt;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E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|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E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–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|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325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&gt;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F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|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/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F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|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F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17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F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&gt;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E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)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|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[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E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]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|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30"/>
              </a:spcBef>
            </a:pPr>
            <a:endParaRPr sz="2800">
              <a:latin typeface="Calibri"/>
              <a:cs typeface="Calibri"/>
            </a:endParaRPr>
          </a:p>
          <a:p>
            <a:pPr marL="469900" marR="5080" indent="-457200">
              <a:lnSpc>
                <a:spcPct val="129500"/>
              </a:lnSpc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Using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this,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construct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Syntax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tree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DAG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expression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-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((x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y)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–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((x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y)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(x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–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y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)))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((x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y)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(x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–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y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))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186021"/>
            <a:ext cx="318008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 spc="-10">
                <a:solidFill>
                  <a:srgbClr val="C55A11"/>
                </a:solidFill>
              </a:rPr>
              <a:t>Exercise</a:t>
            </a:r>
            <a:r>
              <a:rPr dirty="0" spc="-5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1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-</a:t>
            </a:r>
            <a:r>
              <a:rPr dirty="0" spc="-3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Solution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59024" y="2341388"/>
            <a:ext cx="8562975" cy="5912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Given</a:t>
            </a:r>
            <a:r>
              <a:rPr dirty="0" sz="2800" spc="-3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-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((x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y)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–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((x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y)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(x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–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y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)))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((x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y)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(x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–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y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))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85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Step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1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-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Rewrite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the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expression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for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clear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understanding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2800">
              <a:latin typeface="Calibri"/>
              <a:cs typeface="Calibri"/>
            </a:endParaRPr>
          </a:p>
          <a:p>
            <a:pPr marL="4670425">
              <a:lnSpc>
                <a:spcPct val="100000"/>
              </a:lnSpc>
              <a:spcBef>
                <a:spcPts val="5"/>
              </a:spcBef>
            </a:pP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(</a:t>
            </a:r>
            <a:endParaRPr sz="2800">
              <a:latin typeface="Calibri"/>
              <a:cs typeface="Calibri"/>
            </a:endParaRPr>
          </a:p>
          <a:p>
            <a:pPr marL="5126990">
              <a:lnSpc>
                <a:spcPct val="100000"/>
              </a:lnSpc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(x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y)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(</a:t>
            </a:r>
            <a:endParaRPr sz="2800">
              <a:latin typeface="Calibri"/>
              <a:cs typeface="Calibri"/>
            </a:endParaRPr>
          </a:p>
          <a:p>
            <a:pPr marL="6498590">
              <a:lnSpc>
                <a:spcPct val="100000"/>
              </a:lnSpc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(x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y)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(x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y)</a:t>
            </a:r>
            <a:endParaRPr sz="2800">
              <a:latin typeface="Calibri"/>
              <a:cs typeface="Calibri"/>
            </a:endParaRPr>
          </a:p>
          <a:p>
            <a:pPr marL="6363335">
              <a:lnSpc>
                <a:spcPct val="100000"/>
              </a:lnSpc>
            </a:pP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4670425">
              <a:lnSpc>
                <a:spcPct val="100000"/>
              </a:lnSpc>
            </a:pP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4670425" marR="3707129">
              <a:lnSpc>
                <a:spcPct val="100000"/>
              </a:lnSpc>
            </a:pP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+ (</a:t>
            </a:r>
            <a:endParaRPr sz="2800">
              <a:latin typeface="Calibri"/>
              <a:cs typeface="Calibri"/>
            </a:endParaRPr>
          </a:p>
          <a:p>
            <a:pPr marL="5126990">
              <a:lnSpc>
                <a:spcPct val="100000"/>
              </a:lnSpc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(x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y)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(x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y)</a:t>
            </a:r>
            <a:endParaRPr sz="2800">
              <a:latin typeface="Calibri"/>
              <a:cs typeface="Calibri"/>
            </a:endParaRPr>
          </a:p>
          <a:p>
            <a:pPr marL="4670425">
              <a:lnSpc>
                <a:spcPct val="100000"/>
              </a:lnSpc>
            </a:pP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186021"/>
            <a:ext cx="318008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 spc="-10">
                <a:solidFill>
                  <a:srgbClr val="C55A11"/>
                </a:solidFill>
              </a:rPr>
              <a:t>Exercise</a:t>
            </a:r>
            <a:r>
              <a:rPr dirty="0" spc="-5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1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-</a:t>
            </a:r>
            <a:r>
              <a:rPr dirty="0" spc="-3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Solution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59024" y="2341388"/>
            <a:ext cx="7771765" cy="1552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Given</a:t>
            </a:r>
            <a:r>
              <a:rPr dirty="0" sz="2800" spc="-3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-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((x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y)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–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((x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y)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(x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–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y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)))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((x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y)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(x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–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y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))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85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Step</a:t>
            </a:r>
            <a:r>
              <a:rPr dirty="0" sz="2800" spc="-8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2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-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Draw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the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Syntax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tree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2247" y="3963975"/>
            <a:ext cx="6817366" cy="436829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186021"/>
            <a:ext cx="318008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 spc="-10">
                <a:solidFill>
                  <a:srgbClr val="C55A11"/>
                </a:solidFill>
              </a:rPr>
              <a:t>Exercise</a:t>
            </a:r>
            <a:r>
              <a:rPr dirty="0" spc="-5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1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-</a:t>
            </a:r>
            <a:r>
              <a:rPr dirty="0" spc="-3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Solution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59024" y="1881564"/>
            <a:ext cx="10206990" cy="1552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Given</a:t>
            </a:r>
            <a:r>
              <a:rPr dirty="0" sz="2800" spc="-3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-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((x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y)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–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((x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y)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(x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–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y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)))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((x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y)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(x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–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y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))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85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Step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3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-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Identify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the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common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subexpressions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and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eliminate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step</a:t>
            </a:r>
            <a:r>
              <a:rPr dirty="0" sz="2800" spc="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wise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71722" y="3847912"/>
            <a:ext cx="7271384" cy="4628515"/>
            <a:chOff x="471722" y="3847912"/>
            <a:chExt cx="7271384" cy="462851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722" y="3847912"/>
              <a:ext cx="6817366" cy="4368298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632098" y="4576237"/>
              <a:ext cx="6106160" cy="3895725"/>
            </a:xfrm>
            <a:custGeom>
              <a:avLst/>
              <a:gdLst/>
              <a:ahLst/>
              <a:cxnLst/>
              <a:rect l="l" t="t" r="r" b="b"/>
              <a:pathLst>
                <a:path w="6106159" h="3895725">
                  <a:moveTo>
                    <a:pt x="2270974" y="1556548"/>
                  </a:moveTo>
                  <a:lnTo>
                    <a:pt x="2271687" y="1513705"/>
                  </a:lnTo>
                  <a:lnTo>
                    <a:pt x="2273812" y="1471145"/>
                  </a:lnTo>
                  <a:lnTo>
                    <a:pt x="2277331" y="1428887"/>
                  </a:lnTo>
                  <a:lnTo>
                    <a:pt x="2282226" y="1386945"/>
                  </a:lnTo>
                  <a:lnTo>
                    <a:pt x="2288479" y="1345334"/>
                  </a:lnTo>
                  <a:lnTo>
                    <a:pt x="2296071" y="1304068"/>
                  </a:lnTo>
                  <a:lnTo>
                    <a:pt x="2304984" y="1263162"/>
                  </a:lnTo>
                  <a:lnTo>
                    <a:pt x="2315200" y="1222632"/>
                  </a:lnTo>
                  <a:lnTo>
                    <a:pt x="2326701" y="1182491"/>
                  </a:lnTo>
                  <a:lnTo>
                    <a:pt x="2339468" y="1142757"/>
                  </a:lnTo>
                  <a:lnTo>
                    <a:pt x="2353483" y="1103440"/>
                  </a:lnTo>
                  <a:lnTo>
                    <a:pt x="2368727" y="1064558"/>
                  </a:lnTo>
                  <a:lnTo>
                    <a:pt x="2385184" y="1026126"/>
                  </a:lnTo>
                  <a:lnTo>
                    <a:pt x="2402833" y="988158"/>
                  </a:lnTo>
                  <a:lnTo>
                    <a:pt x="2421657" y="950669"/>
                  </a:lnTo>
                  <a:lnTo>
                    <a:pt x="2441638" y="913674"/>
                  </a:lnTo>
                  <a:lnTo>
                    <a:pt x="2462757" y="877187"/>
                  </a:lnTo>
                  <a:lnTo>
                    <a:pt x="2484997" y="841224"/>
                  </a:lnTo>
                  <a:lnTo>
                    <a:pt x="2508338" y="805799"/>
                  </a:lnTo>
                  <a:lnTo>
                    <a:pt x="2532763" y="770928"/>
                  </a:lnTo>
                  <a:lnTo>
                    <a:pt x="2558253" y="736624"/>
                  </a:lnTo>
                  <a:lnTo>
                    <a:pt x="2584789" y="702905"/>
                  </a:lnTo>
                  <a:lnTo>
                    <a:pt x="2612355" y="669782"/>
                  </a:lnTo>
                  <a:lnTo>
                    <a:pt x="2640931" y="637270"/>
                  </a:lnTo>
                  <a:lnTo>
                    <a:pt x="2670499" y="605387"/>
                  </a:lnTo>
                  <a:lnTo>
                    <a:pt x="2701041" y="574146"/>
                  </a:lnTo>
                  <a:lnTo>
                    <a:pt x="2732539" y="543562"/>
                  </a:lnTo>
                  <a:lnTo>
                    <a:pt x="2764974" y="513650"/>
                  </a:lnTo>
                  <a:lnTo>
                    <a:pt x="2798328" y="484425"/>
                  </a:lnTo>
                  <a:lnTo>
                    <a:pt x="2832583" y="455901"/>
                  </a:lnTo>
                  <a:lnTo>
                    <a:pt x="2867720" y="428094"/>
                  </a:lnTo>
                  <a:lnTo>
                    <a:pt x="2903721" y="401018"/>
                  </a:lnTo>
                  <a:lnTo>
                    <a:pt x="2940569" y="374689"/>
                  </a:lnTo>
                  <a:lnTo>
                    <a:pt x="2978244" y="349119"/>
                  </a:lnTo>
                  <a:lnTo>
                    <a:pt x="3016728" y="324325"/>
                  </a:lnTo>
                  <a:lnTo>
                    <a:pt x="3056003" y="300322"/>
                  </a:lnTo>
                  <a:lnTo>
                    <a:pt x="3096052" y="277125"/>
                  </a:lnTo>
                  <a:lnTo>
                    <a:pt x="3136855" y="254748"/>
                  </a:lnTo>
                  <a:lnTo>
                    <a:pt x="3178394" y="233205"/>
                  </a:lnTo>
                  <a:lnTo>
                    <a:pt x="3220651" y="212514"/>
                  </a:lnTo>
                  <a:lnTo>
                    <a:pt x="3263608" y="192686"/>
                  </a:lnTo>
                  <a:lnTo>
                    <a:pt x="3307246" y="173739"/>
                  </a:lnTo>
                  <a:lnTo>
                    <a:pt x="3351547" y="155684"/>
                  </a:lnTo>
                  <a:lnTo>
                    <a:pt x="3396493" y="138540"/>
                  </a:lnTo>
                  <a:lnTo>
                    <a:pt x="3442066" y="122320"/>
                  </a:lnTo>
                  <a:lnTo>
                    <a:pt x="3488248" y="107039"/>
                  </a:lnTo>
                  <a:lnTo>
                    <a:pt x="3535019" y="92711"/>
                  </a:lnTo>
                  <a:lnTo>
                    <a:pt x="3582362" y="79352"/>
                  </a:lnTo>
                  <a:lnTo>
                    <a:pt x="3630259" y="66977"/>
                  </a:lnTo>
                  <a:lnTo>
                    <a:pt x="3678690" y="55600"/>
                  </a:lnTo>
                  <a:lnTo>
                    <a:pt x="3727639" y="45236"/>
                  </a:lnTo>
                  <a:lnTo>
                    <a:pt x="3777086" y="35900"/>
                  </a:lnTo>
                  <a:lnTo>
                    <a:pt x="3827014" y="27607"/>
                  </a:lnTo>
                  <a:lnTo>
                    <a:pt x="3877404" y="20371"/>
                  </a:lnTo>
                  <a:lnTo>
                    <a:pt x="3928238" y="14208"/>
                  </a:lnTo>
                  <a:lnTo>
                    <a:pt x="3979497" y="9132"/>
                  </a:lnTo>
                  <a:lnTo>
                    <a:pt x="4031164" y="5158"/>
                  </a:lnTo>
                  <a:lnTo>
                    <a:pt x="4083219" y="2302"/>
                  </a:lnTo>
                  <a:lnTo>
                    <a:pt x="4135646" y="577"/>
                  </a:lnTo>
                  <a:lnTo>
                    <a:pt x="4188424" y="0"/>
                  </a:lnTo>
                  <a:lnTo>
                    <a:pt x="4241203" y="577"/>
                  </a:lnTo>
                  <a:lnTo>
                    <a:pt x="4293630" y="2302"/>
                  </a:lnTo>
                  <a:lnTo>
                    <a:pt x="4345685" y="5158"/>
                  </a:lnTo>
                  <a:lnTo>
                    <a:pt x="4397352" y="9132"/>
                  </a:lnTo>
                  <a:lnTo>
                    <a:pt x="4448611" y="14208"/>
                  </a:lnTo>
                  <a:lnTo>
                    <a:pt x="4499445" y="20371"/>
                  </a:lnTo>
                  <a:lnTo>
                    <a:pt x="4549835" y="27607"/>
                  </a:lnTo>
                  <a:lnTo>
                    <a:pt x="4599762" y="35900"/>
                  </a:lnTo>
                  <a:lnTo>
                    <a:pt x="4649210" y="45236"/>
                  </a:lnTo>
                  <a:lnTo>
                    <a:pt x="4698159" y="55600"/>
                  </a:lnTo>
                  <a:lnTo>
                    <a:pt x="4746590" y="66977"/>
                  </a:lnTo>
                  <a:lnTo>
                    <a:pt x="4794487" y="79352"/>
                  </a:lnTo>
                  <a:lnTo>
                    <a:pt x="4841830" y="92711"/>
                  </a:lnTo>
                  <a:lnTo>
                    <a:pt x="4888601" y="107039"/>
                  </a:lnTo>
                  <a:lnTo>
                    <a:pt x="4934782" y="122320"/>
                  </a:lnTo>
                  <a:lnTo>
                    <a:pt x="4980355" y="138540"/>
                  </a:lnTo>
                  <a:lnTo>
                    <a:pt x="5025302" y="155684"/>
                  </a:lnTo>
                  <a:lnTo>
                    <a:pt x="5069603" y="173739"/>
                  </a:lnTo>
                  <a:lnTo>
                    <a:pt x="5113241" y="192686"/>
                  </a:lnTo>
                  <a:lnTo>
                    <a:pt x="5156198" y="212514"/>
                  </a:lnTo>
                  <a:lnTo>
                    <a:pt x="5198455" y="233205"/>
                  </a:lnTo>
                  <a:lnTo>
                    <a:pt x="5239994" y="254748"/>
                  </a:lnTo>
                  <a:lnTo>
                    <a:pt x="5280797" y="277125"/>
                  </a:lnTo>
                  <a:lnTo>
                    <a:pt x="5320845" y="300322"/>
                  </a:lnTo>
                  <a:lnTo>
                    <a:pt x="5360121" y="324325"/>
                  </a:lnTo>
                  <a:lnTo>
                    <a:pt x="5398605" y="349119"/>
                  </a:lnTo>
                  <a:lnTo>
                    <a:pt x="5436280" y="374689"/>
                  </a:lnTo>
                  <a:lnTo>
                    <a:pt x="5473128" y="401018"/>
                  </a:lnTo>
                  <a:lnTo>
                    <a:pt x="5509129" y="428094"/>
                  </a:lnTo>
                  <a:lnTo>
                    <a:pt x="5544266" y="455901"/>
                  </a:lnTo>
                  <a:lnTo>
                    <a:pt x="5578521" y="484425"/>
                  </a:lnTo>
                  <a:lnTo>
                    <a:pt x="5611875" y="513650"/>
                  </a:lnTo>
                  <a:lnTo>
                    <a:pt x="5644310" y="543562"/>
                  </a:lnTo>
                  <a:lnTo>
                    <a:pt x="5675808" y="574146"/>
                  </a:lnTo>
                  <a:lnTo>
                    <a:pt x="5706350" y="605387"/>
                  </a:lnTo>
                  <a:lnTo>
                    <a:pt x="5735918" y="637270"/>
                  </a:lnTo>
                  <a:lnTo>
                    <a:pt x="5764494" y="669782"/>
                  </a:lnTo>
                  <a:lnTo>
                    <a:pt x="5792059" y="702905"/>
                  </a:lnTo>
                  <a:lnTo>
                    <a:pt x="5818596" y="736624"/>
                  </a:lnTo>
                  <a:lnTo>
                    <a:pt x="5844086" y="770928"/>
                  </a:lnTo>
                  <a:lnTo>
                    <a:pt x="5868511" y="805799"/>
                  </a:lnTo>
                  <a:lnTo>
                    <a:pt x="5891853" y="841224"/>
                  </a:lnTo>
                  <a:lnTo>
                    <a:pt x="5914091" y="877187"/>
                  </a:lnTo>
                  <a:lnTo>
                    <a:pt x="5935211" y="913674"/>
                  </a:lnTo>
                  <a:lnTo>
                    <a:pt x="5955193" y="950669"/>
                  </a:lnTo>
                  <a:lnTo>
                    <a:pt x="5974016" y="988158"/>
                  </a:lnTo>
                  <a:lnTo>
                    <a:pt x="5991665" y="1026126"/>
                  </a:lnTo>
                  <a:lnTo>
                    <a:pt x="6008122" y="1064558"/>
                  </a:lnTo>
                  <a:lnTo>
                    <a:pt x="6023366" y="1103440"/>
                  </a:lnTo>
                  <a:lnTo>
                    <a:pt x="6037382" y="1142757"/>
                  </a:lnTo>
                  <a:lnTo>
                    <a:pt x="6050148" y="1182491"/>
                  </a:lnTo>
                  <a:lnTo>
                    <a:pt x="6061650" y="1222632"/>
                  </a:lnTo>
                  <a:lnTo>
                    <a:pt x="6071865" y="1263162"/>
                  </a:lnTo>
                  <a:lnTo>
                    <a:pt x="6080778" y="1304068"/>
                  </a:lnTo>
                  <a:lnTo>
                    <a:pt x="6088370" y="1345334"/>
                  </a:lnTo>
                  <a:lnTo>
                    <a:pt x="6094623" y="1386945"/>
                  </a:lnTo>
                  <a:lnTo>
                    <a:pt x="6099518" y="1428887"/>
                  </a:lnTo>
                  <a:lnTo>
                    <a:pt x="6103037" y="1471145"/>
                  </a:lnTo>
                  <a:lnTo>
                    <a:pt x="6105162" y="1513705"/>
                  </a:lnTo>
                  <a:lnTo>
                    <a:pt x="6105875" y="1556548"/>
                  </a:lnTo>
                  <a:lnTo>
                    <a:pt x="6105162" y="1599393"/>
                  </a:lnTo>
                  <a:lnTo>
                    <a:pt x="6103037" y="1641952"/>
                  </a:lnTo>
                  <a:lnTo>
                    <a:pt x="6099518" y="1684210"/>
                  </a:lnTo>
                  <a:lnTo>
                    <a:pt x="6094623" y="1726152"/>
                  </a:lnTo>
                  <a:lnTo>
                    <a:pt x="6088370" y="1767764"/>
                  </a:lnTo>
                  <a:lnTo>
                    <a:pt x="6080778" y="1809030"/>
                  </a:lnTo>
                  <a:lnTo>
                    <a:pt x="6071865" y="1849934"/>
                  </a:lnTo>
                  <a:lnTo>
                    <a:pt x="6061650" y="1890465"/>
                  </a:lnTo>
                  <a:lnTo>
                    <a:pt x="6050148" y="1930605"/>
                  </a:lnTo>
                  <a:lnTo>
                    <a:pt x="6037382" y="1970341"/>
                  </a:lnTo>
                  <a:lnTo>
                    <a:pt x="6023366" y="2009657"/>
                  </a:lnTo>
                  <a:lnTo>
                    <a:pt x="6008122" y="2048540"/>
                  </a:lnTo>
                  <a:lnTo>
                    <a:pt x="5991665" y="2086972"/>
                  </a:lnTo>
                  <a:lnTo>
                    <a:pt x="5974016" y="2124940"/>
                  </a:lnTo>
                  <a:lnTo>
                    <a:pt x="5955193" y="2162428"/>
                  </a:lnTo>
                  <a:lnTo>
                    <a:pt x="5935211" y="2199423"/>
                  </a:lnTo>
                  <a:lnTo>
                    <a:pt x="5914091" y="2235910"/>
                  </a:lnTo>
                  <a:lnTo>
                    <a:pt x="5891853" y="2271873"/>
                  </a:lnTo>
                  <a:lnTo>
                    <a:pt x="5868511" y="2307297"/>
                  </a:lnTo>
                  <a:lnTo>
                    <a:pt x="5844086" y="2342169"/>
                  </a:lnTo>
                  <a:lnTo>
                    <a:pt x="5818596" y="2376472"/>
                  </a:lnTo>
                  <a:lnTo>
                    <a:pt x="5792059" y="2410194"/>
                  </a:lnTo>
                  <a:lnTo>
                    <a:pt x="5764494" y="2443316"/>
                  </a:lnTo>
                  <a:lnTo>
                    <a:pt x="5735918" y="2475827"/>
                  </a:lnTo>
                  <a:lnTo>
                    <a:pt x="5706350" y="2507710"/>
                  </a:lnTo>
                  <a:lnTo>
                    <a:pt x="5675808" y="2538951"/>
                  </a:lnTo>
                  <a:lnTo>
                    <a:pt x="5644310" y="2569534"/>
                  </a:lnTo>
                  <a:lnTo>
                    <a:pt x="5611875" y="2599447"/>
                  </a:lnTo>
                  <a:lnTo>
                    <a:pt x="5578521" y="2628672"/>
                  </a:lnTo>
                  <a:lnTo>
                    <a:pt x="5544266" y="2657195"/>
                  </a:lnTo>
                  <a:lnTo>
                    <a:pt x="5509129" y="2685003"/>
                  </a:lnTo>
                  <a:lnTo>
                    <a:pt x="5473128" y="2712080"/>
                  </a:lnTo>
                  <a:lnTo>
                    <a:pt x="5436280" y="2738409"/>
                  </a:lnTo>
                  <a:lnTo>
                    <a:pt x="5398605" y="2763978"/>
                  </a:lnTo>
                  <a:lnTo>
                    <a:pt x="5360121" y="2788772"/>
                  </a:lnTo>
                  <a:lnTo>
                    <a:pt x="5320845" y="2812776"/>
                  </a:lnTo>
                  <a:lnTo>
                    <a:pt x="5280797" y="2835972"/>
                  </a:lnTo>
                  <a:lnTo>
                    <a:pt x="5239994" y="2858349"/>
                  </a:lnTo>
                  <a:lnTo>
                    <a:pt x="5198455" y="2879891"/>
                  </a:lnTo>
                  <a:lnTo>
                    <a:pt x="5156198" y="2900584"/>
                  </a:lnTo>
                  <a:lnTo>
                    <a:pt x="5113241" y="2920412"/>
                  </a:lnTo>
                  <a:lnTo>
                    <a:pt x="5069603" y="2939359"/>
                  </a:lnTo>
                  <a:lnTo>
                    <a:pt x="5025302" y="2957413"/>
                  </a:lnTo>
                  <a:lnTo>
                    <a:pt x="4980355" y="2974557"/>
                  </a:lnTo>
                  <a:lnTo>
                    <a:pt x="4934782" y="2990777"/>
                  </a:lnTo>
                  <a:lnTo>
                    <a:pt x="4888601" y="3006058"/>
                  </a:lnTo>
                  <a:lnTo>
                    <a:pt x="4841830" y="3020387"/>
                  </a:lnTo>
                  <a:lnTo>
                    <a:pt x="4794487" y="3033745"/>
                  </a:lnTo>
                  <a:lnTo>
                    <a:pt x="4746590" y="3046120"/>
                  </a:lnTo>
                  <a:lnTo>
                    <a:pt x="4698159" y="3057497"/>
                  </a:lnTo>
                  <a:lnTo>
                    <a:pt x="4649210" y="3067862"/>
                  </a:lnTo>
                  <a:lnTo>
                    <a:pt x="4599762" y="3077197"/>
                  </a:lnTo>
                  <a:lnTo>
                    <a:pt x="4549835" y="3085490"/>
                  </a:lnTo>
                  <a:lnTo>
                    <a:pt x="4499445" y="3092726"/>
                  </a:lnTo>
                  <a:lnTo>
                    <a:pt x="4448611" y="3098890"/>
                  </a:lnTo>
                  <a:lnTo>
                    <a:pt x="4397352" y="3103965"/>
                  </a:lnTo>
                  <a:lnTo>
                    <a:pt x="4345685" y="3107940"/>
                  </a:lnTo>
                  <a:lnTo>
                    <a:pt x="4293630" y="3110795"/>
                  </a:lnTo>
                  <a:lnTo>
                    <a:pt x="4241203" y="3112520"/>
                  </a:lnTo>
                  <a:lnTo>
                    <a:pt x="4188424" y="3113098"/>
                  </a:lnTo>
                  <a:lnTo>
                    <a:pt x="4135646" y="3112520"/>
                  </a:lnTo>
                  <a:lnTo>
                    <a:pt x="4083219" y="3110795"/>
                  </a:lnTo>
                  <a:lnTo>
                    <a:pt x="4031164" y="3107940"/>
                  </a:lnTo>
                  <a:lnTo>
                    <a:pt x="3979497" y="3103965"/>
                  </a:lnTo>
                  <a:lnTo>
                    <a:pt x="3928238" y="3098890"/>
                  </a:lnTo>
                  <a:lnTo>
                    <a:pt x="3877404" y="3092726"/>
                  </a:lnTo>
                  <a:lnTo>
                    <a:pt x="3827014" y="3085490"/>
                  </a:lnTo>
                  <a:lnTo>
                    <a:pt x="3777086" y="3077197"/>
                  </a:lnTo>
                  <a:lnTo>
                    <a:pt x="3727639" y="3067862"/>
                  </a:lnTo>
                  <a:lnTo>
                    <a:pt x="3678690" y="3057497"/>
                  </a:lnTo>
                  <a:lnTo>
                    <a:pt x="3630259" y="3046120"/>
                  </a:lnTo>
                  <a:lnTo>
                    <a:pt x="3582362" y="3033745"/>
                  </a:lnTo>
                  <a:lnTo>
                    <a:pt x="3535019" y="3020387"/>
                  </a:lnTo>
                  <a:lnTo>
                    <a:pt x="3488248" y="3006058"/>
                  </a:lnTo>
                  <a:lnTo>
                    <a:pt x="3442066" y="2990777"/>
                  </a:lnTo>
                  <a:lnTo>
                    <a:pt x="3396493" y="2974557"/>
                  </a:lnTo>
                  <a:lnTo>
                    <a:pt x="3351547" y="2957413"/>
                  </a:lnTo>
                  <a:lnTo>
                    <a:pt x="3307246" y="2939359"/>
                  </a:lnTo>
                  <a:lnTo>
                    <a:pt x="3263608" y="2920412"/>
                  </a:lnTo>
                  <a:lnTo>
                    <a:pt x="3220651" y="2900584"/>
                  </a:lnTo>
                  <a:lnTo>
                    <a:pt x="3178394" y="2879891"/>
                  </a:lnTo>
                  <a:lnTo>
                    <a:pt x="3136855" y="2858349"/>
                  </a:lnTo>
                  <a:lnTo>
                    <a:pt x="3096052" y="2835972"/>
                  </a:lnTo>
                  <a:lnTo>
                    <a:pt x="3056003" y="2812776"/>
                  </a:lnTo>
                  <a:lnTo>
                    <a:pt x="3016728" y="2788772"/>
                  </a:lnTo>
                  <a:lnTo>
                    <a:pt x="2978244" y="2763978"/>
                  </a:lnTo>
                  <a:lnTo>
                    <a:pt x="2940569" y="2738409"/>
                  </a:lnTo>
                  <a:lnTo>
                    <a:pt x="2903721" y="2712080"/>
                  </a:lnTo>
                  <a:lnTo>
                    <a:pt x="2867720" y="2685003"/>
                  </a:lnTo>
                  <a:lnTo>
                    <a:pt x="2832583" y="2657195"/>
                  </a:lnTo>
                  <a:lnTo>
                    <a:pt x="2798328" y="2628672"/>
                  </a:lnTo>
                  <a:lnTo>
                    <a:pt x="2764974" y="2599447"/>
                  </a:lnTo>
                  <a:lnTo>
                    <a:pt x="2732539" y="2569534"/>
                  </a:lnTo>
                  <a:lnTo>
                    <a:pt x="2701041" y="2538951"/>
                  </a:lnTo>
                  <a:lnTo>
                    <a:pt x="2670499" y="2507710"/>
                  </a:lnTo>
                  <a:lnTo>
                    <a:pt x="2640931" y="2475827"/>
                  </a:lnTo>
                  <a:lnTo>
                    <a:pt x="2612355" y="2443316"/>
                  </a:lnTo>
                  <a:lnTo>
                    <a:pt x="2584789" y="2410194"/>
                  </a:lnTo>
                  <a:lnTo>
                    <a:pt x="2558253" y="2376472"/>
                  </a:lnTo>
                  <a:lnTo>
                    <a:pt x="2532763" y="2342169"/>
                  </a:lnTo>
                  <a:lnTo>
                    <a:pt x="2508338" y="2307297"/>
                  </a:lnTo>
                  <a:lnTo>
                    <a:pt x="2484997" y="2271873"/>
                  </a:lnTo>
                  <a:lnTo>
                    <a:pt x="2462757" y="2235910"/>
                  </a:lnTo>
                  <a:lnTo>
                    <a:pt x="2441638" y="2199423"/>
                  </a:lnTo>
                  <a:lnTo>
                    <a:pt x="2421657" y="2162428"/>
                  </a:lnTo>
                  <a:lnTo>
                    <a:pt x="2402833" y="2124940"/>
                  </a:lnTo>
                  <a:lnTo>
                    <a:pt x="2385184" y="2086972"/>
                  </a:lnTo>
                  <a:lnTo>
                    <a:pt x="2368727" y="2048540"/>
                  </a:lnTo>
                  <a:lnTo>
                    <a:pt x="2353483" y="2009657"/>
                  </a:lnTo>
                  <a:lnTo>
                    <a:pt x="2339468" y="1970341"/>
                  </a:lnTo>
                  <a:lnTo>
                    <a:pt x="2326701" y="1930605"/>
                  </a:lnTo>
                  <a:lnTo>
                    <a:pt x="2315200" y="1890465"/>
                  </a:lnTo>
                  <a:lnTo>
                    <a:pt x="2304984" y="1849934"/>
                  </a:lnTo>
                  <a:lnTo>
                    <a:pt x="2296071" y="1809030"/>
                  </a:lnTo>
                  <a:lnTo>
                    <a:pt x="2288479" y="1767764"/>
                  </a:lnTo>
                  <a:lnTo>
                    <a:pt x="2282226" y="1726152"/>
                  </a:lnTo>
                  <a:lnTo>
                    <a:pt x="2277331" y="1684210"/>
                  </a:lnTo>
                  <a:lnTo>
                    <a:pt x="2273812" y="1641952"/>
                  </a:lnTo>
                  <a:lnTo>
                    <a:pt x="2271687" y="1599393"/>
                  </a:lnTo>
                  <a:lnTo>
                    <a:pt x="2270974" y="1556548"/>
                  </a:lnTo>
                  <a:close/>
                </a:path>
                <a:path w="6106159" h="3895725">
                  <a:moveTo>
                    <a:pt x="0" y="2452498"/>
                  </a:moveTo>
                  <a:lnTo>
                    <a:pt x="794" y="2401845"/>
                  </a:lnTo>
                  <a:lnTo>
                    <a:pt x="3164" y="2351630"/>
                  </a:lnTo>
                  <a:lnTo>
                    <a:pt x="7082" y="2301880"/>
                  </a:lnTo>
                  <a:lnTo>
                    <a:pt x="12522" y="2252628"/>
                  </a:lnTo>
                  <a:lnTo>
                    <a:pt x="19458" y="2203899"/>
                  </a:lnTo>
                  <a:lnTo>
                    <a:pt x="27864" y="2155723"/>
                  </a:lnTo>
                  <a:lnTo>
                    <a:pt x="37714" y="2108130"/>
                  </a:lnTo>
                  <a:lnTo>
                    <a:pt x="48981" y="2061145"/>
                  </a:lnTo>
                  <a:lnTo>
                    <a:pt x="61639" y="2014799"/>
                  </a:lnTo>
                  <a:lnTo>
                    <a:pt x="75663" y="1969121"/>
                  </a:lnTo>
                  <a:lnTo>
                    <a:pt x="91027" y="1924139"/>
                  </a:lnTo>
                  <a:lnTo>
                    <a:pt x="107703" y="1879882"/>
                  </a:lnTo>
                  <a:lnTo>
                    <a:pt x="125667" y="1836377"/>
                  </a:lnTo>
                  <a:lnTo>
                    <a:pt x="144892" y="1793655"/>
                  </a:lnTo>
                  <a:lnTo>
                    <a:pt x="165351" y="1751742"/>
                  </a:lnTo>
                  <a:lnTo>
                    <a:pt x="187021" y="1710668"/>
                  </a:lnTo>
                  <a:lnTo>
                    <a:pt x="209871" y="1670464"/>
                  </a:lnTo>
                  <a:lnTo>
                    <a:pt x="233880" y="1631153"/>
                  </a:lnTo>
                  <a:lnTo>
                    <a:pt x="259017" y="1592768"/>
                  </a:lnTo>
                  <a:lnTo>
                    <a:pt x="285260" y="1555337"/>
                  </a:lnTo>
                  <a:lnTo>
                    <a:pt x="312582" y="1518889"/>
                  </a:lnTo>
                  <a:lnTo>
                    <a:pt x="340955" y="1483450"/>
                  </a:lnTo>
                  <a:lnTo>
                    <a:pt x="370355" y="1449050"/>
                  </a:lnTo>
                  <a:lnTo>
                    <a:pt x="400755" y="1415719"/>
                  </a:lnTo>
                  <a:lnTo>
                    <a:pt x="432129" y="1383484"/>
                  </a:lnTo>
                  <a:lnTo>
                    <a:pt x="464450" y="1352375"/>
                  </a:lnTo>
                  <a:lnTo>
                    <a:pt x="497694" y="1322419"/>
                  </a:lnTo>
                  <a:lnTo>
                    <a:pt x="531833" y="1293645"/>
                  </a:lnTo>
                  <a:lnTo>
                    <a:pt x="566841" y="1266083"/>
                  </a:lnTo>
                  <a:lnTo>
                    <a:pt x="602694" y="1239760"/>
                  </a:lnTo>
                  <a:lnTo>
                    <a:pt x="639363" y="1214705"/>
                  </a:lnTo>
                  <a:lnTo>
                    <a:pt x="676824" y="1190947"/>
                  </a:lnTo>
                  <a:lnTo>
                    <a:pt x="715051" y="1168514"/>
                  </a:lnTo>
                  <a:lnTo>
                    <a:pt x="754015" y="1147435"/>
                  </a:lnTo>
                  <a:lnTo>
                    <a:pt x="793694" y="1127739"/>
                  </a:lnTo>
                  <a:lnTo>
                    <a:pt x="834060" y="1109455"/>
                  </a:lnTo>
                  <a:lnTo>
                    <a:pt x="875086" y="1092610"/>
                  </a:lnTo>
                  <a:lnTo>
                    <a:pt x="916746" y="1077233"/>
                  </a:lnTo>
                  <a:lnTo>
                    <a:pt x="959016" y="1063355"/>
                  </a:lnTo>
                  <a:lnTo>
                    <a:pt x="1001868" y="1051001"/>
                  </a:lnTo>
                  <a:lnTo>
                    <a:pt x="1045276" y="1040201"/>
                  </a:lnTo>
                  <a:lnTo>
                    <a:pt x="1089213" y="1030985"/>
                  </a:lnTo>
                  <a:lnTo>
                    <a:pt x="1133657" y="1023380"/>
                  </a:lnTo>
                  <a:lnTo>
                    <a:pt x="1178578" y="1017415"/>
                  </a:lnTo>
                  <a:lnTo>
                    <a:pt x="1223952" y="1013120"/>
                  </a:lnTo>
                  <a:lnTo>
                    <a:pt x="1269751" y="1010521"/>
                  </a:lnTo>
                  <a:lnTo>
                    <a:pt x="1315949" y="1009648"/>
                  </a:lnTo>
                  <a:lnTo>
                    <a:pt x="1365703" y="1010680"/>
                  </a:lnTo>
                  <a:lnTo>
                    <a:pt x="1415215" y="1013757"/>
                  </a:lnTo>
                  <a:lnTo>
                    <a:pt x="1464436" y="1018858"/>
                  </a:lnTo>
                  <a:lnTo>
                    <a:pt x="1513320" y="1025964"/>
                  </a:lnTo>
                  <a:lnTo>
                    <a:pt x="1561819" y="1035050"/>
                  </a:lnTo>
                  <a:lnTo>
                    <a:pt x="1609884" y="1046096"/>
                  </a:lnTo>
                  <a:lnTo>
                    <a:pt x="1657469" y="1059082"/>
                  </a:lnTo>
                  <a:lnTo>
                    <a:pt x="1704526" y="1073983"/>
                  </a:lnTo>
                  <a:lnTo>
                    <a:pt x="1751006" y="1090780"/>
                  </a:lnTo>
                  <a:lnTo>
                    <a:pt x="1796862" y="1109448"/>
                  </a:lnTo>
                  <a:lnTo>
                    <a:pt x="1842047" y="1129970"/>
                  </a:lnTo>
                  <a:lnTo>
                    <a:pt x="1886513" y="1152320"/>
                  </a:lnTo>
                  <a:lnTo>
                    <a:pt x="1930212" y="1176480"/>
                  </a:lnTo>
                  <a:lnTo>
                    <a:pt x="1973096" y="1202425"/>
                  </a:lnTo>
                  <a:lnTo>
                    <a:pt x="2015118" y="1230136"/>
                  </a:lnTo>
                  <a:lnTo>
                    <a:pt x="2056229" y="1259590"/>
                  </a:lnTo>
                  <a:lnTo>
                    <a:pt x="2096383" y="1290765"/>
                  </a:lnTo>
                  <a:lnTo>
                    <a:pt x="2135531" y="1323641"/>
                  </a:lnTo>
                  <a:lnTo>
                    <a:pt x="2173627" y="1358194"/>
                  </a:lnTo>
                  <a:lnTo>
                    <a:pt x="2210621" y="1394405"/>
                  </a:lnTo>
                  <a:lnTo>
                    <a:pt x="2246467" y="1432250"/>
                  </a:lnTo>
                  <a:lnTo>
                    <a:pt x="2279447" y="1469739"/>
                  </a:lnTo>
                  <a:lnTo>
                    <a:pt x="2311069" y="1508376"/>
                  </a:lnTo>
                  <a:lnTo>
                    <a:pt x="2341315" y="1548118"/>
                  </a:lnTo>
                  <a:lnTo>
                    <a:pt x="2370170" y="1588918"/>
                  </a:lnTo>
                  <a:lnTo>
                    <a:pt x="2397616" y="1630732"/>
                  </a:lnTo>
                  <a:lnTo>
                    <a:pt x="2423635" y="1673514"/>
                  </a:lnTo>
                  <a:lnTo>
                    <a:pt x="2448210" y="1717217"/>
                  </a:lnTo>
                  <a:lnTo>
                    <a:pt x="2471324" y="1761797"/>
                  </a:lnTo>
                  <a:lnTo>
                    <a:pt x="2492960" y="1807209"/>
                  </a:lnTo>
                  <a:lnTo>
                    <a:pt x="2513101" y="1853407"/>
                  </a:lnTo>
                  <a:lnTo>
                    <a:pt x="2531729" y="1900344"/>
                  </a:lnTo>
                  <a:lnTo>
                    <a:pt x="2548827" y="1947976"/>
                  </a:lnTo>
                  <a:lnTo>
                    <a:pt x="2564379" y="1996257"/>
                  </a:lnTo>
                  <a:lnTo>
                    <a:pt x="2578367" y="2045142"/>
                  </a:lnTo>
                  <a:lnTo>
                    <a:pt x="2590773" y="2094587"/>
                  </a:lnTo>
                  <a:lnTo>
                    <a:pt x="2601581" y="2144542"/>
                  </a:lnTo>
                  <a:lnTo>
                    <a:pt x="2610773" y="2194965"/>
                  </a:lnTo>
                  <a:lnTo>
                    <a:pt x="2618333" y="2245810"/>
                  </a:lnTo>
                  <a:lnTo>
                    <a:pt x="2624243" y="2297032"/>
                  </a:lnTo>
                  <a:lnTo>
                    <a:pt x="2628485" y="2348584"/>
                  </a:lnTo>
                  <a:lnTo>
                    <a:pt x="2631043" y="2400422"/>
                  </a:lnTo>
                  <a:lnTo>
                    <a:pt x="2631899" y="2452498"/>
                  </a:lnTo>
                  <a:lnTo>
                    <a:pt x="2631104" y="2503152"/>
                  </a:lnTo>
                  <a:lnTo>
                    <a:pt x="2628734" y="2553369"/>
                  </a:lnTo>
                  <a:lnTo>
                    <a:pt x="2624816" y="2603117"/>
                  </a:lnTo>
                  <a:lnTo>
                    <a:pt x="2619376" y="2652369"/>
                  </a:lnTo>
                  <a:lnTo>
                    <a:pt x="2612440" y="2701098"/>
                  </a:lnTo>
                  <a:lnTo>
                    <a:pt x="2604034" y="2749274"/>
                  </a:lnTo>
                  <a:lnTo>
                    <a:pt x="2594184" y="2796869"/>
                  </a:lnTo>
                  <a:lnTo>
                    <a:pt x="2582917" y="2843852"/>
                  </a:lnTo>
                  <a:lnTo>
                    <a:pt x="2570259" y="2890198"/>
                  </a:lnTo>
                  <a:lnTo>
                    <a:pt x="2556235" y="2935876"/>
                  </a:lnTo>
                  <a:lnTo>
                    <a:pt x="2540871" y="2980858"/>
                  </a:lnTo>
                  <a:lnTo>
                    <a:pt x="2524195" y="3025116"/>
                  </a:lnTo>
                  <a:lnTo>
                    <a:pt x="2506231" y="3068620"/>
                  </a:lnTo>
                  <a:lnTo>
                    <a:pt x="2487006" y="3111344"/>
                  </a:lnTo>
                  <a:lnTo>
                    <a:pt x="2466547" y="3153255"/>
                  </a:lnTo>
                  <a:lnTo>
                    <a:pt x="2444878" y="3194330"/>
                  </a:lnTo>
                  <a:lnTo>
                    <a:pt x="2422027" y="3234534"/>
                  </a:lnTo>
                  <a:lnTo>
                    <a:pt x="2398019" y="3273844"/>
                  </a:lnTo>
                  <a:lnTo>
                    <a:pt x="2372881" y="3312230"/>
                  </a:lnTo>
                  <a:lnTo>
                    <a:pt x="2346638" y="3349660"/>
                  </a:lnTo>
                  <a:lnTo>
                    <a:pt x="2319316" y="3386109"/>
                  </a:lnTo>
                  <a:lnTo>
                    <a:pt x="2290943" y="3421547"/>
                  </a:lnTo>
                  <a:lnTo>
                    <a:pt x="2261543" y="3455947"/>
                  </a:lnTo>
                  <a:lnTo>
                    <a:pt x="2231143" y="3489278"/>
                  </a:lnTo>
                  <a:lnTo>
                    <a:pt x="2199770" y="3521513"/>
                  </a:lnTo>
                  <a:lnTo>
                    <a:pt x="2167448" y="3552622"/>
                  </a:lnTo>
                  <a:lnTo>
                    <a:pt x="2134205" y="3582578"/>
                  </a:lnTo>
                  <a:lnTo>
                    <a:pt x="2100066" y="3611352"/>
                  </a:lnTo>
                  <a:lnTo>
                    <a:pt x="2065057" y="3638915"/>
                  </a:lnTo>
                  <a:lnTo>
                    <a:pt x="2029205" y="3665237"/>
                  </a:lnTo>
                  <a:lnTo>
                    <a:pt x="1992535" y="3690292"/>
                  </a:lnTo>
                  <a:lnTo>
                    <a:pt x="1955074" y="3714051"/>
                  </a:lnTo>
                  <a:lnTo>
                    <a:pt x="1916848" y="3736483"/>
                  </a:lnTo>
                  <a:lnTo>
                    <a:pt x="1877883" y="3757562"/>
                  </a:lnTo>
                  <a:lnTo>
                    <a:pt x="1838205" y="3777258"/>
                  </a:lnTo>
                  <a:lnTo>
                    <a:pt x="1797839" y="3795542"/>
                  </a:lnTo>
                  <a:lnTo>
                    <a:pt x="1756812" y="3812387"/>
                  </a:lnTo>
                  <a:lnTo>
                    <a:pt x="1715153" y="3827765"/>
                  </a:lnTo>
                  <a:lnTo>
                    <a:pt x="1672883" y="3841644"/>
                  </a:lnTo>
                  <a:lnTo>
                    <a:pt x="1630032" y="3853997"/>
                  </a:lnTo>
                  <a:lnTo>
                    <a:pt x="1586623" y="3864797"/>
                  </a:lnTo>
                  <a:lnTo>
                    <a:pt x="1542685" y="3874012"/>
                  </a:lnTo>
                  <a:lnTo>
                    <a:pt x="1498242" y="3881617"/>
                  </a:lnTo>
                  <a:lnTo>
                    <a:pt x="1453321" y="3887582"/>
                  </a:lnTo>
                  <a:lnTo>
                    <a:pt x="1407947" y="3891877"/>
                  </a:lnTo>
                  <a:lnTo>
                    <a:pt x="1362148" y="3894476"/>
                  </a:lnTo>
                  <a:lnTo>
                    <a:pt x="1315949" y="3895348"/>
                  </a:lnTo>
                  <a:lnTo>
                    <a:pt x="1269751" y="3894476"/>
                  </a:lnTo>
                  <a:lnTo>
                    <a:pt x="1223952" y="3891877"/>
                  </a:lnTo>
                  <a:lnTo>
                    <a:pt x="1178578" y="3887582"/>
                  </a:lnTo>
                  <a:lnTo>
                    <a:pt x="1133657" y="3881617"/>
                  </a:lnTo>
                  <a:lnTo>
                    <a:pt x="1089213" y="3874012"/>
                  </a:lnTo>
                  <a:lnTo>
                    <a:pt x="1045276" y="3864797"/>
                  </a:lnTo>
                  <a:lnTo>
                    <a:pt x="1001868" y="3853997"/>
                  </a:lnTo>
                  <a:lnTo>
                    <a:pt x="959016" y="3841644"/>
                  </a:lnTo>
                  <a:lnTo>
                    <a:pt x="916746" y="3827765"/>
                  </a:lnTo>
                  <a:lnTo>
                    <a:pt x="875086" y="3812387"/>
                  </a:lnTo>
                  <a:lnTo>
                    <a:pt x="834060" y="3795542"/>
                  </a:lnTo>
                  <a:lnTo>
                    <a:pt x="793694" y="3777258"/>
                  </a:lnTo>
                  <a:lnTo>
                    <a:pt x="754015" y="3757562"/>
                  </a:lnTo>
                  <a:lnTo>
                    <a:pt x="715051" y="3736483"/>
                  </a:lnTo>
                  <a:lnTo>
                    <a:pt x="676824" y="3714051"/>
                  </a:lnTo>
                  <a:lnTo>
                    <a:pt x="639363" y="3690292"/>
                  </a:lnTo>
                  <a:lnTo>
                    <a:pt x="602694" y="3665237"/>
                  </a:lnTo>
                  <a:lnTo>
                    <a:pt x="566841" y="3638915"/>
                  </a:lnTo>
                  <a:lnTo>
                    <a:pt x="531833" y="3611352"/>
                  </a:lnTo>
                  <a:lnTo>
                    <a:pt x="497694" y="3582578"/>
                  </a:lnTo>
                  <a:lnTo>
                    <a:pt x="464450" y="3552622"/>
                  </a:lnTo>
                  <a:lnTo>
                    <a:pt x="432129" y="3521513"/>
                  </a:lnTo>
                  <a:lnTo>
                    <a:pt x="400755" y="3489278"/>
                  </a:lnTo>
                  <a:lnTo>
                    <a:pt x="370355" y="3455947"/>
                  </a:lnTo>
                  <a:lnTo>
                    <a:pt x="340955" y="3421547"/>
                  </a:lnTo>
                  <a:lnTo>
                    <a:pt x="312582" y="3386109"/>
                  </a:lnTo>
                  <a:lnTo>
                    <a:pt x="285260" y="3349660"/>
                  </a:lnTo>
                  <a:lnTo>
                    <a:pt x="259017" y="3312230"/>
                  </a:lnTo>
                  <a:lnTo>
                    <a:pt x="233880" y="3273844"/>
                  </a:lnTo>
                  <a:lnTo>
                    <a:pt x="209871" y="3234534"/>
                  </a:lnTo>
                  <a:lnTo>
                    <a:pt x="187021" y="3194330"/>
                  </a:lnTo>
                  <a:lnTo>
                    <a:pt x="165351" y="3153255"/>
                  </a:lnTo>
                  <a:lnTo>
                    <a:pt x="144892" y="3111344"/>
                  </a:lnTo>
                  <a:lnTo>
                    <a:pt x="125667" y="3068620"/>
                  </a:lnTo>
                  <a:lnTo>
                    <a:pt x="107703" y="3025116"/>
                  </a:lnTo>
                  <a:lnTo>
                    <a:pt x="91027" y="2980858"/>
                  </a:lnTo>
                  <a:lnTo>
                    <a:pt x="75663" y="2935876"/>
                  </a:lnTo>
                  <a:lnTo>
                    <a:pt x="61639" y="2890198"/>
                  </a:lnTo>
                  <a:lnTo>
                    <a:pt x="48981" y="2843852"/>
                  </a:lnTo>
                  <a:lnTo>
                    <a:pt x="37714" y="2796869"/>
                  </a:lnTo>
                  <a:lnTo>
                    <a:pt x="27864" y="2749274"/>
                  </a:lnTo>
                  <a:lnTo>
                    <a:pt x="19458" y="2701098"/>
                  </a:lnTo>
                  <a:lnTo>
                    <a:pt x="12522" y="2652369"/>
                  </a:lnTo>
                  <a:lnTo>
                    <a:pt x="7082" y="2603117"/>
                  </a:lnTo>
                  <a:lnTo>
                    <a:pt x="3164" y="2553369"/>
                  </a:lnTo>
                  <a:lnTo>
                    <a:pt x="794" y="2503152"/>
                  </a:lnTo>
                  <a:lnTo>
                    <a:pt x="0" y="245249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186021"/>
            <a:ext cx="263207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 spc="-10">
                <a:solidFill>
                  <a:srgbClr val="C55A11"/>
                </a:solidFill>
              </a:rPr>
              <a:t>Exercise</a:t>
            </a:r>
            <a:r>
              <a:rPr dirty="0" spc="-120">
                <a:solidFill>
                  <a:srgbClr val="C55A11"/>
                </a:solidFill>
              </a:rPr>
              <a:t> </a:t>
            </a:r>
            <a:r>
              <a:rPr dirty="0" spc="-50">
                <a:solidFill>
                  <a:srgbClr val="C55A11"/>
                </a:solidFill>
              </a:rPr>
              <a:t>2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9900" marR="3612515" indent="-457200">
              <a:lnSpc>
                <a:spcPct val="130200"/>
              </a:lnSpc>
              <a:spcBef>
                <a:spcPts val="100"/>
              </a:spcBef>
            </a:pPr>
            <a:r>
              <a:rPr dirty="0"/>
              <a:t>Consider</a:t>
            </a:r>
            <a:r>
              <a:rPr dirty="0" spc="-90"/>
              <a:t> </a:t>
            </a:r>
            <a:r>
              <a:rPr dirty="0"/>
              <a:t>the</a:t>
            </a:r>
            <a:r>
              <a:rPr dirty="0" spc="-90"/>
              <a:t> </a:t>
            </a:r>
            <a:r>
              <a:rPr dirty="0"/>
              <a:t>following</a:t>
            </a:r>
            <a:r>
              <a:rPr dirty="0" spc="-85"/>
              <a:t> </a:t>
            </a:r>
            <a:r>
              <a:rPr dirty="0"/>
              <a:t>unambiguous</a:t>
            </a:r>
            <a:r>
              <a:rPr dirty="0" spc="-90"/>
              <a:t> </a:t>
            </a:r>
            <a:r>
              <a:rPr dirty="0"/>
              <a:t>grammar</a:t>
            </a:r>
            <a:r>
              <a:rPr dirty="0" spc="-40"/>
              <a:t> </a:t>
            </a:r>
            <a:r>
              <a:rPr dirty="0" spc="-50"/>
              <a:t>- </a:t>
            </a:r>
            <a:r>
              <a:rPr dirty="0">
                <a:solidFill>
                  <a:srgbClr val="C55A11"/>
                </a:solidFill>
              </a:rPr>
              <a:t>E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 spc="-20">
                <a:solidFill>
                  <a:srgbClr val="C55A11"/>
                </a:solidFill>
              </a:rPr>
              <a:t>-</a:t>
            </a:r>
            <a:r>
              <a:rPr dirty="0">
                <a:solidFill>
                  <a:srgbClr val="C55A11"/>
                </a:solidFill>
              </a:rPr>
              <a:t>&gt;</a:t>
            </a:r>
            <a:r>
              <a:rPr dirty="0" spc="-1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E</a:t>
            </a:r>
            <a:r>
              <a:rPr dirty="0" spc="-1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+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T</a:t>
            </a:r>
            <a:r>
              <a:rPr dirty="0" spc="-1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|</a:t>
            </a:r>
            <a:r>
              <a:rPr dirty="0" spc="-1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E</a:t>
            </a:r>
            <a:r>
              <a:rPr dirty="0" spc="-1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–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T</a:t>
            </a:r>
            <a:r>
              <a:rPr dirty="0" spc="-1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|</a:t>
            </a:r>
            <a:r>
              <a:rPr dirty="0" spc="-10">
                <a:solidFill>
                  <a:srgbClr val="C55A11"/>
                </a:solidFill>
              </a:rPr>
              <a:t> </a:t>
            </a:r>
            <a:r>
              <a:rPr dirty="0" spc="-50">
                <a:solidFill>
                  <a:srgbClr val="C55A11"/>
                </a:solidFill>
              </a:rPr>
              <a:t>T</a:t>
            </a:r>
          </a:p>
          <a:p>
            <a:pPr marL="469900">
              <a:lnSpc>
                <a:spcPct val="100000"/>
              </a:lnSpc>
              <a:spcBef>
                <a:spcPts val="1325"/>
              </a:spcBef>
            </a:pPr>
            <a:r>
              <a:rPr dirty="0">
                <a:solidFill>
                  <a:srgbClr val="C55A11"/>
                </a:solidFill>
              </a:rPr>
              <a:t>T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 spc="-20">
                <a:solidFill>
                  <a:srgbClr val="C55A11"/>
                </a:solidFill>
              </a:rPr>
              <a:t>-</a:t>
            </a:r>
            <a:r>
              <a:rPr dirty="0">
                <a:solidFill>
                  <a:srgbClr val="C55A11"/>
                </a:solidFill>
              </a:rPr>
              <a:t>&gt;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T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*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F</a:t>
            </a:r>
            <a:r>
              <a:rPr dirty="0" spc="-1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|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T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/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F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|</a:t>
            </a:r>
            <a:r>
              <a:rPr dirty="0" spc="-10">
                <a:solidFill>
                  <a:srgbClr val="C55A11"/>
                </a:solidFill>
              </a:rPr>
              <a:t> </a:t>
            </a:r>
            <a:r>
              <a:rPr dirty="0" spc="-50">
                <a:solidFill>
                  <a:srgbClr val="C55A11"/>
                </a:solidFill>
              </a:rPr>
              <a:t>F</a:t>
            </a:r>
          </a:p>
          <a:p>
            <a:pPr marL="469900">
              <a:lnSpc>
                <a:spcPct val="100000"/>
              </a:lnSpc>
              <a:spcBef>
                <a:spcPts val="1860"/>
              </a:spcBef>
            </a:pPr>
            <a:r>
              <a:rPr dirty="0">
                <a:solidFill>
                  <a:srgbClr val="C55A11"/>
                </a:solidFill>
              </a:rPr>
              <a:t>F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 spc="-20">
                <a:solidFill>
                  <a:srgbClr val="C55A11"/>
                </a:solidFill>
              </a:rPr>
              <a:t>-</a:t>
            </a:r>
            <a:r>
              <a:rPr dirty="0">
                <a:solidFill>
                  <a:srgbClr val="C55A11"/>
                </a:solidFill>
              </a:rPr>
              <a:t>&gt;</a:t>
            </a:r>
            <a:r>
              <a:rPr dirty="0" spc="-1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(</a:t>
            </a:r>
            <a:r>
              <a:rPr dirty="0" spc="-1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E</a:t>
            </a:r>
            <a:r>
              <a:rPr dirty="0" spc="-1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)</a:t>
            </a:r>
            <a:r>
              <a:rPr dirty="0" spc="-1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|</a:t>
            </a:r>
            <a:r>
              <a:rPr dirty="0" spc="-1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[</a:t>
            </a:r>
            <a:r>
              <a:rPr dirty="0" spc="-1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E</a:t>
            </a:r>
            <a:r>
              <a:rPr dirty="0" spc="-1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]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|</a:t>
            </a:r>
            <a:r>
              <a:rPr dirty="0" spc="-10">
                <a:solidFill>
                  <a:srgbClr val="C55A11"/>
                </a:solidFill>
              </a:rPr>
              <a:t> </a:t>
            </a:r>
            <a:r>
              <a:rPr dirty="0" spc="-25">
                <a:solidFill>
                  <a:srgbClr val="C55A11"/>
                </a:solidFill>
              </a:rPr>
              <a:t>id</a:t>
            </a:r>
          </a:p>
          <a:p>
            <a:pPr marL="12700">
              <a:lnSpc>
                <a:spcPct val="100000"/>
              </a:lnSpc>
              <a:spcBef>
                <a:spcPts val="2540"/>
              </a:spcBef>
            </a:pPr>
            <a:r>
              <a:rPr dirty="0"/>
              <a:t>Using</a:t>
            </a:r>
            <a:r>
              <a:rPr dirty="0" spc="-90"/>
              <a:t> </a:t>
            </a:r>
            <a:r>
              <a:rPr dirty="0"/>
              <a:t>this,</a:t>
            </a:r>
            <a:r>
              <a:rPr dirty="0" spc="-90"/>
              <a:t> </a:t>
            </a:r>
            <a:r>
              <a:rPr dirty="0"/>
              <a:t>construct</a:t>
            </a:r>
            <a:r>
              <a:rPr dirty="0" spc="-90"/>
              <a:t> </a:t>
            </a:r>
            <a:r>
              <a:rPr dirty="0" spc="-10"/>
              <a:t>Syntax</a:t>
            </a:r>
            <a:r>
              <a:rPr dirty="0" spc="-90"/>
              <a:t> </a:t>
            </a:r>
            <a:r>
              <a:rPr dirty="0"/>
              <a:t>tree</a:t>
            </a:r>
            <a:r>
              <a:rPr dirty="0" spc="-90"/>
              <a:t> </a:t>
            </a:r>
            <a:r>
              <a:rPr dirty="0"/>
              <a:t>and</a:t>
            </a:r>
            <a:r>
              <a:rPr dirty="0" spc="-85"/>
              <a:t> </a:t>
            </a:r>
            <a:r>
              <a:rPr dirty="0"/>
              <a:t>DAG</a:t>
            </a:r>
            <a:r>
              <a:rPr dirty="0" spc="-90"/>
              <a:t> </a:t>
            </a:r>
            <a:r>
              <a:rPr dirty="0"/>
              <a:t>for</a:t>
            </a:r>
            <a:r>
              <a:rPr dirty="0" spc="-90"/>
              <a:t> </a:t>
            </a:r>
            <a:r>
              <a:rPr dirty="0"/>
              <a:t>the</a:t>
            </a:r>
            <a:r>
              <a:rPr dirty="0" spc="-90"/>
              <a:t> </a:t>
            </a:r>
            <a:r>
              <a:rPr dirty="0"/>
              <a:t>following</a:t>
            </a:r>
            <a:r>
              <a:rPr dirty="0" spc="-90"/>
              <a:t> </a:t>
            </a:r>
            <a:r>
              <a:rPr dirty="0"/>
              <a:t>expressions</a:t>
            </a:r>
            <a:r>
              <a:rPr dirty="0" spc="-25"/>
              <a:t> </a:t>
            </a:r>
            <a:r>
              <a:rPr dirty="0" spc="-50"/>
              <a:t>-</a:t>
            </a:r>
          </a:p>
          <a:p>
            <a:pPr marL="840105" indent="-480695">
              <a:lnSpc>
                <a:spcPct val="100000"/>
              </a:lnSpc>
              <a:spcBef>
                <a:spcPts val="990"/>
              </a:spcBef>
              <a:buClr>
                <a:srgbClr val="2F5496"/>
              </a:buClr>
              <a:buFont typeface="Calibri"/>
              <a:buAutoNum type="arabicParenR"/>
              <a:tabLst>
                <a:tab pos="840105" algn="l"/>
              </a:tabLst>
            </a:pPr>
            <a:r>
              <a:rPr dirty="0">
                <a:solidFill>
                  <a:srgbClr val="C55A11"/>
                </a:solidFill>
              </a:rPr>
              <a:t>a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+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b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+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a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+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 spc="-50">
                <a:solidFill>
                  <a:srgbClr val="C55A11"/>
                </a:solidFill>
              </a:rPr>
              <a:t>b</a:t>
            </a:r>
          </a:p>
          <a:p>
            <a:pPr marL="840105" indent="-480695">
              <a:lnSpc>
                <a:spcPct val="100000"/>
              </a:lnSpc>
              <a:spcBef>
                <a:spcPts val="990"/>
              </a:spcBef>
              <a:buClr>
                <a:srgbClr val="2F5496"/>
              </a:buClr>
              <a:buFont typeface="Calibri"/>
              <a:buAutoNum type="arabicParenR"/>
              <a:tabLst>
                <a:tab pos="840105" algn="l"/>
              </a:tabLst>
            </a:pPr>
            <a:r>
              <a:rPr dirty="0">
                <a:solidFill>
                  <a:srgbClr val="C55A11"/>
                </a:solidFill>
              </a:rPr>
              <a:t>a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+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b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+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(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a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+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b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 spc="-50">
                <a:solidFill>
                  <a:srgbClr val="C55A11"/>
                </a:solidFill>
              </a:rPr>
              <a:t>)</a:t>
            </a:r>
          </a:p>
          <a:p>
            <a:pPr marL="840105" indent="-480695">
              <a:lnSpc>
                <a:spcPct val="100000"/>
              </a:lnSpc>
              <a:spcBef>
                <a:spcPts val="990"/>
              </a:spcBef>
              <a:buClr>
                <a:srgbClr val="2F5496"/>
              </a:buClr>
              <a:buFont typeface="Calibri"/>
              <a:buAutoNum type="arabicParenR"/>
              <a:tabLst>
                <a:tab pos="840105" algn="l"/>
              </a:tabLst>
            </a:pPr>
            <a:r>
              <a:rPr dirty="0">
                <a:solidFill>
                  <a:srgbClr val="C55A11"/>
                </a:solidFill>
              </a:rPr>
              <a:t>a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+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a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*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(b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–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c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)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+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(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b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–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c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)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*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 spc="-50">
                <a:solidFill>
                  <a:srgbClr val="C55A11"/>
                </a:solidFill>
              </a:rPr>
              <a:t>d</a:t>
            </a:r>
          </a:p>
          <a:p>
            <a:pPr marL="840105" indent="-480695">
              <a:lnSpc>
                <a:spcPct val="100000"/>
              </a:lnSpc>
              <a:spcBef>
                <a:spcPts val="990"/>
              </a:spcBef>
              <a:buClr>
                <a:srgbClr val="2F5496"/>
              </a:buClr>
              <a:buFont typeface="Calibri"/>
              <a:buAutoNum type="arabicParenR"/>
              <a:tabLst>
                <a:tab pos="840105" algn="l"/>
              </a:tabLst>
            </a:pPr>
            <a:r>
              <a:rPr dirty="0">
                <a:solidFill>
                  <a:srgbClr val="C55A11"/>
                </a:solidFill>
              </a:rPr>
              <a:t>(((a</a:t>
            </a:r>
            <a:r>
              <a:rPr dirty="0" spc="-3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+</a:t>
            </a:r>
            <a:r>
              <a:rPr dirty="0" spc="-2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a)</a:t>
            </a:r>
            <a:r>
              <a:rPr dirty="0" spc="-2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+</a:t>
            </a:r>
            <a:r>
              <a:rPr dirty="0" spc="-2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(</a:t>
            </a:r>
            <a:r>
              <a:rPr dirty="0" spc="-3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a</a:t>
            </a:r>
            <a:r>
              <a:rPr dirty="0" spc="-2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+</a:t>
            </a:r>
            <a:r>
              <a:rPr dirty="0" spc="-2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a))</a:t>
            </a:r>
            <a:r>
              <a:rPr dirty="0" spc="-2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+</a:t>
            </a:r>
            <a:r>
              <a:rPr dirty="0" spc="-2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((a</a:t>
            </a:r>
            <a:r>
              <a:rPr dirty="0" spc="-3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+</a:t>
            </a:r>
            <a:r>
              <a:rPr dirty="0" spc="-2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a)</a:t>
            </a:r>
            <a:r>
              <a:rPr dirty="0" spc="-2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+</a:t>
            </a:r>
            <a:r>
              <a:rPr dirty="0" spc="-2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(</a:t>
            </a:r>
            <a:r>
              <a:rPr dirty="0" spc="-2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a</a:t>
            </a:r>
            <a:r>
              <a:rPr dirty="0" spc="-3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+</a:t>
            </a:r>
            <a:r>
              <a:rPr dirty="0" spc="-25">
                <a:solidFill>
                  <a:srgbClr val="C55A11"/>
                </a:solidFill>
              </a:rPr>
              <a:t> </a:t>
            </a:r>
            <a:r>
              <a:rPr dirty="0" spc="-20">
                <a:solidFill>
                  <a:srgbClr val="C55A11"/>
                </a:solidFill>
              </a:rPr>
              <a:t>a)))</a:t>
            </a:r>
          </a:p>
          <a:p>
            <a:pPr marL="840105" indent="-480695">
              <a:lnSpc>
                <a:spcPct val="100000"/>
              </a:lnSpc>
              <a:spcBef>
                <a:spcPts val="990"/>
              </a:spcBef>
              <a:buClr>
                <a:srgbClr val="2F5496"/>
              </a:buClr>
              <a:buFont typeface="Calibri"/>
              <a:buAutoNum type="arabicParenR"/>
              <a:tabLst>
                <a:tab pos="840105" algn="l"/>
              </a:tabLst>
            </a:pPr>
            <a:r>
              <a:rPr dirty="0">
                <a:solidFill>
                  <a:srgbClr val="C55A11"/>
                </a:solidFill>
              </a:rPr>
              <a:t>[(a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+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b)</a:t>
            </a:r>
            <a:r>
              <a:rPr dirty="0" spc="-10">
                <a:solidFill>
                  <a:srgbClr val="C55A11"/>
                </a:solidFill>
              </a:rPr>
              <a:t> </a:t>
            </a:r>
            <a:r>
              <a:rPr dirty="0" b="0">
                <a:solidFill>
                  <a:srgbClr val="C55A11"/>
                </a:solidFill>
                <a:latin typeface="MS PGothic"/>
                <a:cs typeface="MS PGothic"/>
              </a:rPr>
              <a:t>∗</a:t>
            </a:r>
            <a:r>
              <a:rPr dirty="0" spc="-25" b="0">
                <a:solidFill>
                  <a:srgbClr val="C55A11"/>
                </a:solidFill>
                <a:latin typeface="MS PGothic"/>
                <a:cs typeface="MS PGothic"/>
              </a:rPr>
              <a:t> </a:t>
            </a:r>
            <a:r>
              <a:rPr dirty="0">
                <a:solidFill>
                  <a:srgbClr val="C55A11"/>
                </a:solidFill>
              </a:rPr>
              <a:t>c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+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((a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+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b)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+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e)</a:t>
            </a:r>
            <a:r>
              <a:rPr dirty="0" spc="-5">
                <a:solidFill>
                  <a:srgbClr val="C55A11"/>
                </a:solidFill>
              </a:rPr>
              <a:t> </a:t>
            </a:r>
            <a:r>
              <a:rPr dirty="0" b="0">
                <a:solidFill>
                  <a:srgbClr val="C55A11"/>
                </a:solidFill>
                <a:latin typeface="MS PGothic"/>
                <a:cs typeface="MS PGothic"/>
              </a:rPr>
              <a:t>∗</a:t>
            </a:r>
            <a:r>
              <a:rPr dirty="0" spc="-25" b="0">
                <a:solidFill>
                  <a:srgbClr val="C55A11"/>
                </a:solidFill>
                <a:latin typeface="MS PGothic"/>
                <a:cs typeface="MS PGothic"/>
              </a:rPr>
              <a:t> </a:t>
            </a:r>
            <a:r>
              <a:rPr dirty="0">
                <a:solidFill>
                  <a:srgbClr val="C55A11"/>
                </a:solidFill>
              </a:rPr>
              <a:t>(e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+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f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)]</a:t>
            </a:r>
            <a:r>
              <a:rPr dirty="0" spc="-10">
                <a:solidFill>
                  <a:srgbClr val="C55A11"/>
                </a:solidFill>
              </a:rPr>
              <a:t> </a:t>
            </a:r>
            <a:r>
              <a:rPr dirty="0" b="0">
                <a:solidFill>
                  <a:srgbClr val="C55A11"/>
                </a:solidFill>
                <a:latin typeface="MS PGothic"/>
                <a:cs typeface="MS PGothic"/>
              </a:rPr>
              <a:t>∗</a:t>
            </a:r>
            <a:r>
              <a:rPr dirty="0" spc="-25" b="0">
                <a:solidFill>
                  <a:srgbClr val="C55A11"/>
                </a:solidFill>
                <a:latin typeface="MS PGothic"/>
                <a:cs typeface="MS PGothic"/>
              </a:rPr>
              <a:t> </a:t>
            </a:r>
            <a:r>
              <a:rPr dirty="0">
                <a:solidFill>
                  <a:srgbClr val="C55A11"/>
                </a:solidFill>
              </a:rPr>
              <a:t>[(a</a:t>
            </a:r>
            <a:r>
              <a:rPr dirty="0" spc="-1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+</a:t>
            </a:r>
            <a:r>
              <a:rPr dirty="0" spc="-2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b)</a:t>
            </a:r>
            <a:r>
              <a:rPr dirty="0" spc="-10">
                <a:solidFill>
                  <a:srgbClr val="C55A11"/>
                </a:solidFill>
              </a:rPr>
              <a:t> </a:t>
            </a:r>
            <a:r>
              <a:rPr dirty="0" b="0">
                <a:solidFill>
                  <a:srgbClr val="C55A11"/>
                </a:solidFill>
                <a:latin typeface="MS PGothic"/>
                <a:cs typeface="MS PGothic"/>
              </a:rPr>
              <a:t>∗</a:t>
            </a:r>
            <a:r>
              <a:rPr dirty="0" spc="-25" b="0">
                <a:solidFill>
                  <a:srgbClr val="C55A11"/>
                </a:solidFill>
                <a:latin typeface="MS PGothic"/>
                <a:cs typeface="MS PGothic"/>
              </a:rPr>
              <a:t> </a:t>
            </a:r>
            <a:r>
              <a:rPr dirty="0" spc="-25">
                <a:solidFill>
                  <a:srgbClr val="C55A11"/>
                </a:solidFill>
              </a:rPr>
              <a:t>c]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734" y="2388591"/>
            <a:ext cx="3897629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>
                <a:solidFill>
                  <a:srgbClr val="000000"/>
                </a:solidFill>
              </a:rPr>
              <a:t>Compiler</a:t>
            </a:r>
            <a:r>
              <a:rPr dirty="0" sz="4500" spc="-50">
                <a:solidFill>
                  <a:srgbClr val="000000"/>
                </a:solidFill>
              </a:rPr>
              <a:t> </a:t>
            </a:r>
            <a:r>
              <a:rPr dirty="0" sz="4500" spc="-10">
                <a:solidFill>
                  <a:srgbClr val="000000"/>
                </a:solidFill>
              </a:rPr>
              <a:t>Design</a:t>
            </a:r>
            <a:endParaRPr sz="4500"/>
          </a:p>
        </p:txBody>
      </p:sp>
      <p:sp>
        <p:nvSpPr>
          <p:cNvPr id="3" name="object 3" descr=""/>
          <p:cNvSpPr txBox="1"/>
          <p:nvPr/>
        </p:nvSpPr>
        <p:spPr>
          <a:xfrm>
            <a:off x="810722" y="3837730"/>
            <a:ext cx="616648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500" b="1">
                <a:solidFill>
                  <a:srgbClr val="2F5496"/>
                </a:solidFill>
                <a:latin typeface="Calibri"/>
                <a:cs typeface="Calibri"/>
              </a:rPr>
              <a:t>Unit</a:t>
            </a:r>
            <a:r>
              <a:rPr dirty="0" sz="45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4500" b="1">
                <a:solidFill>
                  <a:srgbClr val="2F5496"/>
                </a:solidFill>
                <a:latin typeface="Calibri"/>
                <a:cs typeface="Calibri"/>
              </a:rPr>
              <a:t>3:</a:t>
            </a:r>
            <a:r>
              <a:rPr dirty="0" sz="45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4500" spc="-10" b="1">
                <a:solidFill>
                  <a:srgbClr val="2F5496"/>
                </a:solidFill>
                <a:latin typeface="Calibri"/>
                <a:cs typeface="Calibri"/>
              </a:rPr>
              <a:t>Intermediate</a:t>
            </a:r>
            <a:r>
              <a:rPr dirty="0" sz="45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4500" spc="-20" b="1">
                <a:solidFill>
                  <a:srgbClr val="2F5496"/>
                </a:solidFill>
                <a:latin typeface="Calibri"/>
                <a:cs typeface="Calibri"/>
              </a:rPr>
              <a:t>Code </a:t>
            </a:r>
            <a:r>
              <a:rPr dirty="0" sz="4500" spc="-10" b="1">
                <a:solidFill>
                  <a:srgbClr val="2F5496"/>
                </a:solidFill>
                <a:latin typeface="Calibri"/>
                <a:cs typeface="Calibri"/>
              </a:rPr>
              <a:t>Generation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10734" y="7222291"/>
            <a:ext cx="6221730" cy="103568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3000" b="1">
                <a:latin typeface="Calibri"/>
                <a:cs typeface="Calibri"/>
              </a:rPr>
              <a:t>Preet</a:t>
            </a:r>
            <a:r>
              <a:rPr dirty="0" sz="3000" spc="-10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500" spc="-10">
                <a:latin typeface="Calibri"/>
                <a:cs typeface="Calibri"/>
              </a:rPr>
              <a:t>Department</a:t>
            </a:r>
            <a:r>
              <a:rPr dirty="0" sz="2500" spc="-6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of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Computer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Science</a:t>
            </a:r>
            <a:r>
              <a:rPr dirty="0" sz="2500" spc="-6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&amp;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Engineering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76593" y="7319022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680"/>
                </a:moveTo>
                <a:lnTo>
                  <a:pt x="54864" y="1376680"/>
                </a:lnTo>
                <a:lnTo>
                  <a:pt x="54864" y="0"/>
                </a:lnTo>
                <a:lnTo>
                  <a:pt x="0" y="0"/>
                </a:lnTo>
                <a:lnTo>
                  <a:pt x="0" y="1376680"/>
                </a:lnTo>
                <a:lnTo>
                  <a:pt x="0" y="1437640"/>
                </a:lnTo>
                <a:lnTo>
                  <a:pt x="1280274" y="1437640"/>
                </a:lnTo>
                <a:lnTo>
                  <a:pt x="1280274" y="1376680"/>
                </a:lnTo>
                <a:close/>
              </a:path>
            </a:pathLst>
          </a:custGeom>
          <a:solidFill>
            <a:srgbClr val="F4B0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3462311"/>
            <a:ext cx="9484995" cy="92075"/>
          </a:xfrm>
          <a:custGeom>
            <a:avLst/>
            <a:gdLst/>
            <a:ahLst/>
            <a:cxnLst/>
            <a:rect l="l" t="t" r="r" b="b"/>
            <a:pathLst>
              <a:path w="9484995" h="92075">
                <a:moveTo>
                  <a:pt x="0" y="91498"/>
                </a:moveTo>
                <a:lnTo>
                  <a:pt x="9484799" y="0"/>
                </a:lnTo>
              </a:path>
            </a:pathLst>
          </a:custGeom>
          <a:ln w="38074">
            <a:solidFill>
              <a:srgbClr val="DEA267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 spc="-10">
                <a:solidFill>
                  <a:srgbClr val="C55A11"/>
                </a:solidFill>
              </a:rPr>
              <a:t>Exercise</a:t>
            </a:r>
            <a:r>
              <a:rPr dirty="0" spc="-5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2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-</a:t>
            </a:r>
            <a:r>
              <a:rPr dirty="0" spc="-3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Solutions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90749" y="2696889"/>
            <a:ext cx="21424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1)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b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850" y="3724723"/>
            <a:ext cx="4149874" cy="405067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44625" y="3604915"/>
            <a:ext cx="4149873" cy="4290283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 spc="-10">
                <a:solidFill>
                  <a:srgbClr val="C55A11"/>
                </a:solidFill>
              </a:rPr>
              <a:t>Exercise</a:t>
            </a:r>
            <a:r>
              <a:rPr dirty="0" spc="-5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2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-</a:t>
            </a:r>
            <a:r>
              <a:rPr dirty="0" spc="-3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Solutions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90749" y="2696889"/>
            <a:ext cx="25977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6565" algn="l"/>
              </a:tabLst>
            </a:pP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2)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	a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b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b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475" y="4174825"/>
            <a:ext cx="6886074" cy="319342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5950" y="4054512"/>
            <a:ext cx="3262348" cy="343404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 spc="-10">
                <a:solidFill>
                  <a:srgbClr val="C55A11"/>
                </a:solidFill>
              </a:rPr>
              <a:t>Exercise</a:t>
            </a:r>
            <a:r>
              <a:rPr dirty="0" spc="-5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2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-</a:t>
            </a:r>
            <a:r>
              <a:rPr dirty="0" spc="-3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Solutions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90749" y="2696889"/>
            <a:ext cx="43268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3)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(b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–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c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)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b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–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c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)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825" y="3634500"/>
            <a:ext cx="5622748" cy="434087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21675" y="3770325"/>
            <a:ext cx="5450873" cy="412539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 spc="-10">
                <a:solidFill>
                  <a:srgbClr val="C55A11"/>
                </a:solidFill>
              </a:rPr>
              <a:t>Exercise</a:t>
            </a:r>
            <a:r>
              <a:rPr dirty="0" spc="-5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2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-</a:t>
            </a:r>
            <a:r>
              <a:rPr dirty="0" spc="-3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Solutions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3549" y="2149426"/>
            <a:ext cx="58731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4)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(((a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a)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a))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((a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a)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a)))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2500" y="3237903"/>
            <a:ext cx="4226123" cy="43690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2475" y="4191150"/>
            <a:ext cx="6322899" cy="324464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 spc="-10">
                <a:solidFill>
                  <a:srgbClr val="C55A11"/>
                </a:solidFill>
              </a:rPr>
              <a:t>Exercise</a:t>
            </a:r>
            <a:r>
              <a:rPr dirty="0" spc="-5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2</a:t>
            </a:r>
            <a:r>
              <a:rPr dirty="0" spc="-4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-</a:t>
            </a:r>
            <a:r>
              <a:rPr dirty="0" spc="-3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Solutions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3549" y="2696900"/>
            <a:ext cx="73259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5)[(a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b)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C55A11"/>
                </a:solidFill>
                <a:latin typeface="MS PGothic"/>
                <a:cs typeface="MS PGothic"/>
              </a:rPr>
              <a:t>∗</a:t>
            </a:r>
            <a:r>
              <a:rPr dirty="0" sz="2800" spc="-25">
                <a:solidFill>
                  <a:srgbClr val="C55A11"/>
                </a:solidFill>
                <a:latin typeface="MS PGothic"/>
                <a:cs typeface="MS PGothic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c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((a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b)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e)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C55A11"/>
                </a:solidFill>
                <a:latin typeface="MS PGothic"/>
                <a:cs typeface="MS PGothic"/>
              </a:rPr>
              <a:t>∗</a:t>
            </a:r>
            <a:r>
              <a:rPr dirty="0" sz="2800" spc="-25">
                <a:solidFill>
                  <a:srgbClr val="C55A11"/>
                </a:solidFill>
                <a:latin typeface="MS PGothic"/>
                <a:cs typeface="MS PGothic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(e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f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)]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C55A11"/>
                </a:solidFill>
                <a:latin typeface="MS PGothic"/>
                <a:cs typeface="MS PGothic"/>
              </a:rPr>
              <a:t>∗</a:t>
            </a:r>
            <a:r>
              <a:rPr dirty="0" sz="2800" spc="-25">
                <a:solidFill>
                  <a:srgbClr val="C55A11"/>
                </a:solidFill>
                <a:latin typeface="MS PGothic"/>
                <a:cs typeface="MS PGothic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[(a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b)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C55A11"/>
                </a:solidFill>
                <a:latin typeface="MS PGothic"/>
                <a:cs typeface="MS PGothic"/>
              </a:rPr>
              <a:t>∗</a:t>
            </a:r>
            <a:r>
              <a:rPr dirty="0" sz="2800" spc="-30">
                <a:solidFill>
                  <a:srgbClr val="C55A11"/>
                </a:solidFill>
                <a:latin typeface="MS PGothic"/>
                <a:cs typeface="MS PGothic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c]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72799" y="3709650"/>
            <a:ext cx="13406119" cy="5032375"/>
            <a:chOff x="572799" y="3709650"/>
            <a:chExt cx="13406119" cy="503237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799" y="3709650"/>
              <a:ext cx="6527500" cy="4742523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5199" y="4445300"/>
              <a:ext cx="6663394" cy="4070948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7045899" y="3851750"/>
              <a:ext cx="2223770" cy="1284605"/>
            </a:xfrm>
            <a:custGeom>
              <a:avLst/>
              <a:gdLst/>
              <a:ahLst/>
              <a:cxnLst/>
              <a:rect l="l" t="t" r="r" b="b"/>
              <a:pathLst>
                <a:path w="2223770" h="1284604">
                  <a:moveTo>
                    <a:pt x="2223298" y="1283999"/>
                  </a:moveTo>
                  <a:lnTo>
                    <a:pt x="0" y="1283999"/>
                  </a:lnTo>
                  <a:lnTo>
                    <a:pt x="0" y="0"/>
                  </a:lnTo>
                  <a:lnTo>
                    <a:pt x="2223298" y="0"/>
                  </a:lnTo>
                  <a:lnTo>
                    <a:pt x="2223298" y="1283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045899" y="3851750"/>
              <a:ext cx="2223770" cy="1284605"/>
            </a:xfrm>
            <a:custGeom>
              <a:avLst/>
              <a:gdLst/>
              <a:ahLst/>
              <a:cxnLst/>
              <a:rect l="l" t="t" r="r" b="b"/>
              <a:pathLst>
                <a:path w="2223770" h="1284604">
                  <a:moveTo>
                    <a:pt x="0" y="0"/>
                  </a:moveTo>
                  <a:lnTo>
                    <a:pt x="2223298" y="0"/>
                  </a:lnTo>
                  <a:lnTo>
                    <a:pt x="2223298" y="1283999"/>
                  </a:lnTo>
                  <a:lnTo>
                    <a:pt x="0" y="1283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936300" y="8035575"/>
              <a:ext cx="2223770" cy="701675"/>
            </a:xfrm>
            <a:custGeom>
              <a:avLst/>
              <a:gdLst/>
              <a:ahLst/>
              <a:cxnLst/>
              <a:rect l="l" t="t" r="r" b="b"/>
              <a:pathLst>
                <a:path w="2223770" h="701675">
                  <a:moveTo>
                    <a:pt x="2223299" y="701399"/>
                  </a:moveTo>
                  <a:lnTo>
                    <a:pt x="0" y="701399"/>
                  </a:lnTo>
                  <a:lnTo>
                    <a:pt x="0" y="0"/>
                  </a:lnTo>
                  <a:lnTo>
                    <a:pt x="2223299" y="0"/>
                  </a:lnTo>
                  <a:lnTo>
                    <a:pt x="2223299" y="701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936300" y="8035575"/>
              <a:ext cx="2223770" cy="701675"/>
            </a:xfrm>
            <a:custGeom>
              <a:avLst/>
              <a:gdLst/>
              <a:ahLst/>
              <a:cxnLst/>
              <a:rect l="l" t="t" r="r" b="b"/>
              <a:pathLst>
                <a:path w="2223770" h="701675">
                  <a:moveTo>
                    <a:pt x="0" y="0"/>
                  </a:moveTo>
                  <a:lnTo>
                    <a:pt x="2223299" y="0"/>
                  </a:lnTo>
                  <a:lnTo>
                    <a:pt x="2223299" y="701399"/>
                  </a:lnTo>
                  <a:lnTo>
                    <a:pt x="0" y="701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537800" y="3849744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 h="0">
                <a:moveTo>
                  <a:pt x="0" y="0"/>
                </a:moveTo>
                <a:lnTo>
                  <a:pt x="5497798" y="0"/>
                </a:lnTo>
              </a:path>
            </a:pathLst>
          </a:custGeom>
          <a:ln w="38074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629876" y="4103129"/>
            <a:ext cx="7466330" cy="17830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000" b="1">
                <a:latin typeface="Calibri"/>
                <a:cs typeface="Calibri"/>
              </a:rPr>
              <a:t>Preet</a:t>
            </a:r>
            <a:r>
              <a:rPr dirty="0" sz="3000" spc="-10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000">
                <a:latin typeface="Calibri"/>
                <a:cs typeface="Calibri"/>
              </a:rPr>
              <a:t>Department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of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Computer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Science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&amp;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  <a:p>
            <a:pPr marL="27305">
              <a:lnSpc>
                <a:spcPct val="100000"/>
              </a:lnSpc>
              <a:spcBef>
                <a:spcPts val="1900"/>
              </a:spcBef>
            </a:pPr>
            <a:r>
              <a:rPr dirty="0" u="heavy" sz="3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preetkanwal@pes.edu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918529" y="466102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4" h="1437639">
                <a:moveTo>
                  <a:pt x="1280172" y="0"/>
                </a:moveTo>
                <a:lnTo>
                  <a:pt x="0" y="0"/>
                </a:lnTo>
                <a:lnTo>
                  <a:pt x="0" y="60960"/>
                </a:lnTo>
                <a:lnTo>
                  <a:pt x="1225308" y="60960"/>
                </a:lnTo>
                <a:lnTo>
                  <a:pt x="1225308" y="1437640"/>
                </a:lnTo>
                <a:lnTo>
                  <a:pt x="1280020" y="1437640"/>
                </a:lnTo>
                <a:lnTo>
                  <a:pt x="1280020" y="60960"/>
                </a:lnTo>
                <a:lnTo>
                  <a:pt x="1280172" y="60960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76720" y="7319022"/>
            <a:ext cx="1280160" cy="1437640"/>
          </a:xfrm>
          <a:custGeom>
            <a:avLst/>
            <a:gdLst/>
            <a:ahLst/>
            <a:cxnLst/>
            <a:rect l="l" t="t" r="r" b="b"/>
            <a:pathLst>
              <a:path w="1280160" h="1437640">
                <a:moveTo>
                  <a:pt x="1280147" y="1376680"/>
                </a:moveTo>
                <a:lnTo>
                  <a:pt x="54737" y="1376680"/>
                </a:lnTo>
                <a:lnTo>
                  <a:pt x="54737" y="0"/>
                </a:lnTo>
                <a:lnTo>
                  <a:pt x="12" y="0"/>
                </a:lnTo>
                <a:lnTo>
                  <a:pt x="12" y="1376680"/>
                </a:lnTo>
                <a:lnTo>
                  <a:pt x="0" y="1437640"/>
                </a:lnTo>
                <a:lnTo>
                  <a:pt x="1280147" y="1437640"/>
                </a:lnTo>
                <a:lnTo>
                  <a:pt x="1280147" y="137668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29876" y="2718720"/>
            <a:ext cx="170180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500" spc="-20">
                <a:solidFill>
                  <a:srgbClr val="C55A11"/>
                </a:solidFill>
              </a:rPr>
              <a:t>THANK </a:t>
            </a:r>
            <a:r>
              <a:rPr dirty="0" sz="4500" spc="-25">
                <a:solidFill>
                  <a:srgbClr val="C55A11"/>
                </a:solidFill>
              </a:rPr>
              <a:t>YOU</a:t>
            </a:r>
            <a:endParaRPr sz="45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5249" y="1371825"/>
            <a:ext cx="3328924" cy="54708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186021"/>
            <a:ext cx="279527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>
                <a:solidFill>
                  <a:srgbClr val="C55A11"/>
                </a:solidFill>
              </a:rPr>
              <a:t>Lecture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Overview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5405" y="2413039"/>
            <a:ext cx="5803900" cy="5846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lecture,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you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will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learn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about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85"/>
              </a:spcBef>
            </a:pP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What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intermediate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code?</a:t>
            </a: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Why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intermediate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generation?</a:t>
            </a: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Advantages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ICG</a:t>
            </a:r>
            <a:endParaRPr sz="2800">
              <a:latin typeface="Calibri"/>
              <a:cs typeface="Calibri"/>
            </a:endParaRPr>
          </a:p>
          <a:p>
            <a:pPr marL="492759" marR="2073275" indent="-480695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Types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Intermediate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Representation</a:t>
            </a: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Directed</a:t>
            </a:r>
            <a:r>
              <a:rPr dirty="0" sz="2800" spc="-1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Acyclic</a:t>
            </a:r>
            <a:r>
              <a:rPr dirty="0" sz="2800" spc="-1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Graph</a:t>
            </a:r>
            <a:endParaRPr sz="2800">
              <a:latin typeface="Calibri"/>
              <a:cs typeface="Calibri"/>
            </a:endParaRPr>
          </a:p>
          <a:p>
            <a:pPr lvl="1" marL="949960" indent="-480695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49960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Applications</a:t>
            </a:r>
            <a:endParaRPr sz="2800">
              <a:latin typeface="Calibri"/>
              <a:cs typeface="Calibri"/>
            </a:endParaRPr>
          </a:p>
          <a:p>
            <a:pPr lvl="1" marL="949960" indent="-480695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4996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SDD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construct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DAG</a:t>
            </a:r>
            <a:endParaRPr sz="2800">
              <a:latin typeface="Calibri"/>
              <a:cs typeface="Calibri"/>
            </a:endParaRPr>
          </a:p>
          <a:p>
            <a:pPr lvl="1" marL="949960" indent="-480695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4996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Examples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Syntax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tree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vs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DAG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86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55A11"/>
                </a:solidFill>
              </a:rPr>
              <a:t>What</a:t>
            </a:r>
            <a:r>
              <a:rPr dirty="0" spc="-8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is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Intermediate</a:t>
            </a:r>
            <a:r>
              <a:rPr dirty="0" spc="-80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code?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5286" y="2429946"/>
            <a:ext cx="12820015" cy="2969260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493395" indent="-480059">
              <a:lnSpc>
                <a:spcPct val="100000"/>
              </a:lnSpc>
              <a:spcBef>
                <a:spcPts val="1115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Intermediate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used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translate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source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into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machine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code.</a:t>
            </a: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spcBef>
                <a:spcPts val="1015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It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lies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between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high-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level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machine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language.</a:t>
            </a:r>
            <a:endParaRPr sz="2800">
              <a:latin typeface="Calibri"/>
              <a:cs typeface="Calibri"/>
            </a:endParaRPr>
          </a:p>
          <a:p>
            <a:pPr marL="493395" marR="5080" indent="-481330">
              <a:lnSpc>
                <a:spcPct val="100000"/>
              </a:lnSpc>
              <a:spcBef>
                <a:spcPts val="309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Intermediate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generator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receives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input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from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semantic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analyzer.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It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takes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input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form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annotated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syntax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tree.</a:t>
            </a:r>
            <a:endParaRPr sz="2800">
              <a:latin typeface="Calibri"/>
              <a:cs typeface="Calibri"/>
            </a:endParaRPr>
          </a:p>
          <a:p>
            <a:pPr marL="493395" marR="33655" indent="-481330">
              <a:lnSpc>
                <a:spcPct val="100400"/>
              </a:lnSpc>
              <a:spcBef>
                <a:spcPts val="650"/>
              </a:spcBef>
              <a:buFont typeface="Arial"/>
              <a:buChar char="●"/>
              <a:tabLst>
                <a:tab pos="493395" algn="l"/>
                <a:tab pos="552386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Using</a:t>
            </a:r>
            <a:r>
              <a:rPr dirty="0" sz="2800" spc="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intermediate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code,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second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phase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compiler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(synthesis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phase)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changed</a:t>
            </a:r>
            <a:r>
              <a:rPr dirty="0" sz="2800" spc="-10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according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target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machine.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4250" y="6179400"/>
            <a:ext cx="7869174" cy="255454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86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55A11"/>
                </a:solidFill>
              </a:rPr>
              <a:t>Why</a:t>
            </a:r>
            <a:r>
              <a:rPr dirty="0" spc="-10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Intermediate</a:t>
            </a:r>
            <a:r>
              <a:rPr dirty="0" spc="-10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code</a:t>
            </a:r>
            <a:r>
              <a:rPr dirty="0" spc="-100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generation?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09808" y="1902752"/>
            <a:ext cx="10907395" cy="1303020"/>
          </a:xfrm>
          <a:prstGeom prst="rect">
            <a:avLst/>
          </a:prstGeom>
        </p:spPr>
        <p:txBody>
          <a:bodyPr wrap="square" lIns="0" tIns="26669" rIns="0" bIns="0" rtlCol="0" vert="horz">
            <a:spAutoFit/>
          </a:bodyPr>
          <a:lstStyle/>
          <a:p>
            <a:pPr marL="491490" marR="5080" indent="-479425">
              <a:lnSpc>
                <a:spcPts val="3350"/>
              </a:lnSpc>
              <a:spcBef>
                <a:spcPts val="209"/>
              </a:spcBef>
              <a:buFont typeface="Arial"/>
              <a:buChar char="●"/>
              <a:tabLst>
                <a:tab pos="491490" algn="l"/>
                <a:tab pos="1680845" algn="l"/>
                <a:tab pos="3101975" algn="l"/>
                <a:tab pos="3619500" algn="l"/>
                <a:tab pos="4936490" algn="l"/>
                <a:tab pos="5589905" algn="l"/>
                <a:tab pos="6915150" algn="l"/>
                <a:tab pos="8175625" algn="l"/>
                <a:tab pos="9121140" algn="l"/>
                <a:tab pos="9705975" algn="l"/>
                <a:tab pos="10216515" algn="l"/>
              </a:tabLst>
            </a:pP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Intermediate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eliminates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need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new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full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compiler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every unique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machine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by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keeping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analysis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portion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same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all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compilers.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2588" y="3447325"/>
            <a:ext cx="2923054" cy="4638681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8346482" y="3607277"/>
            <a:ext cx="4310380" cy="4956175"/>
            <a:chOff x="8346482" y="3607277"/>
            <a:chExt cx="4310380" cy="4956175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46482" y="3607277"/>
              <a:ext cx="4309931" cy="436629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9546124" y="7486649"/>
              <a:ext cx="2286000" cy="1071880"/>
            </a:xfrm>
            <a:custGeom>
              <a:avLst/>
              <a:gdLst/>
              <a:ahLst/>
              <a:cxnLst/>
              <a:rect l="l" t="t" r="r" b="b"/>
              <a:pathLst>
                <a:path w="2286000" h="1071879">
                  <a:moveTo>
                    <a:pt x="2285999" y="1071599"/>
                  </a:moveTo>
                  <a:lnTo>
                    <a:pt x="0" y="1071599"/>
                  </a:lnTo>
                  <a:lnTo>
                    <a:pt x="0" y="0"/>
                  </a:lnTo>
                  <a:lnTo>
                    <a:pt x="2285999" y="0"/>
                  </a:lnTo>
                  <a:lnTo>
                    <a:pt x="2285999" y="1071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546124" y="7486649"/>
              <a:ext cx="2286000" cy="1071880"/>
            </a:xfrm>
            <a:custGeom>
              <a:avLst/>
              <a:gdLst/>
              <a:ahLst/>
              <a:cxnLst/>
              <a:rect l="l" t="t" r="r" b="b"/>
              <a:pathLst>
                <a:path w="2286000" h="1071879">
                  <a:moveTo>
                    <a:pt x="0" y="0"/>
                  </a:moveTo>
                  <a:lnTo>
                    <a:pt x="2285999" y="0"/>
                  </a:lnTo>
                  <a:lnTo>
                    <a:pt x="2285999" y="1071599"/>
                  </a:lnTo>
                  <a:lnTo>
                    <a:pt x="0" y="1071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422842" y="8138700"/>
            <a:ext cx="457708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02640" marR="5080" indent="-78994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4</a:t>
            </a:r>
            <a:r>
              <a:rPr dirty="0" sz="28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front-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ends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4x3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optimisers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+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4x3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code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generators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740337" y="8138700"/>
            <a:ext cx="40963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4</a:t>
            </a:r>
            <a:r>
              <a:rPr dirty="0" sz="2800" spc="-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front-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ends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1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optimiser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61506" y="8565422"/>
            <a:ext cx="9937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3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code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90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Advantages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ofIntermediate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Code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Generation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09811" y="3148050"/>
            <a:ext cx="12822555" cy="254254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493395" indent="-480059">
              <a:lnSpc>
                <a:spcPct val="100000"/>
              </a:lnSpc>
              <a:spcBef>
                <a:spcPts val="1100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ICG</a:t>
            </a:r>
            <a:r>
              <a:rPr dirty="0" sz="2800" spc="-9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makes</a:t>
            </a:r>
            <a:r>
              <a:rPr dirty="0" sz="28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it</a:t>
            </a:r>
            <a:r>
              <a:rPr dirty="0" sz="2800" spc="-9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easier</a:t>
            </a:r>
            <a:r>
              <a:rPr dirty="0" sz="28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9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construct</a:t>
            </a:r>
            <a:r>
              <a:rPr dirty="0" sz="28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compilers</a:t>
            </a:r>
            <a:r>
              <a:rPr dirty="0" sz="28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9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different</a:t>
            </a:r>
            <a:r>
              <a:rPr dirty="0" sz="2800" spc="-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architectures.</a:t>
            </a:r>
            <a:endParaRPr sz="2800">
              <a:latin typeface="Calibri"/>
              <a:cs typeface="Calibri"/>
            </a:endParaRPr>
          </a:p>
          <a:p>
            <a:pPr marL="493395" marR="5080" indent="-481330">
              <a:lnSpc>
                <a:spcPct val="100400"/>
              </a:lnSpc>
              <a:spcBef>
                <a:spcPts val="985"/>
              </a:spcBef>
              <a:buFont typeface="Arial"/>
              <a:buChar char="●"/>
              <a:tabLst>
                <a:tab pos="493395" algn="l"/>
                <a:tab pos="5981065" algn="l"/>
              </a:tabLst>
            </a:pP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Targetcode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dirty="0" sz="2800" spc="-1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generated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any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machine</a:t>
            </a:r>
            <a:r>
              <a:rPr dirty="0" sz="2800" spc="1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just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by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attaching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new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machine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as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back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end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called</a:t>
            </a:r>
            <a:r>
              <a:rPr dirty="0" sz="2800" spc="-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retargeting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493395" marR="797560" indent="-481330">
              <a:lnSpc>
                <a:spcPct val="100400"/>
              </a:lnSpc>
              <a:spcBef>
                <a:spcPts val="975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It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possible</a:t>
            </a:r>
            <a:r>
              <a:rPr dirty="0" sz="2800" spc="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1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apply</a:t>
            </a:r>
            <a:r>
              <a:rPr dirty="0" sz="2800" spc="1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machine</a:t>
            </a:r>
            <a:r>
              <a:rPr dirty="0" sz="2800" spc="19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independent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spc="-1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optimization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helps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faster generation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code.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86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Types</a:t>
            </a:r>
            <a:r>
              <a:rPr dirty="0" spc="-9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of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Intermediate</a:t>
            </a:r>
            <a:r>
              <a:rPr dirty="0" spc="-90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Representation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5287" y="2354731"/>
            <a:ext cx="13627735" cy="4297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1490" marR="5080" indent="-479425">
              <a:lnSpc>
                <a:spcPct val="118900"/>
              </a:lnSpc>
              <a:spcBef>
                <a:spcPts val="100"/>
              </a:spcBef>
              <a:buFont typeface="Arial"/>
              <a:buChar char="●"/>
              <a:tabLst>
                <a:tab pos="49149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intermediate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representation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representation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program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between</a:t>
            </a:r>
            <a:r>
              <a:rPr dirty="0" sz="2800" spc="-6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source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and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target</a:t>
            </a:r>
            <a:r>
              <a:rPr dirty="0" sz="2800" spc="-1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languages.</a:t>
            </a:r>
            <a:endParaRPr sz="2800">
              <a:latin typeface="Calibri"/>
              <a:cs typeface="Calibri"/>
            </a:endParaRPr>
          </a:p>
          <a:p>
            <a:pPr marL="491490" marR="26034" indent="-479425">
              <a:lnSpc>
                <a:spcPct val="100400"/>
              </a:lnSpc>
              <a:spcBef>
                <a:spcPts val="1485"/>
              </a:spcBef>
              <a:buFont typeface="Arial"/>
              <a:buChar char="●"/>
              <a:tabLst>
                <a:tab pos="491490" algn="l"/>
                <a:tab pos="847725" algn="l"/>
                <a:tab pos="1726564" algn="l"/>
                <a:tab pos="2162175" algn="l"/>
                <a:tab pos="2194560" algn="l"/>
                <a:tab pos="2531745" algn="l"/>
                <a:tab pos="2707005" algn="l"/>
                <a:tab pos="3233420" algn="l"/>
                <a:tab pos="3786504" algn="l"/>
                <a:tab pos="3983354" algn="l"/>
                <a:tab pos="4257675" algn="l"/>
                <a:tab pos="4352925" algn="l"/>
                <a:tab pos="4787900" algn="l"/>
                <a:tab pos="5245100" algn="l"/>
                <a:tab pos="5650230" algn="l"/>
                <a:tab pos="6089015" algn="l"/>
                <a:tab pos="6424930" algn="l"/>
                <a:tab pos="7273290" algn="l"/>
                <a:tab pos="7717790" algn="l"/>
                <a:tab pos="8351520" algn="l"/>
                <a:tab pos="9464675" algn="l"/>
                <a:tab pos="10162540" algn="l"/>
                <a:tab pos="11186160" algn="l"/>
                <a:tab pos="12800965" algn="l"/>
                <a:tab pos="13050519" algn="l"/>
              </a:tabLst>
            </a:pP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good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IR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one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	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fairly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independent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source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target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languages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this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maximizes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	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its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ability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used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retargetable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compiler.</a:t>
            </a:r>
            <a:endParaRPr sz="2800">
              <a:latin typeface="Calibri"/>
              <a:cs typeface="Calibri"/>
            </a:endParaRPr>
          </a:p>
          <a:p>
            <a:pPr marL="492125" indent="-479425">
              <a:lnSpc>
                <a:spcPct val="100000"/>
              </a:lnSpc>
              <a:spcBef>
                <a:spcPts val="1005"/>
              </a:spcBef>
              <a:buFont typeface="Arial"/>
              <a:buChar char="●"/>
              <a:tabLst>
                <a:tab pos="49212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dirty="0" sz="2800" spc="-10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three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ways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classify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Intermediate</a:t>
            </a:r>
            <a:r>
              <a:rPr dirty="0" sz="2800" spc="-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representation:</a:t>
            </a:r>
            <a:endParaRPr sz="2800">
              <a:latin typeface="Calibri"/>
              <a:cs typeface="Calibri"/>
            </a:endParaRPr>
          </a:p>
          <a:p>
            <a:pPr lvl="1" marL="950594" indent="-480695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50594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High-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level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or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Low-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level</a:t>
            </a:r>
            <a:endParaRPr sz="2800">
              <a:latin typeface="Calibri"/>
              <a:cs typeface="Calibri"/>
            </a:endParaRPr>
          </a:p>
          <a:p>
            <a:pPr lvl="1" marL="950594" indent="-480695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50594" algn="l"/>
              </a:tabLst>
            </a:pP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Language-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specific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or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Language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independent</a:t>
            </a:r>
            <a:endParaRPr sz="2800">
              <a:latin typeface="Calibri"/>
              <a:cs typeface="Calibri"/>
            </a:endParaRPr>
          </a:p>
          <a:p>
            <a:pPr lvl="1" marL="950594" indent="-480695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50594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Graphical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or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Linear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-12700" y="262542"/>
            <a:ext cx="9975850" cy="154813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 sz="3000" b="1">
                <a:solidFill>
                  <a:srgbClr val="2F5496"/>
                </a:solidFill>
                <a:latin typeface="Calibri"/>
                <a:cs typeface="Calibri"/>
              </a:rPr>
              <a:t>Compiler</a:t>
            </a:r>
            <a:r>
              <a:rPr dirty="0" sz="30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2F5496"/>
                </a:solidFill>
                <a:latin typeface="Calibri"/>
                <a:cs typeface="Calibri"/>
              </a:rPr>
              <a:t>Design</a:t>
            </a:r>
            <a:endParaRPr sz="3000">
              <a:latin typeface="Calibri"/>
              <a:cs typeface="Calibri"/>
            </a:endParaRP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z="3000" spc="-10" b="1">
                <a:solidFill>
                  <a:srgbClr val="C55A11"/>
                </a:solidFill>
                <a:latin typeface="Calibri"/>
                <a:cs typeface="Calibri"/>
              </a:rPr>
              <a:t>Intermediate</a:t>
            </a:r>
            <a:r>
              <a:rPr dirty="0" sz="3000" spc="-7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3000" spc="-20" b="1">
                <a:solidFill>
                  <a:srgbClr val="C55A11"/>
                </a:solidFill>
                <a:latin typeface="Calibri"/>
                <a:cs typeface="Calibri"/>
              </a:rPr>
              <a:t>Representation</a:t>
            </a:r>
            <a:r>
              <a:rPr dirty="0" sz="3000" spc="-6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dirty="0" sz="3000" spc="-6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C55A11"/>
                </a:solidFill>
                <a:latin typeface="Calibri"/>
                <a:cs typeface="Calibri"/>
              </a:rPr>
              <a:t>High</a:t>
            </a:r>
            <a:r>
              <a:rPr dirty="0" sz="3000" spc="-7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C55A11"/>
                </a:solidFill>
                <a:latin typeface="Calibri"/>
                <a:cs typeface="Calibri"/>
              </a:rPr>
              <a:t>level</a:t>
            </a:r>
            <a:r>
              <a:rPr dirty="0" sz="3000" spc="-6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C55A11"/>
                </a:solidFill>
                <a:latin typeface="Calibri"/>
                <a:cs typeface="Calibri"/>
              </a:rPr>
              <a:t>vs</a:t>
            </a:r>
            <a:r>
              <a:rPr dirty="0" sz="3000" spc="-6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C55A11"/>
                </a:solidFill>
                <a:latin typeface="Calibri"/>
                <a:cs typeface="Calibri"/>
              </a:rPr>
              <a:t>Low</a:t>
            </a:r>
            <a:r>
              <a:rPr dirty="0" sz="3000" spc="-6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3000" spc="-10" b="1">
                <a:solidFill>
                  <a:srgbClr val="C55A11"/>
                </a:solidFill>
                <a:latin typeface="Calibri"/>
                <a:cs typeface="Calibri"/>
              </a:rPr>
              <a:t>level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63245" algn="l"/>
                <a:tab pos="9962515" algn="l"/>
              </a:tabLst>
            </a:pPr>
            <a:r>
              <a:rPr dirty="0" u="heavy" sz="30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	</a:t>
            </a:r>
            <a:r>
              <a:rPr dirty="0" u="heavy" sz="3000" spc="-1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representation</a:t>
            </a:r>
            <a:r>
              <a:rPr dirty="0" u="heavy" sz="30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	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299" y="3021768"/>
            <a:ext cx="9046132" cy="545215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786" rIns="0" bIns="0" rtlCol="0" vert="horz">
            <a:spAutoFit/>
          </a:bodyPr>
          <a:lstStyle/>
          <a:p>
            <a:pPr marL="588645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563245">
              <a:lnSpc>
                <a:spcPct val="100000"/>
              </a:lnSpc>
              <a:spcBef>
                <a:spcPts val="595"/>
              </a:spcBef>
            </a:pPr>
            <a:r>
              <a:rPr dirty="0" spc="-10">
                <a:solidFill>
                  <a:srgbClr val="C55A11"/>
                </a:solidFill>
              </a:rPr>
              <a:t>Intermediate</a:t>
            </a:r>
            <a:r>
              <a:rPr dirty="0" spc="-80">
                <a:solidFill>
                  <a:srgbClr val="C55A11"/>
                </a:solidFill>
              </a:rPr>
              <a:t> </a:t>
            </a:r>
            <a:r>
              <a:rPr dirty="0" spc="-20">
                <a:solidFill>
                  <a:srgbClr val="C55A11"/>
                </a:solidFill>
              </a:rPr>
              <a:t>Representation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-</a:t>
            </a:r>
            <a:r>
              <a:rPr dirty="0" spc="-8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High</a:t>
            </a:r>
            <a:r>
              <a:rPr dirty="0" spc="-75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level</a:t>
            </a:r>
            <a:r>
              <a:rPr dirty="0" spc="-80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representation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174332" y="3153126"/>
            <a:ext cx="10901680" cy="25400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493395" marR="5080" indent="-481330">
              <a:lnSpc>
                <a:spcPct val="100400"/>
              </a:lnSpc>
              <a:spcBef>
                <a:spcPts val="85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High-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level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intermediate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representation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very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close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source language</a:t>
            </a:r>
            <a:r>
              <a:rPr dirty="0" sz="2800" spc="-9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itself.</a:t>
            </a: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spcBef>
                <a:spcPts val="1005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They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easily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generated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from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source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modifications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easily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applied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enhance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performance.</a:t>
            </a: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Examples-</a:t>
            </a:r>
            <a:r>
              <a:rPr dirty="0" sz="2800" spc="-1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Syntax</a:t>
            </a:r>
            <a:r>
              <a:rPr dirty="0" sz="2800" spc="-1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trees,</a:t>
            </a:r>
            <a:r>
              <a:rPr dirty="0" sz="2800" spc="-1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DAG,</a:t>
            </a:r>
            <a:r>
              <a:rPr dirty="0" sz="2800" spc="-1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Java</a:t>
            </a:r>
            <a:r>
              <a:rPr dirty="0" sz="2800" spc="-1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Bytecode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33_Introduction to ICG.pptx</dc:title>
  <dcterms:created xsi:type="dcterms:W3CDTF">2025-04-29T11:18:07Z</dcterms:created>
  <dcterms:modified xsi:type="dcterms:W3CDTF">2025-04-29T11:18:07Z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2025-04-29T00:00:00Z</vt:filetime>
  </property>
  <property fmtid="{D5CDD505-2E9C-101B-9397-08002B2CF9AE}" pid="3" name="Creator">
    <vt:lpwstr>Google</vt:lpwstr>
  </property>
  <property fmtid="{D5CDD505-2E9C-101B-9397-08002B2CF9AE}" pid="4" name="LastSaved">
    <vt:filetime>2025-04-29T00:00:00Z</vt:filetime>
  </property>
</Properties>
</file>