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30" y="182497"/>
            <a:ext cx="347535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924" y="3122044"/>
            <a:ext cx="11936730" cy="409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/>
              <a:t>Compiler</a:t>
            </a:r>
            <a:r>
              <a:rPr dirty="0" sz="4500" spc="-50"/>
              <a:t> </a:t>
            </a:r>
            <a:r>
              <a:rPr dirty="0" sz="4500" spc="-10"/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4577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Kavya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r>
              <a:rPr dirty="0" sz="3000" spc="-50">
                <a:latin typeface="Calibri"/>
                <a:cs typeface="Calibri"/>
              </a:rPr>
              <a:t> K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1.3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96737" y="3234662"/>
          <a:ext cx="11471275" cy="365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8280"/>
                <a:gridCol w="606869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3044825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f(y+1)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 marR="4185920">
                        <a:lnSpc>
                          <a:spcPct val="109400"/>
                        </a:lnSpc>
                        <a:spcBef>
                          <a:spcPts val="95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290" marR="3852545">
                        <a:lnSpc>
                          <a:spcPct val="15570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  <a:spcBef>
                          <a:spcPts val="2560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-61728"/>
            <a:ext cx="3475354" cy="12566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346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1.4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85711" y="1987637"/>
          <a:ext cx="11470640" cy="677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6520"/>
                <a:gridCol w="3724910"/>
                <a:gridCol w="3724909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69025">
                <a:tc>
                  <a:txBody>
                    <a:bodyPr/>
                    <a:lstStyle/>
                    <a:p>
                      <a:pPr marL="85725" marR="3041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foo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(2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10,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g(i),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h(3,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j))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36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 marR="1383665">
                        <a:lnSpc>
                          <a:spcPct val="1557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 marR="974090">
                        <a:lnSpc>
                          <a:spcPct val="1557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g,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3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01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t5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t6</a:t>
                      </a:r>
                      <a:r>
                        <a:rPr dirty="0" sz="2800" spc="-6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foo,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4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-61728"/>
            <a:ext cx="3475354" cy="12566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346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1.5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17674" y="2224386"/>
          <a:ext cx="11471275" cy="622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8280"/>
                <a:gridCol w="606869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615305"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f(g(i),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h(3,</a:t>
                      </a:r>
                      <a:r>
                        <a:rPr dirty="0" sz="2800" spc="-4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j))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994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g,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99490" marR="3728720">
                        <a:lnSpc>
                          <a:spcPct val="155700"/>
                        </a:lnSpc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3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99490" marR="3382010">
                        <a:lnSpc>
                          <a:spcPct val="1557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h,2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7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dirty="0" sz="2800" spc="-6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2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1.6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62062" y="1987647"/>
          <a:ext cx="9813925" cy="680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7085"/>
                <a:gridCol w="5082540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194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alpha</a:t>
                      </a:r>
                      <a:r>
                        <a:rPr dirty="0" sz="2800" spc="-9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6223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(65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&lt;=c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&amp;&amp;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c&lt;=90)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6675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||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(97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&amp;&amp;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c&lt;=122)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272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65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just" marL="85725" marR="255714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&lt;=90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just" marL="85725" marR="255333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L0</a:t>
                      </a:r>
                      <a:r>
                        <a:rPr dirty="0" sz="2800" spc="1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1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alpha</a:t>
                      </a:r>
                      <a:r>
                        <a:rPr dirty="0" sz="2800" spc="1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1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true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8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97&lt;=c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255714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&lt;=122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255714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33242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alpha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2800" spc="-1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dirty="0" sz="2800" spc="-1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2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297714"/>
            <a:ext cx="8476615" cy="564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function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27100" marR="6118225" indent="-457200">
              <a:lnSpc>
                <a:spcPct val="129500"/>
              </a:lnSpc>
              <a:spcBef>
                <a:spcPts val="332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void</a:t>
            </a:r>
            <a:r>
              <a:rPr dirty="0" sz="2800" spc="-8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main()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{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int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x,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y;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30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int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m2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y;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6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while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(m2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5)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40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m2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m2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x;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05" y="216127"/>
            <a:ext cx="318008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1285">
              <a:lnSpc>
                <a:spcPct val="1133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94711" y="2124449"/>
          <a:ext cx="11472545" cy="607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6779"/>
                <a:gridCol w="3955414"/>
                <a:gridCol w="395541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65445">
                <a:tc>
                  <a:txBody>
                    <a:bodyPr/>
                    <a:lstStyle/>
                    <a:p>
                      <a:pPr marL="1000125" marR="1016000" indent="-457200">
                        <a:lnSpc>
                          <a:spcPct val="129800"/>
                        </a:lnSpc>
                        <a:spcBef>
                          <a:spcPts val="292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dirty="0" sz="2800" spc="-8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r>
                        <a:rPr dirty="0" sz="2800" spc="-8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x,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 marR="232410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2800" spc="-6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(m2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4573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7084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dirty="0" sz="2800" spc="-8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main(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2818130">
                        <a:lnSpc>
                          <a:spcPct val="1238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y;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m2;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2277110">
                        <a:lnSpc>
                          <a:spcPct val="1238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L1: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925" marR="1861820">
                        <a:lnSpc>
                          <a:spcPct val="1238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m2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t5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L2: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415389"/>
            <a:ext cx="9130665" cy="652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snippet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10;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switch(x)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case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i;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6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break;</a:t>
            </a:r>
            <a:endParaRPr sz="2800">
              <a:latin typeface="Calibri"/>
              <a:cs typeface="Calibri"/>
            </a:endParaRPr>
          </a:p>
          <a:p>
            <a:pPr algn="just" marL="927100" marR="6186170">
              <a:lnSpc>
                <a:spcPts val="5220"/>
              </a:lnSpc>
              <a:spcBef>
                <a:spcPts val="484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case</a:t>
            </a:r>
            <a:r>
              <a:rPr dirty="0" sz="2800" spc="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dirty="0" sz="2800" spc="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800" spc="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5;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case</a:t>
            </a:r>
            <a:r>
              <a:rPr dirty="0" sz="2800" spc="2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dirty="0" sz="2800" spc="2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800" spc="2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2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2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i;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default: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3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64024" y="1922825"/>
          <a:ext cx="11472545" cy="7022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545"/>
                <a:gridCol w="3549650"/>
                <a:gridCol w="3955414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L4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==3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8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switch(x)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L5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7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7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L6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1000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04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1000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break;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16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16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10001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5879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12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8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marL="10001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02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==2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1000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default: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7048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93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8699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83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73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54926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Recap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75"/>
              <a:t> </a:t>
            </a:r>
            <a:r>
              <a:rPr dirty="0"/>
              <a:t>Address</a:t>
            </a:r>
            <a:r>
              <a:rPr dirty="0" spc="-75"/>
              <a:t> </a:t>
            </a:r>
            <a:r>
              <a:rPr dirty="0"/>
              <a:t>Calculation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 spc="-10"/>
              <a:t>1-</a:t>
            </a:r>
            <a:r>
              <a:rPr dirty="0" spc="-50"/>
              <a:t>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1328077"/>
            <a:ext cx="99758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9962515" algn="l"/>
              </a:tabLst>
            </a:pP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30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Arrays</a:t>
            </a: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0925" y="3107131"/>
            <a:ext cx="10650220" cy="455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3180">
              <a:lnSpc>
                <a:spcPct val="1189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element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say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A[i]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calculated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formula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83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Address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[i]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W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dirty="0" baseline="-31531" sz="2775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baseline="-31531" sz="2775" spc="-22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86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where,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254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Name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denotes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309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W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Storage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Size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element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stored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(in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bytes)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81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Subscript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element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whose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found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118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dirty="0" baseline="-31531" sz="2775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baseline="-31531" sz="2775" spc="-52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Lower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limit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subscript,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specified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assume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4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83489" y="1905167"/>
            <a:ext cx="9448165" cy="631253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115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snippets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645160" indent="-632460">
              <a:lnSpc>
                <a:spcPct val="100000"/>
              </a:lnSpc>
              <a:spcBef>
                <a:spcPts val="1015"/>
              </a:spcBef>
              <a:buClr>
                <a:srgbClr val="31538F"/>
              </a:buClr>
              <a:buAutoNum type="arabicParenR"/>
              <a:tabLst>
                <a:tab pos="645160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b[i]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Clr>
                <a:srgbClr val="31538F"/>
              </a:buClr>
              <a:buFont typeface="Calibri"/>
              <a:buAutoNum type="arabicParenR"/>
            </a:pPr>
            <a:endParaRPr sz="2800">
              <a:latin typeface="Calibri"/>
              <a:cs typeface="Calibri"/>
            </a:endParaRPr>
          </a:p>
          <a:p>
            <a:pPr marL="645160" indent="-632460">
              <a:lnSpc>
                <a:spcPct val="100000"/>
              </a:lnSpc>
              <a:buClr>
                <a:srgbClr val="31538F"/>
              </a:buClr>
              <a:buAutoNum type="arabicParenR"/>
              <a:tabLst>
                <a:tab pos="645160" algn="l"/>
              </a:tabLst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645160" marR="6766559" indent="457200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1;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while(a[i]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&lt;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v)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2800">
              <a:latin typeface="Calibri"/>
              <a:cs typeface="Calibri"/>
            </a:endParaRPr>
          </a:p>
          <a:p>
            <a:pPr marL="645160" indent="-632460">
              <a:lnSpc>
                <a:spcPct val="100000"/>
              </a:lnSpc>
              <a:buClr>
                <a:srgbClr val="31538F"/>
              </a:buClr>
              <a:buAutoNum type="arabicParenR" startAt="3"/>
              <a:tabLst>
                <a:tab pos="645160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Product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1102360" marR="3863975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Product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Product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A[i]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B[i];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  <a:p>
            <a:pPr marL="645160">
              <a:lnSpc>
                <a:spcPts val="3279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while(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&lt;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20)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22" y="3837730"/>
            <a:ext cx="61664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20" b="1">
                <a:solidFill>
                  <a:srgbClr val="2F5496"/>
                </a:solidFill>
                <a:latin typeface="Calibri"/>
                <a:cs typeface="Calibri"/>
              </a:rPr>
              <a:t>Code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Generation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4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24" y="2520512"/>
          <a:ext cx="11471275" cy="513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4326255"/>
                <a:gridCol w="6069329"/>
              </a:tblGrid>
              <a:tr h="6089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7157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b[i]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272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b[t1]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32130">
                <a:tc rowSpan="5"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7465" marR="2252345" indent="457200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1;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while(a[i]</a:t>
                      </a:r>
                      <a:r>
                        <a:rPr dirty="0" sz="2800" spc="-4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v)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L1: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446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0"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294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651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0"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3095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707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0"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a[t2]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540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43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0"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0858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4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57000" y="1911437"/>
          <a:ext cx="11471275" cy="702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9825"/>
                <a:gridCol w="513651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419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43610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do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457325" marR="28130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A[i]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B[i];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001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while(</a:t>
                      </a:r>
                      <a:r>
                        <a:rPr dirty="0" sz="2800" spc="-4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4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20)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2300" spc="-114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=0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A[t1]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t4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B[t3]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t4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t6</a:t>
                      </a:r>
                      <a:r>
                        <a:rPr dirty="0" sz="23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23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3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t5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 marR="3109595">
                        <a:lnSpc>
                          <a:spcPts val="3420"/>
                        </a:lnSpc>
                        <a:spcBef>
                          <a:spcPts val="220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2300" spc="-7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t6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t7</a:t>
                      </a:r>
                      <a:r>
                        <a:rPr dirty="0" sz="23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3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t7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 marR="2759710">
                        <a:lnSpc>
                          <a:spcPct val="129000"/>
                        </a:lnSpc>
                        <a:spcBef>
                          <a:spcPts val="655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3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3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20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L1 </a:t>
                      </a: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3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2300">
                        <a:latin typeface="Calibri"/>
                        <a:cs typeface="Calibri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3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dirty="0" sz="23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54926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Recap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75"/>
              <a:t> </a:t>
            </a:r>
            <a:r>
              <a:rPr dirty="0"/>
              <a:t>Address</a:t>
            </a:r>
            <a:r>
              <a:rPr dirty="0" spc="-75"/>
              <a:t> </a:t>
            </a:r>
            <a:r>
              <a:rPr dirty="0"/>
              <a:t>Calculation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 spc="-10"/>
              <a:t>2-</a:t>
            </a:r>
            <a:r>
              <a:rPr dirty="0" spc="-50"/>
              <a:t>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1328077"/>
            <a:ext cx="99758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9962515" algn="l"/>
              </a:tabLst>
            </a:pP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30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Arrays</a:t>
            </a: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5286" y="3122056"/>
            <a:ext cx="11885930" cy="3316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189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  <a:tab pos="1489075" algn="l"/>
                <a:tab pos="3237865" algn="l"/>
                <a:tab pos="514667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storing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elements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dirty="0" sz="2800" spc="-1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3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memory,</a:t>
            </a:r>
            <a:r>
              <a:rPr dirty="0" sz="2800" spc="-1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elements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allocated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contiguous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memory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locations.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5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linearized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enable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their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storage.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ways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achieve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linearization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Row-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major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Column-major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867473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Recap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/>
              <a:t>Address</a:t>
            </a:r>
            <a:r>
              <a:rPr dirty="0" spc="-65"/>
              <a:t> </a:t>
            </a:r>
            <a:r>
              <a:rPr dirty="0"/>
              <a:t>Calculation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 spc="-10"/>
              <a:t>2-</a:t>
            </a:r>
            <a:r>
              <a:rPr dirty="0"/>
              <a:t>D</a:t>
            </a:r>
            <a:r>
              <a:rPr dirty="0" spc="-65"/>
              <a:t> </a:t>
            </a:r>
            <a:r>
              <a:rPr dirty="0" spc="-10"/>
              <a:t>Arrays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70"/>
              <a:t> </a:t>
            </a:r>
            <a:r>
              <a:rPr dirty="0"/>
              <a:t>Row</a:t>
            </a:r>
            <a:r>
              <a:rPr dirty="0" spc="-10"/>
              <a:t> Major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" marR="233679">
              <a:lnSpc>
                <a:spcPct val="1189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/>
              <a:t>address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location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Row</a:t>
            </a:r>
            <a:r>
              <a:rPr dirty="0" spc="-65"/>
              <a:t> </a:t>
            </a:r>
            <a:r>
              <a:rPr dirty="0"/>
              <a:t>Major</a:t>
            </a:r>
            <a:r>
              <a:rPr dirty="0" spc="-60"/>
              <a:t> </a:t>
            </a:r>
            <a:r>
              <a:rPr dirty="0" spc="-20"/>
              <a:t>System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 spc="-10"/>
              <a:t>calculated</a:t>
            </a:r>
            <a:r>
              <a:rPr dirty="0" spc="-65"/>
              <a:t> </a:t>
            </a:r>
            <a:r>
              <a:rPr dirty="0"/>
              <a:t>using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following formula:</a:t>
            </a:r>
          </a:p>
          <a:p>
            <a:pPr marL="508000">
              <a:lnSpc>
                <a:spcPct val="100000"/>
              </a:lnSpc>
              <a:spcBef>
                <a:spcPts val="835"/>
              </a:spcBef>
            </a:pPr>
            <a:r>
              <a:rPr dirty="0">
                <a:solidFill>
                  <a:srgbClr val="C55A11"/>
                </a:solidFill>
              </a:rPr>
              <a:t>Address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[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][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j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]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=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W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*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[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N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*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–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r</a:t>
            </a:r>
            <a:r>
              <a:rPr dirty="0" baseline="-31531" sz="2775" spc="-15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)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+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(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j</a:t>
            </a:r>
            <a:r>
              <a:rPr dirty="0" sz="2800" spc="-15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–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c</a:t>
            </a:r>
            <a:r>
              <a:rPr dirty="0" baseline="-31531" sz="2775" spc="-22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)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 spc="-50">
                <a:solidFill>
                  <a:srgbClr val="C55A11"/>
                </a:solidFill>
              </a:rPr>
              <a:t>]</a:t>
            </a:r>
            <a:endParaRPr sz="2800"/>
          </a:p>
          <a:p>
            <a:pPr marL="50800">
              <a:lnSpc>
                <a:spcPct val="100000"/>
              </a:lnSpc>
              <a:spcBef>
                <a:spcPts val="1860"/>
              </a:spcBef>
            </a:pPr>
            <a:r>
              <a:rPr dirty="0" spc="-10"/>
              <a:t>where,</a:t>
            </a:r>
          </a:p>
          <a:p>
            <a:pPr marL="508000">
              <a:lnSpc>
                <a:spcPct val="100000"/>
              </a:lnSpc>
              <a:spcBef>
                <a:spcPts val="2540"/>
              </a:spcBef>
            </a:pPr>
            <a:r>
              <a:rPr dirty="0">
                <a:solidFill>
                  <a:srgbClr val="C55A11"/>
                </a:solidFill>
              </a:rPr>
              <a:t>N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/>
              <a:t>=</a:t>
            </a:r>
            <a:r>
              <a:rPr dirty="0" spc="-45"/>
              <a:t> </a:t>
            </a:r>
            <a:r>
              <a:rPr dirty="0"/>
              <a:t>Number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columns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given</a:t>
            </a:r>
            <a:r>
              <a:rPr dirty="0" spc="-45"/>
              <a:t> </a:t>
            </a:r>
            <a:r>
              <a:rPr dirty="0" spc="-10"/>
              <a:t>matrix</a:t>
            </a:r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r</a:t>
            </a:r>
            <a:r>
              <a:rPr dirty="0" baseline="-31531" sz="2775" spc="-60">
                <a:solidFill>
                  <a:srgbClr val="C55A11"/>
                </a:solidFill>
              </a:rPr>
              <a:t> </a:t>
            </a:r>
            <a:r>
              <a:rPr dirty="0" sz="2800"/>
              <a:t>=</a:t>
            </a:r>
            <a:r>
              <a:rPr dirty="0" sz="2800" spc="-55"/>
              <a:t> </a:t>
            </a:r>
            <a:r>
              <a:rPr dirty="0" sz="2800"/>
              <a:t>Lower</a:t>
            </a:r>
            <a:r>
              <a:rPr dirty="0" sz="2800" spc="-55"/>
              <a:t> </a:t>
            </a:r>
            <a:r>
              <a:rPr dirty="0" sz="2800"/>
              <a:t>limit</a:t>
            </a:r>
            <a:r>
              <a:rPr dirty="0" sz="2800" spc="-55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 spc="-20"/>
              <a:t>row/start</a:t>
            </a:r>
            <a:r>
              <a:rPr dirty="0" sz="2800" spc="-55"/>
              <a:t> </a:t>
            </a:r>
            <a:r>
              <a:rPr dirty="0" sz="2800"/>
              <a:t>row</a:t>
            </a:r>
            <a:r>
              <a:rPr dirty="0" sz="2800" spc="-55"/>
              <a:t> </a:t>
            </a:r>
            <a:r>
              <a:rPr dirty="0" sz="2800"/>
              <a:t>index</a:t>
            </a:r>
            <a:r>
              <a:rPr dirty="0" sz="2800" spc="-55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/>
              <a:t>matrix,</a:t>
            </a:r>
            <a:r>
              <a:rPr dirty="0" sz="2800" spc="-55"/>
              <a:t> </a:t>
            </a:r>
            <a:r>
              <a:rPr dirty="0" sz="2800"/>
              <a:t>if</a:t>
            </a:r>
            <a:r>
              <a:rPr dirty="0" sz="2800" spc="-55"/>
              <a:t> </a:t>
            </a:r>
            <a:r>
              <a:rPr dirty="0" sz="2800"/>
              <a:t>not</a:t>
            </a:r>
            <a:r>
              <a:rPr dirty="0" sz="2800" spc="-55"/>
              <a:t> </a:t>
            </a:r>
            <a:r>
              <a:rPr dirty="0" sz="2800"/>
              <a:t>given</a:t>
            </a:r>
            <a:r>
              <a:rPr dirty="0" sz="2800" spc="-55"/>
              <a:t> </a:t>
            </a:r>
            <a:r>
              <a:rPr dirty="0" sz="2800"/>
              <a:t>assume</a:t>
            </a:r>
            <a:r>
              <a:rPr dirty="0" sz="2800" spc="-55"/>
              <a:t> </a:t>
            </a:r>
            <a:r>
              <a:rPr dirty="0" sz="2800" spc="-50"/>
              <a:t>0</a:t>
            </a:r>
            <a:endParaRPr sz="2800"/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c</a:t>
            </a:r>
            <a:r>
              <a:rPr dirty="0" baseline="-31531" sz="2775" spc="-60">
                <a:solidFill>
                  <a:srgbClr val="C55A11"/>
                </a:solidFill>
              </a:rPr>
              <a:t> </a:t>
            </a:r>
            <a:r>
              <a:rPr dirty="0" sz="2800"/>
              <a:t>=</a:t>
            </a:r>
            <a:r>
              <a:rPr dirty="0" sz="2800" spc="-60"/>
              <a:t> </a:t>
            </a:r>
            <a:r>
              <a:rPr dirty="0" sz="2800"/>
              <a:t>Lower</a:t>
            </a:r>
            <a:r>
              <a:rPr dirty="0" sz="2800" spc="-55"/>
              <a:t> </a:t>
            </a:r>
            <a:r>
              <a:rPr dirty="0" sz="2800"/>
              <a:t>limit</a:t>
            </a:r>
            <a:r>
              <a:rPr dirty="0" sz="2800" spc="-60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 spc="-10"/>
              <a:t>column/start</a:t>
            </a:r>
            <a:r>
              <a:rPr dirty="0" sz="2800" spc="-60"/>
              <a:t> </a:t>
            </a:r>
            <a:r>
              <a:rPr dirty="0" sz="2800"/>
              <a:t>column</a:t>
            </a:r>
            <a:r>
              <a:rPr dirty="0" sz="2800" spc="-55"/>
              <a:t> </a:t>
            </a:r>
            <a:r>
              <a:rPr dirty="0" sz="2800"/>
              <a:t>index</a:t>
            </a:r>
            <a:r>
              <a:rPr dirty="0" sz="2800" spc="-60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/>
              <a:t>matrix,</a:t>
            </a:r>
            <a:r>
              <a:rPr dirty="0" sz="2800" spc="-60"/>
              <a:t> </a:t>
            </a:r>
            <a:r>
              <a:rPr dirty="0" sz="2800"/>
              <a:t>if</a:t>
            </a:r>
            <a:r>
              <a:rPr dirty="0" sz="2800" spc="-55"/>
              <a:t> </a:t>
            </a:r>
            <a:r>
              <a:rPr dirty="0" sz="2800"/>
              <a:t>not</a:t>
            </a:r>
            <a:r>
              <a:rPr dirty="0" sz="2800" spc="-55"/>
              <a:t> </a:t>
            </a:r>
            <a:r>
              <a:rPr dirty="0" sz="2800"/>
              <a:t>given</a:t>
            </a:r>
            <a:r>
              <a:rPr dirty="0" sz="2800" spc="-60"/>
              <a:t> </a:t>
            </a:r>
            <a:r>
              <a:rPr dirty="0" sz="2800"/>
              <a:t>assume</a:t>
            </a:r>
            <a:r>
              <a:rPr dirty="0" sz="2800" spc="-55"/>
              <a:t> </a:t>
            </a:r>
            <a:r>
              <a:rPr dirty="0" sz="2800" spc="-50"/>
              <a:t>0</a:t>
            </a:r>
            <a:endParaRPr sz="28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919797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Recap</a:t>
            </a:r>
            <a:r>
              <a:rPr dirty="0" spc="-75"/>
              <a:t> </a:t>
            </a:r>
            <a:r>
              <a:rPr dirty="0"/>
              <a:t>-</a:t>
            </a:r>
            <a:r>
              <a:rPr dirty="0" spc="-70"/>
              <a:t> </a:t>
            </a:r>
            <a:r>
              <a:rPr dirty="0"/>
              <a:t>Address</a:t>
            </a:r>
            <a:r>
              <a:rPr dirty="0" spc="-70"/>
              <a:t> </a:t>
            </a:r>
            <a:r>
              <a:rPr dirty="0"/>
              <a:t>Calculation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 spc="-10"/>
              <a:t>2-</a:t>
            </a:r>
            <a:r>
              <a:rPr dirty="0"/>
              <a:t>D</a:t>
            </a:r>
            <a:r>
              <a:rPr dirty="0" spc="-70"/>
              <a:t> </a:t>
            </a:r>
            <a:r>
              <a:rPr dirty="0" spc="-10"/>
              <a:t>Arrays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70"/>
              <a:t> </a:t>
            </a:r>
            <a:r>
              <a:rPr dirty="0"/>
              <a:t>Column</a:t>
            </a:r>
            <a:r>
              <a:rPr dirty="0" spc="-15"/>
              <a:t> </a:t>
            </a:r>
            <a:r>
              <a:rPr dirty="0" spc="-10"/>
              <a:t>Major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" marR="233679">
              <a:lnSpc>
                <a:spcPct val="1189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/>
              <a:t>address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location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Row</a:t>
            </a:r>
            <a:r>
              <a:rPr dirty="0" spc="-65"/>
              <a:t> </a:t>
            </a:r>
            <a:r>
              <a:rPr dirty="0"/>
              <a:t>Major</a:t>
            </a:r>
            <a:r>
              <a:rPr dirty="0" spc="-60"/>
              <a:t> </a:t>
            </a:r>
            <a:r>
              <a:rPr dirty="0" spc="-20"/>
              <a:t>System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 spc="-10"/>
              <a:t>calculated</a:t>
            </a:r>
            <a:r>
              <a:rPr dirty="0" spc="-65"/>
              <a:t> </a:t>
            </a:r>
            <a:r>
              <a:rPr dirty="0"/>
              <a:t>using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following formula:</a:t>
            </a:r>
          </a:p>
          <a:p>
            <a:pPr marL="508000">
              <a:lnSpc>
                <a:spcPct val="100000"/>
              </a:lnSpc>
              <a:spcBef>
                <a:spcPts val="835"/>
              </a:spcBef>
            </a:pPr>
            <a:r>
              <a:rPr dirty="0">
                <a:solidFill>
                  <a:srgbClr val="C55A11"/>
                </a:solidFill>
              </a:rPr>
              <a:t>Address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[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][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j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]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=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W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*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[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–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r</a:t>
            </a:r>
            <a:r>
              <a:rPr dirty="0" baseline="-31531" sz="2775" spc="-15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)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+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M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*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(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j</a:t>
            </a:r>
            <a:r>
              <a:rPr dirty="0" sz="2800" spc="-15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–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c</a:t>
            </a:r>
            <a:r>
              <a:rPr dirty="0" baseline="-31531" sz="2775" spc="-22">
                <a:solidFill>
                  <a:srgbClr val="C55A11"/>
                </a:solidFill>
              </a:rPr>
              <a:t> </a:t>
            </a:r>
            <a:r>
              <a:rPr dirty="0" sz="2800">
                <a:solidFill>
                  <a:srgbClr val="C55A11"/>
                </a:solidFill>
              </a:rPr>
              <a:t>)</a:t>
            </a:r>
            <a:r>
              <a:rPr dirty="0" sz="2800" spc="-20">
                <a:solidFill>
                  <a:srgbClr val="C55A11"/>
                </a:solidFill>
              </a:rPr>
              <a:t> </a:t>
            </a:r>
            <a:r>
              <a:rPr dirty="0" sz="2800" spc="-50">
                <a:solidFill>
                  <a:srgbClr val="C55A11"/>
                </a:solidFill>
              </a:rPr>
              <a:t>]</a:t>
            </a:r>
            <a:endParaRPr sz="2800"/>
          </a:p>
          <a:p>
            <a:pPr marL="50800">
              <a:lnSpc>
                <a:spcPct val="100000"/>
              </a:lnSpc>
              <a:spcBef>
                <a:spcPts val="1860"/>
              </a:spcBef>
            </a:pPr>
            <a:r>
              <a:rPr dirty="0" spc="-10"/>
              <a:t>where,</a:t>
            </a:r>
          </a:p>
          <a:p>
            <a:pPr marL="508000">
              <a:lnSpc>
                <a:spcPct val="100000"/>
              </a:lnSpc>
              <a:spcBef>
                <a:spcPts val="2540"/>
              </a:spcBef>
            </a:pPr>
            <a:r>
              <a:rPr dirty="0">
                <a:solidFill>
                  <a:srgbClr val="C55A11"/>
                </a:solidFill>
              </a:rPr>
              <a:t>N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/>
              <a:t>=</a:t>
            </a:r>
            <a:r>
              <a:rPr dirty="0" spc="-45"/>
              <a:t> </a:t>
            </a:r>
            <a:r>
              <a:rPr dirty="0"/>
              <a:t>Number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columns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given</a:t>
            </a:r>
            <a:r>
              <a:rPr dirty="0" spc="-45"/>
              <a:t> </a:t>
            </a:r>
            <a:r>
              <a:rPr dirty="0" spc="-10"/>
              <a:t>matrix</a:t>
            </a:r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r</a:t>
            </a:r>
            <a:r>
              <a:rPr dirty="0" baseline="-31531" sz="2775" spc="-60">
                <a:solidFill>
                  <a:srgbClr val="C55A11"/>
                </a:solidFill>
              </a:rPr>
              <a:t> </a:t>
            </a:r>
            <a:r>
              <a:rPr dirty="0" sz="2800"/>
              <a:t>=</a:t>
            </a:r>
            <a:r>
              <a:rPr dirty="0" sz="2800" spc="-55"/>
              <a:t> </a:t>
            </a:r>
            <a:r>
              <a:rPr dirty="0" sz="2800"/>
              <a:t>Lower</a:t>
            </a:r>
            <a:r>
              <a:rPr dirty="0" sz="2800" spc="-55"/>
              <a:t> </a:t>
            </a:r>
            <a:r>
              <a:rPr dirty="0" sz="2800"/>
              <a:t>limit</a:t>
            </a:r>
            <a:r>
              <a:rPr dirty="0" sz="2800" spc="-55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 spc="-20"/>
              <a:t>row/start</a:t>
            </a:r>
            <a:r>
              <a:rPr dirty="0" sz="2800" spc="-55"/>
              <a:t> </a:t>
            </a:r>
            <a:r>
              <a:rPr dirty="0" sz="2800"/>
              <a:t>row</a:t>
            </a:r>
            <a:r>
              <a:rPr dirty="0" sz="2800" spc="-55"/>
              <a:t> </a:t>
            </a:r>
            <a:r>
              <a:rPr dirty="0" sz="2800"/>
              <a:t>index</a:t>
            </a:r>
            <a:r>
              <a:rPr dirty="0" sz="2800" spc="-55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/>
              <a:t>matrix,</a:t>
            </a:r>
            <a:r>
              <a:rPr dirty="0" sz="2800" spc="-55"/>
              <a:t> </a:t>
            </a:r>
            <a:r>
              <a:rPr dirty="0" sz="2800"/>
              <a:t>if</a:t>
            </a:r>
            <a:r>
              <a:rPr dirty="0" sz="2800" spc="-55"/>
              <a:t> </a:t>
            </a:r>
            <a:r>
              <a:rPr dirty="0" sz="2800"/>
              <a:t>not</a:t>
            </a:r>
            <a:r>
              <a:rPr dirty="0" sz="2800" spc="-55"/>
              <a:t> </a:t>
            </a:r>
            <a:r>
              <a:rPr dirty="0" sz="2800"/>
              <a:t>given</a:t>
            </a:r>
            <a:r>
              <a:rPr dirty="0" sz="2800" spc="-55"/>
              <a:t> </a:t>
            </a:r>
            <a:r>
              <a:rPr dirty="0" sz="2800"/>
              <a:t>assume</a:t>
            </a:r>
            <a:r>
              <a:rPr dirty="0" sz="2800" spc="-55"/>
              <a:t> </a:t>
            </a:r>
            <a:r>
              <a:rPr dirty="0" sz="2800" spc="-50"/>
              <a:t>0</a:t>
            </a:r>
            <a:endParaRPr sz="2800"/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C55A11"/>
                </a:solidFill>
              </a:rPr>
              <a:t>L</a:t>
            </a:r>
            <a:r>
              <a:rPr dirty="0" baseline="-31531" sz="2775">
                <a:solidFill>
                  <a:srgbClr val="C55A11"/>
                </a:solidFill>
              </a:rPr>
              <a:t>c</a:t>
            </a:r>
            <a:r>
              <a:rPr dirty="0" baseline="-31531" sz="2775" spc="-60">
                <a:solidFill>
                  <a:srgbClr val="C55A11"/>
                </a:solidFill>
              </a:rPr>
              <a:t> </a:t>
            </a:r>
            <a:r>
              <a:rPr dirty="0" sz="2800"/>
              <a:t>=</a:t>
            </a:r>
            <a:r>
              <a:rPr dirty="0" sz="2800" spc="-60"/>
              <a:t> </a:t>
            </a:r>
            <a:r>
              <a:rPr dirty="0" sz="2800"/>
              <a:t>Lower</a:t>
            </a:r>
            <a:r>
              <a:rPr dirty="0" sz="2800" spc="-55"/>
              <a:t> </a:t>
            </a:r>
            <a:r>
              <a:rPr dirty="0" sz="2800"/>
              <a:t>limit</a:t>
            </a:r>
            <a:r>
              <a:rPr dirty="0" sz="2800" spc="-60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 spc="-10"/>
              <a:t>column/start</a:t>
            </a:r>
            <a:r>
              <a:rPr dirty="0" sz="2800" spc="-60"/>
              <a:t> </a:t>
            </a:r>
            <a:r>
              <a:rPr dirty="0" sz="2800"/>
              <a:t>column</a:t>
            </a:r>
            <a:r>
              <a:rPr dirty="0" sz="2800" spc="-55"/>
              <a:t> </a:t>
            </a:r>
            <a:r>
              <a:rPr dirty="0" sz="2800"/>
              <a:t>index</a:t>
            </a:r>
            <a:r>
              <a:rPr dirty="0" sz="2800" spc="-60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/>
              <a:t>matrix,</a:t>
            </a:r>
            <a:r>
              <a:rPr dirty="0" sz="2800" spc="-60"/>
              <a:t> </a:t>
            </a:r>
            <a:r>
              <a:rPr dirty="0" sz="2800"/>
              <a:t>if</a:t>
            </a:r>
            <a:r>
              <a:rPr dirty="0" sz="2800" spc="-55"/>
              <a:t> </a:t>
            </a:r>
            <a:r>
              <a:rPr dirty="0" sz="2800"/>
              <a:t>not</a:t>
            </a:r>
            <a:r>
              <a:rPr dirty="0" sz="2800" spc="-55"/>
              <a:t> </a:t>
            </a:r>
            <a:r>
              <a:rPr dirty="0" sz="2800"/>
              <a:t>given</a:t>
            </a:r>
            <a:r>
              <a:rPr dirty="0" sz="2800" spc="-60"/>
              <a:t> </a:t>
            </a:r>
            <a:r>
              <a:rPr dirty="0" sz="2800"/>
              <a:t>assume</a:t>
            </a:r>
            <a:r>
              <a:rPr dirty="0" sz="2800" spc="-55"/>
              <a:t> </a:t>
            </a:r>
            <a:r>
              <a:rPr dirty="0" sz="2800" spc="-50"/>
              <a:t>0</a:t>
            </a:r>
            <a:endParaRPr sz="28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11937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65"/>
              <a:t>TAC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 spc="-10"/>
              <a:t>2-</a:t>
            </a:r>
            <a:r>
              <a:rPr dirty="0"/>
              <a:t>D</a:t>
            </a:r>
            <a:r>
              <a:rPr dirty="0" spc="-70"/>
              <a:t> </a:t>
            </a:r>
            <a:r>
              <a:rPr dirty="0" spc="-10"/>
              <a:t>Arrays</a:t>
            </a:r>
            <a:r>
              <a:rPr dirty="0" spc="-60"/>
              <a:t> </a:t>
            </a:r>
            <a:r>
              <a:rPr dirty="0" spc="-10"/>
              <a:t>-Assumptions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917" y="3811629"/>
            <a:ext cx="11025505" cy="16891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Assume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row-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major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size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mentioned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assume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  <a:p>
            <a:pPr marL="572770" indent="-560070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57277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Assume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integer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width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element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bytes.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5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2553" y="3225586"/>
            <a:ext cx="9572625" cy="521525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586740">
              <a:lnSpc>
                <a:spcPct val="100000"/>
              </a:lnSpc>
              <a:spcBef>
                <a:spcPts val="1070"/>
              </a:spcBef>
            </a:pPr>
            <a:r>
              <a:rPr dirty="0" sz="24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4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400" spc="-1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4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4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4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F5496"/>
                </a:solidFill>
                <a:latin typeface="Calibri"/>
                <a:cs typeface="Calibri"/>
              </a:rPr>
              <a:t>snippets</a:t>
            </a:r>
            <a:r>
              <a:rPr dirty="0" sz="24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1043940" indent="-574675">
              <a:lnSpc>
                <a:spcPct val="100000"/>
              </a:lnSpc>
              <a:spcBef>
                <a:spcPts val="970"/>
              </a:spcBef>
              <a:buAutoNum type="arabicParenR"/>
              <a:tabLst>
                <a:tab pos="1043940" algn="l"/>
              </a:tabLst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for(i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&lt;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n;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C55A11"/>
                </a:solidFill>
                <a:latin typeface="Calibri"/>
                <a:cs typeface="Calibri"/>
              </a:rPr>
              <a:t>++)</a:t>
            </a:r>
            <a:endParaRPr sz="2400">
              <a:latin typeface="Calibri"/>
              <a:cs typeface="Calibri"/>
            </a:endParaRPr>
          </a:p>
          <a:p>
            <a:pPr marL="1501140">
              <a:lnSpc>
                <a:spcPct val="100000"/>
              </a:lnSpc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for(j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j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&lt;n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;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j++)</a:t>
            </a:r>
            <a:endParaRPr sz="2400">
              <a:latin typeface="Calibri"/>
              <a:cs typeface="Calibri"/>
            </a:endParaRPr>
          </a:p>
          <a:p>
            <a:pPr marL="1958339">
              <a:lnSpc>
                <a:spcPct val="100000"/>
              </a:lnSpc>
              <a:spcBef>
                <a:spcPts val="1020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c[i][j]</a:t>
            </a:r>
            <a:r>
              <a:rPr dirty="0" sz="24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400" spc="-25" b="1">
                <a:solidFill>
                  <a:srgbClr val="C55A11"/>
                </a:solidFill>
                <a:latin typeface="Calibri"/>
                <a:cs typeface="Calibri"/>
              </a:rPr>
              <a:t> 0;</a:t>
            </a:r>
            <a:endParaRPr sz="2400">
              <a:latin typeface="Calibri"/>
              <a:cs typeface="Calibri"/>
            </a:endParaRPr>
          </a:p>
          <a:p>
            <a:pPr marL="1043940">
              <a:lnSpc>
                <a:spcPct val="100000"/>
              </a:lnSpc>
              <a:spcBef>
                <a:spcPts val="2035"/>
              </a:spcBef>
            </a:pP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dirty="0" sz="24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4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4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5x5</a:t>
            </a:r>
            <a:r>
              <a:rPr dirty="0" sz="24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Calibri"/>
              <a:cs typeface="Calibri"/>
            </a:endParaRPr>
          </a:p>
          <a:p>
            <a:pPr marL="586740" indent="-574040">
              <a:lnSpc>
                <a:spcPct val="100000"/>
              </a:lnSpc>
              <a:buAutoNum type="arabicParenR" startAt="2"/>
              <a:tabLst>
                <a:tab pos="586740" algn="l"/>
              </a:tabLst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dirty="0" sz="24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(i=1;</a:t>
            </a:r>
            <a:r>
              <a:rPr dirty="0" sz="24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i&lt;=10</a:t>
            </a:r>
            <a:r>
              <a:rPr dirty="0" sz="24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;</a:t>
            </a:r>
            <a:r>
              <a:rPr dirty="0" sz="24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i++)</a:t>
            </a:r>
            <a:endParaRPr sz="2400">
              <a:latin typeface="Calibri"/>
              <a:cs typeface="Calibri"/>
            </a:endParaRPr>
          </a:p>
          <a:p>
            <a:pPr marL="1043940">
              <a:lnSpc>
                <a:spcPct val="100000"/>
              </a:lnSpc>
              <a:spcBef>
                <a:spcPts val="560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for(j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1;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j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&lt;=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10;</a:t>
            </a:r>
            <a:r>
              <a:rPr dirty="0" sz="24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j++)</a:t>
            </a:r>
            <a:endParaRPr sz="2400">
              <a:latin typeface="Calibri"/>
              <a:cs typeface="Calibri"/>
            </a:endParaRPr>
          </a:p>
          <a:p>
            <a:pPr marL="1501140">
              <a:lnSpc>
                <a:spcPct val="100000"/>
              </a:lnSpc>
              <a:spcBef>
                <a:spcPts val="540"/>
              </a:spcBef>
              <a:tabLst>
                <a:tab pos="2839720" algn="l"/>
              </a:tabLst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C[i][</a:t>
            </a:r>
            <a:r>
              <a:rPr dirty="0" sz="2400" spc="-25" b="1">
                <a:solidFill>
                  <a:srgbClr val="C55A11"/>
                </a:solidFill>
                <a:latin typeface="Calibri"/>
                <a:cs typeface="Calibri"/>
              </a:rPr>
              <a:t> j]=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	A[i][j]</a:t>
            </a:r>
            <a:r>
              <a:rPr dirty="0" sz="24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4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B[i]</a:t>
            </a:r>
            <a:r>
              <a:rPr dirty="0" sz="24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[j];</a:t>
            </a:r>
            <a:endParaRPr sz="2400">
              <a:latin typeface="Calibri"/>
              <a:cs typeface="Calibri"/>
            </a:endParaRPr>
          </a:p>
          <a:p>
            <a:pPr marL="1043940" marR="5080">
              <a:lnSpc>
                <a:spcPts val="3440"/>
              </a:lnSpc>
              <a:spcBef>
                <a:spcPts val="75"/>
              </a:spcBef>
            </a:pP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4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dirty="0" sz="24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4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10x10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F5496"/>
                </a:solidFill>
                <a:latin typeface="Calibri"/>
                <a:cs typeface="Calibri"/>
              </a:rPr>
              <a:t>arrays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type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float,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assume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F5496"/>
                </a:solidFill>
                <a:latin typeface="Calibri"/>
                <a:cs typeface="Calibri"/>
              </a:rPr>
              <a:t>arrays</a:t>
            </a:r>
            <a:r>
              <a:rPr dirty="0" sz="24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dirty="0" sz="2400" spc="-20" b="1">
                <a:solidFill>
                  <a:srgbClr val="2F5496"/>
                </a:solidFill>
                <a:latin typeface="Calibri"/>
                <a:cs typeface="Calibri"/>
              </a:rPr>
              <a:t>1-</a:t>
            </a:r>
            <a:r>
              <a:rPr dirty="0" sz="2400" spc="-10" b="1">
                <a:solidFill>
                  <a:srgbClr val="2F5496"/>
                </a:solidFill>
                <a:latin typeface="Calibri"/>
                <a:cs typeface="Calibri"/>
              </a:rPr>
              <a:t>indexed.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5.1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9796" y="2590708"/>
            <a:ext cx="3162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87062" y="2461839"/>
            <a:ext cx="2621915" cy="228727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for(i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&lt;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n;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++)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for(j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j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&lt;n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;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j++)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c[i][j]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91762" y="4723566"/>
            <a:ext cx="5773420" cy="40627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3381375">
              <a:lnSpc>
                <a:spcPct val="155400"/>
              </a:lnSpc>
              <a:spcBef>
                <a:spcPts val="9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5x5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4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Address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calculation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c[i][j]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39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c[i][j]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B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W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[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(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–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L</a:t>
            </a:r>
            <a:r>
              <a:rPr dirty="0" baseline="-31531" sz="2775" b="1">
                <a:solidFill>
                  <a:srgbClr val="31538F"/>
                </a:solidFill>
                <a:latin typeface="Calibri"/>
                <a:cs typeface="Calibri"/>
              </a:rPr>
              <a:t>r</a:t>
            </a:r>
            <a:r>
              <a:rPr dirty="0" baseline="-31531" sz="2775" spc="-22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)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(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–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L</a:t>
            </a:r>
            <a:r>
              <a:rPr dirty="0" baseline="-31531" sz="2775" b="1">
                <a:solidFill>
                  <a:srgbClr val="31538F"/>
                </a:solidFill>
                <a:latin typeface="Calibri"/>
                <a:cs typeface="Calibri"/>
              </a:rPr>
              <a:t>c</a:t>
            </a:r>
            <a:r>
              <a:rPr dirty="0" baseline="-31531" sz="2775" spc="-22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)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4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[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(i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0)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0)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4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5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5.1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9824" y="2268586"/>
          <a:ext cx="11471275" cy="674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3075"/>
                <a:gridCol w="3536950"/>
                <a:gridCol w="3536950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c[t5]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algn="ctr" marR="275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for(i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n;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++)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L0: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t6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1457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for(j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&lt;n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j++)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19145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c[i][j]</a:t>
                      </a:r>
                      <a:r>
                        <a:rPr dirty="0" sz="2800" spc="-6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8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j=0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t7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L4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4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t4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5.1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0" y="2521037"/>
          <a:ext cx="14654530" cy="615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9395"/>
                <a:gridCol w="3594735"/>
                <a:gridCol w="3457575"/>
                <a:gridCol w="345757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460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200" spc="-6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(i=1;</a:t>
                      </a:r>
                      <a:r>
                        <a:rPr dirty="0" sz="22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i&lt;=10</a:t>
                      </a:r>
                      <a:r>
                        <a:rPr dirty="0" sz="22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z="22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i++)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905510" marR="548005" indent="-363855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for(j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dirty="0" sz="22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10;</a:t>
                      </a:r>
                      <a:r>
                        <a:rPr dirty="0" sz="22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j++)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C[i][j]=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A[i][j]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2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B[i]</a:t>
                      </a:r>
                      <a:r>
                        <a:rPr dirty="0" sz="22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[j];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 marR="149225">
                        <a:lnSpc>
                          <a:spcPct val="100000"/>
                        </a:lnSpc>
                      </a:pPr>
                      <a:r>
                        <a:rPr dirty="0" sz="22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dirty="0" sz="22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dirty="0" sz="22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dirty="0" sz="22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2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2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10x10</a:t>
                      </a:r>
                      <a:r>
                        <a:rPr dirty="0" sz="22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arrays</a:t>
                      </a:r>
                      <a:r>
                        <a:rPr dirty="0" sz="22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2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dirty="0" sz="22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6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L5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&lt;=10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697230" marR="143065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goto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L1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goto</a:t>
                      </a:r>
                      <a:r>
                        <a:rPr dirty="0" sz="2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next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L1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22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t2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&lt;=10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619760" marR="130619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t2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goto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L2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goto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L3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//inc</a:t>
                      </a:r>
                      <a:r>
                        <a:rPr dirty="0" sz="2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i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L2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549910" marR="1678939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t2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t1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t3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549910" marR="170243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t4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t2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t3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t5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t4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t6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10">
                          <a:latin typeface="Arial MT"/>
                          <a:cs typeface="Arial MT"/>
                        </a:rPr>
                        <a:t>A[t5]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t7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549910" marR="1541780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t8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t7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t9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394970" marR="1409700" indent="15430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t10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t8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t9 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t11</a:t>
                      </a:r>
                      <a:r>
                        <a:rPr dirty="0" sz="2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t10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t12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10">
                          <a:latin typeface="Arial MT"/>
                          <a:cs typeface="Arial MT"/>
                        </a:rPr>
                        <a:t>B[t11]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t13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t6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t12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t14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542290" marR="123888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t15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t14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t16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t17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t15</a:t>
                      </a:r>
                      <a:r>
                        <a:rPr dirty="0" sz="2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t16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542290" marR="1394460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t18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t17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c[t18]</a:t>
                      </a:r>
                      <a:r>
                        <a:rPr dirty="0" sz="2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t13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t19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5725" marR="2432050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t19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goto</a:t>
                      </a:r>
                      <a:r>
                        <a:rPr dirty="0" sz="2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L4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L3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: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t20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85725" marR="2209165" indent="38671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2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t20 </a:t>
                      </a:r>
                      <a:r>
                        <a:rPr dirty="0" sz="2200">
                          <a:latin typeface="Arial MT"/>
                          <a:cs typeface="Arial MT"/>
                        </a:rPr>
                        <a:t>goto</a:t>
                      </a:r>
                      <a:r>
                        <a:rPr dirty="0" sz="2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25">
                          <a:latin typeface="Arial MT"/>
                          <a:cs typeface="Arial MT"/>
                        </a:rPr>
                        <a:t>L5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Arial MT"/>
                          <a:cs typeface="Arial MT"/>
                        </a:rPr>
                        <a:t>next</a:t>
                      </a:r>
                      <a:r>
                        <a:rPr dirty="0" sz="2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200" spc="-50">
                          <a:latin typeface="Arial MT"/>
                          <a:cs typeface="Arial MT"/>
                        </a:rPr>
                        <a:t>: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/>
              <a:t>Lecture</a:t>
            </a:r>
            <a:r>
              <a:rPr dirty="0" spc="-85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3093913"/>
            <a:ext cx="6891655" cy="363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Code?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Format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TAC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  <a:p>
            <a:pPr marL="492759" marR="5080" indent="-48069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Recap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Calculation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2-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D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arrays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Questions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/>
              <a:t>THANK </a:t>
            </a:r>
            <a:r>
              <a:rPr dirty="0" sz="4500" spc="-25"/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463550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What</a:t>
            </a:r>
            <a:r>
              <a:rPr dirty="0" spc="-90"/>
              <a:t> </a:t>
            </a:r>
            <a:r>
              <a:rPr dirty="0"/>
              <a:t>is</a:t>
            </a:r>
            <a:r>
              <a:rPr dirty="0" spc="-90"/>
              <a:t> </a:t>
            </a:r>
            <a:r>
              <a:rPr dirty="0"/>
              <a:t>Three</a:t>
            </a:r>
            <a:r>
              <a:rPr dirty="0" spc="-90"/>
              <a:t> </a:t>
            </a:r>
            <a:r>
              <a:rPr dirty="0"/>
              <a:t>Address</a:t>
            </a:r>
            <a:r>
              <a:rPr dirty="0" spc="-65"/>
              <a:t> </a:t>
            </a:r>
            <a:r>
              <a:rPr dirty="0" spc="-10"/>
              <a:t>Code?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917" y="3065958"/>
            <a:ext cx="11141710" cy="419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marR="5080" indent="-4806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Code(TAC)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Linearized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DAG.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most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operator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RHS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three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addresses.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either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lvl="1" marL="949960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Name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(identifier)</a:t>
            </a:r>
            <a:endParaRPr sz="2800">
              <a:latin typeface="Calibri"/>
              <a:cs typeface="Calibri"/>
            </a:endParaRPr>
          </a:p>
          <a:p>
            <a:pPr lvl="1" marL="949960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Constant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(number)</a:t>
            </a:r>
            <a:endParaRPr sz="2800">
              <a:latin typeface="Calibri"/>
              <a:cs typeface="Calibri"/>
            </a:endParaRPr>
          </a:p>
          <a:p>
            <a:pPr lvl="1" marL="949960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Temporary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(holds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result)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4192904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Format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 spc="-65"/>
              <a:t>TAC </a:t>
            </a:r>
            <a:r>
              <a:rPr dirty="0" spc="-10"/>
              <a:t>instructions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678339"/>
            <a:ext cx="11765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represents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statements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their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TAC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format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43149" y="3565499"/>
          <a:ext cx="12425045" cy="524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0135"/>
                <a:gridCol w="616013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8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TAC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350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Assignment</a:t>
                      </a:r>
                      <a:r>
                        <a:rPr dirty="0" sz="2800" spc="-8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7310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(op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Binary operator)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(op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Unary operator)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Copy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Unconditional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jumps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Jumps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1509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9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Compare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jump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8073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relop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relop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4192904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Format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 spc="-65"/>
              <a:t>TAC </a:t>
            </a:r>
            <a:r>
              <a:rPr dirty="0" spc="-10"/>
              <a:t>instructions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62624" y="2276699"/>
          <a:ext cx="11461750" cy="645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8280"/>
                <a:gridCol w="606869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8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TAC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4617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800" spc="-6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Pointers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0552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&amp;y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*x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Indexed</a:t>
                      </a:r>
                      <a:r>
                        <a:rPr dirty="0" sz="2800" spc="-9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Copy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x[i]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x[i]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742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Procedure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foo(a,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dirty="0" sz="2800" spc="-7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r>
                        <a:rPr dirty="0" sz="2800" spc="-7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7548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14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spc="-50" b="1">
                          <a:solidFill>
                            <a:srgbClr val="31538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10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(foo,</a:t>
                      </a:r>
                      <a:r>
                        <a:rPr dirty="0" sz="2800" spc="-1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14541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where,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800" spc="-5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arguments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dirty="0" sz="2800" spc="-4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foo().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1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1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1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660829"/>
            <a:ext cx="8890000" cy="38989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statements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1015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/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*p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&amp;y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f(y+1)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foo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(2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3,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10,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g(i),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h(3,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j))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f(g(i),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h(3,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j))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alpha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(65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&lt;=c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&amp;&amp;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c&lt;=90)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||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(97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&lt;=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&amp;&amp;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c&lt;=122)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1.1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98812" y="3162936"/>
          <a:ext cx="11471275" cy="3566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8280"/>
                <a:gridCol w="606869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2957830"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42925" marR="4011929">
                        <a:lnSpc>
                          <a:spcPct val="109400"/>
                        </a:lnSpc>
                        <a:spcBef>
                          <a:spcPts val="9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40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1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t1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just" marL="542925" marR="4001770">
                        <a:lnSpc>
                          <a:spcPct val="155700"/>
                        </a:lnSpc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800" spc="-1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t4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60"/>
              <a:t> </a:t>
            </a:r>
            <a:r>
              <a:rPr dirty="0"/>
              <a:t>1.2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96737" y="3234662"/>
          <a:ext cx="11471275" cy="2878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8280"/>
                <a:gridCol w="6068695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Statements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2800" spc="-1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2800" spc="-1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2269490"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*p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&amp;y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*p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&amp;y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3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542290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2F5496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34_Three Address Code.pptx</dc:title>
  <dcterms:created xsi:type="dcterms:W3CDTF">2025-04-29T11:18:53Z</dcterms:created>
  <dcterms:modified xsi:type="dcterms:W3CDTF">2025-04-29T11:18:53Z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