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4630400" cy="9144000"/>
  <p:notesSz cx="146304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330" y="186021"/>
            <a:ext cx="3329304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C55A1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2349" y="3878474"/>
            <a:ext cx="11473815" cy="3498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2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2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2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reetkanwal@pes.edu" TargetMode="External"/><Relationship Id="rId3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34" y="2858523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/>
              <a:t>Compiler</a:t>
            </a:r>
            <a:r>
              <a:rPr dirty="0" sz="4500" spc="-50"/>
              <a:t> </a:t>
            </a:r>
            <a:r>
              <a:rPr dirty="0" sz="4500" spc="-10"/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5185404" y="4133329"/>
            <a:ext cx="7466330" cy="10845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93329" y="3797100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498" y="0"/>
                </a:lnTo>
              </a:path>
            </a:pathLst>
          </a:custGeom>
          <a:ln w="3807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3026835" y="355612"/>
            <a:ext cx="1280795" cy="1436370"/>
          </a:xfrm>
          <a:custGeom>
            <a:avLst/>
            <a:gdLst/>
            <a:ahLst/>
            <a:cxnLst/>
            <a:rect l="l" t="t" r="r" b="b"/>
            <a:pathLst>
              <a:path w="1280794" h="1436370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6370"/>
                </a:lnTo>
                <a:lnTo>
                  <a:pt x="1280274" y="1436370"/>
                </a:lnTo>
                <a:lnTo>
                  <a:pt x="1280274" y="60960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23927" y="7933595"/>
            <a:ext cx="45770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latin typeface="Calibri"/>
                <a:cs typeface="Calibri"/>
              </a:rPr>
              <a:t>Teaching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Assistant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: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Kavya</a:t>
            </a:r>
            <a:r>
              <a:rPr dirty="0" sz="3000" spc="-8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P</a:t>
            </a:r>
            <a:r>
              <a:rPr dirty="0" sz="3000" spc="-50">
                <a:latin typeface="Calibri"/>
                <a:cs typeface="Calibri"/>
              </a:rPr>
              <a:t> K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649" y="1371825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5043805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0"/>
              <a:t>Quadruples</a:t>
            </a:r>
            <a:r>
              <a:rPr dirty="0" spc="-65"/>
              <a:t> </a:t>
            </a:r>
            <a:r>
              <a:rPr dirty="0"/>
              <a:t>Format</a:t>
            </a:r>
            <a:r>
              <a:rPr dirty="0" spc="-55"/>
              <a:t> </a:t>
            </a:r>
            <a:r>
              <a:rPr dirty="0"/>
              <a:t>-</a:t>
            </a:r>
            <a:r>
              <a:rPr dirty="0" spc="-55"/>
              <a:t> </a:t>
            </a:r>
            <a:r>
              <a:rPr dirty="0"/>
              <a:t>Labels</a:t>
            </a:r>
            <a:r>
              <a:rPr dirty="0" spc="-55"/>
              <a:t> </a:t>
            </a:r>
            <a:r>
              <a:rPr dirty="0" spc="-25"/>
              <a:t>and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-12700" y="1328077"/>
            <a:ext cx="11074400" cy="1793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245" algn="l"/>
                <a:tab pos="9962515" algn="l"/>
              </a:tabLst>
            </a:pPr>
            <a:r>
              <a:rPr dirty="0" u="heavy" sz="30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	</a:t>
            </a:r>
            <a:r>
              <a:rPr dirty="0" u="heavy" sz="3000" spc="-1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return</a:t>
            </a:r>
            <a:r>
              <a:rPr dirty="0" u="heavy" sz="3000" b="1">
                <a:solidFill>
                  <a:srgbClr val="C55A11"/>
                </a:solidFill>
                <a:uFill>
                  <a:solidFill>
                    <a:srgbClr val="C55A11"/>
                  </a:solidFill>
                </a:uFill>
                <a:latin typeface="Calibri"/>
                <a:cs typeface="Calibri"/>
              </a:rPr>
              <a:t>	</a:t>
            </a:r>
            <a:endParaRPr sz="3000">
              <a:latin typeface="Calibri"/>
              <a:cs typeface="Calibri"/>
            </a:endParaRPr>
          </a:p>
          <a:p>
            <a:pPr marL="458470" marR="5080">
              <a:lnSpc>
                <a:spcPct val="100400"/>
              </a:lnSpc>
              <a:spcBef>
                <a:spcPts val="3575"/>
              </a:spcBef>
              <a:tabLst>
                <a:tab pos="1360170" algn="l"/>
                <a:tab pos="3188970" algn="l"/>
                <a:tab pos="5017770" algn="l"/>
                <a:tab pos="5932170" algn="l"/>
                <a:tab pos="7760970" algn="l"/>
                <a:tab pos="9132570" algn="l"/>
              </a:tabLst>
            </a:pP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	given</a:t>
            </a:r>
            <a:r>
              <a:rPr dirty="0" sz="2800" spc="2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table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describes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quadruple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format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for</a:t>
            </a:r>
            <a:r>
              <a:rPr dirty="0" sz="2800" spc="-35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labels</a:t>
            </a:r>
            <a:r>
              <a:rPr dirty="0" sz="2800" spc="-1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and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return</a:t>
            </a:r>
            <a:r>
              <a:rPr dirty="0" sz="2800" spc="-10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statements</a:t>
            </a:r>
            <a:r>
              <a:rPr dirty="0" sz="2800" spc="-13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90449" y="3878474"/>
          <a:ext cx="11473815" cy="349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0090"/>
                <a:gridCol w="1717039"/>
                <a:gridCol w="2040889"/>
                <a:gridCol w="1642745"/>
                <a:gridCol w="1437640"/>
              </a:tblGrid>
              <a:tr h="685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op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1350645">
                <a:tc>
                  <a:txBody>
                    <a:bodyPr/>
                    <a:lstStyle/>
                    <a:p>
                      <a:pPr marL="85725" marR="24860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Label generation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r>
                        <a:rPr dirty="0" sz="2800" spc="-8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spc="-7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L1: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Label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2800" spc="-1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return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5660390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0"/>
              <a:t>Quadruples</a:t>
            </a:r>
            <a:r>
              <a:rPr dirty="0" spc="-85"/>
              <a:t> </a:t>
            </a:r>
            <a:r>
              <a:rPr dirty="0"/>
              <a:t>Format</a:t>
            </a:r>
            <a:r>
              <a:rPr dirty="0" spc="-85"/>
              <a:t> </a:t>
            </a:r>
            <a:r>
              <a:rPr dirty="0"/>
              <a:t>-</a:t>
            </a:r>
            <a:r>
              <a:rPr dirty="0" spc="-85"/>
              <a:t> </a:t>
            </a:r>
            <a:r>
              <a:rPr dirty="0"/>
              <a:t>Array</a:t>
            </a:r>
            <a:r>
              <a:rPr dirty="0" spc="-45"/>
              <a:t> </a:t>
            </a:r>
            <a:r>
              <a:rPr dirty="0" spc="-10"/>
              <a:t>indexing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3549" y="2731477"/>
            <a:ext cx="98723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given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table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describes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quadruple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format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for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array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indexing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490449" y="3878474"/>
          <a:ext cx="11473815" cy="349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0090"/>
                <a:gridCol w="1717039"/>
                <a:gridCol w="2040889"/>
                <a:gridCol w="1642745"/>
                <a:gridCol w="1437640"/>
              </a:tblGrid>
              <a:tr h="685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op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55015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x[i]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[]=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STAR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5800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y[i]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=[]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LDAR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120"/>
              <a:t> </a:t>
            </a:r>
            <a:r>
              <a:rPr dirty="0" spc="-50"/>
              <a:t>1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024" y="3085544"/>
            <a:ext cx="11221720" cy="39166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9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Write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Three-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corresponding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Quadruple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representation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snippet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85"/>
              </a:spcBef>
            </a:pP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if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==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1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u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1;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else</a:t>
            </a:r>
            <a:endParaRPr sz="2800">
              <a:latin typeface="Calibri"/>
              <a:cs typeface="Calibri"/>
            </a:endParaRPr>
          </a:p>
          <a:p>
            <a:pPr marL="469900" marR="7703184" indent="457200">
              <a:lnSpc>
                <a:spcPts val="3370"/>
              </a:lnSpc>
              <a:spcBef>
                <a:spcPts val="9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u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fact(x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1)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x;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value</a:t>
            </a:r>
            <a:r>
              <a:rPr dirty="0" sz="2800" spc="-7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u;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50"/>
              <a:t> </a:t>
            </a:r>
            <a:r>
              <a:rPr dirty="0"/>
              <a:t>1</a:t>
            </a:r>
            <a:r>
              <a:rPr dirty="0" spc="-45"/>
              <a:t> </a:t>
            </a:r>
            <a:r>
              <a:rPr dirty="0"/>
              <a:t>-</a:t>
            </a:r>
            <a:r>
              <a:rPr dirty="0" spc="-50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00449" y="2954014"/>
            <a:ext cx="3182620" cy="2551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0200"/>
              </a:lnSpc>
              <a:spcBef>
                <a:spcPts val="100"/>
              </a:spcBef>
            </a:pP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Three-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if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==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3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u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1;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else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u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fact(x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1)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x;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314749" y="2024607"/>
            <a:ext cx="2504440" cy="95758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t1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ifFalse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t1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L1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314749" y="3194530"/>
            <a:ext cx="7340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314749" y="3858994"/>
            <a:ext cx="11029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goto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L2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314749" y="4523458"/>
            <a:ext cx="4533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L1: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314749" y="5187922"/>
            <a:ext cx="13474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t2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–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314749" y="5852386"/>
            <a:ext cx="13589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param</a:t>
            </a:r>
            <a:r>
              <a:rPr dirty="0" sz="2800" spc="-1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314749" y="6279106"/>
            <a:ext cx="2150745" cy="1354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57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call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fact,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1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t4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t3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*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314749" y="7845779"/>
            <a:ext cx="8572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t4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314749" y="8510243"/>
            <a:ext cx="4533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L2: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50"/>
              <a:t> </a:t>
            </a:r>
            <a:r>
              <a:rPr dirty="0"/>
              <a:t>1</a:t>
            </a:r>
            <a:r>
              <a:rPr dirty="0" spc="-45"/>
              <a:t> </a:t>
            </a:r>
            <a:r>
              <a:rPr dirty="0"/>
              <a:t>-</a:t>
            </a:r>
            <a:r>
              <a:rPr dirty="0" spc="-50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50050" y="1656756"/>
            <a:ext cx="2504440" cy="7526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20090">
              <a:lnSpc>
                <a:spcPct val="1302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Quadruple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t1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ifFalse</a:t>
            </a:r>
            <a:r>
              <a:rPr dirty="0" sz="2800" spc="-7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t1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goto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L1</a:t>
            </a:r>
            <a:endParaRPr sz="2800">
              <a:latin typeface="Calibri"/>
              <a:cs typeface="Calibri"/>
            </a:endParaRPr>
          </a:p>
          <a:p>
            <a:pPr marL="12700" marR="1405890">
              <a:lnSpc>
                <a:spcPts val="5220"/>
              </a:lnSpc>
              <a:spcBef>
                <a:spcPts val="48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u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1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goto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L2 L1:</a:t>
            </a:r>
            <a:endParaRPr sz="2800">
              <a:latin typeface="Calibri"/>
              <a:cs typeface="Calibri"/>
            </a:endParaRPr>
          </a:p>
          <a:p>
            <a:pPr marL="12700" marR="1150620">
              <a:lnSpc>
                <a:spcPts val="5220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t2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1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param</a:t>
            </a:r>
            <a:r>
              <a:rPr dirty="0" sz="2800" spc="-1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t2</a:t>
            </a:r>
            <a:endParaRPr sz="2800">
              <a:latin typeface="Calibri"/>
              <a:cs typeface="Calibri"/>
            </a:endParaRPr>
          </a:p>
          <a:p>
            <a:pPr marL="12700" marR="358140">
              <a:lnSpc>
                <a:spcPts val="5220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t3</a:t>
            </a:r>
            <a:r>
              <a:rPr dirty="0" sz="28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call</a:t>
            </a:r>
            <a:r>
              <a:rPr dirty="0" sz="2800" spc="-6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fact,</a:t>
            </a:r>
            <a:r>
              <a:rPr dirty="0" sz="2800" spc="-4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1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t4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t3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  <a:p>
            <a:pPr marL="12700" marR="1652270">
              <a:lnSpc>
                <a:spcPct val="114999"/>
              </a:lnSpc>
              <a:spcBef>
                <a:spcPts val="87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u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t4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L2: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4587" y="2045885"/>
            <a:ext cx="5738728" cy="634656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Triples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917" y="3163289"/>
            <a:ext cx="82042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Triple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array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type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data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structure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3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fields</a:t>
            </a:r>
            <a:r>
              <a:rPr dirty="0" sz="2800" spc="-1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73424" y="5248629"/>
            <a:ext cx="6161405" cy="168275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where,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op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operator.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arg1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arg2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two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operands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used.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981574" y="4039099"/>
            <a:ext cx="7339965" cy="1066165"/>
            <a:chOff x="2981574" y="4039099"/>
            <a:chExt cx="7339965" cy="106616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1100" y="4048625"/>
              <a:ext cx="7320549" cy="104674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986336" y="4043862"/>
              <a:ext cx="7330440" cy="1056640"/>
            </a:xfrm>
            <a:custGeom>
              <a:avLst/>
              <a:gdLst/>
              <a:ahLst/>
              <a:cxnLst/>
              <a:rect l="l" t="t" r="r" b="b"/>
              <a:pathLst>
                <a:path w="7330440" h="1056639">
                  <a:moveTo>
                    <a:pt x="0" y="0"/>
                  </a:moveTo>
                  <a:lnTo>
                    <a:pt x="7330073" y="0"/>
                  </a:lnTo>
                  <a:lnTo>
                    <a:pt x="7330073" y="1056274"/>
                  </a:lnTo>
                  <a:lnTo>
                    <a:pt x="0" y="10562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Triples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282" y="2470463"/>
            <a:ext cx="11475720" cy="47498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93395" marR="5080" indent="-481330">
              <a:lnSpc>
                <a:spcPct val="100400"/>
              </a:lnSpc>
              <a:spcBef>
                <a:spcPts val="8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Triples</a:t>
            </a:r>
            <a:r>
              <a:rPr dirty="0" sz="2800" spc="-10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are</a:t>
            </a:r>
            <a:r>
              <a:rPr dirty="0" sz="2800" spc="-9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alternative</a:t>
            </a:r>
            <a:r>
              <a:rPr dirty="0" sz="2800" spc="-9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ways</a:t>
            </a:r>
            <a:r>
              <a:rPr dirty="0" sz="2800" spc="-10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for</a:t>
            </a:r>
            <a:r>
              <a:rPr dirty="0" sz="2800" spc="-9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representing</a:t>
            </a:r>
            <a:r>
              <a:rPr dirty="0" sz="2800" spc="-9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syntax</a:t>
            </a:r>
            <a:r>
              <a:rPr dirty="0" sz="2800" spc="-10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tree</a:t>
            </a:r>
            <a:r>
              <a:rPr dirty="0" sz="2800" spc="-9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or</a:t>
            </a:r>
            <a:r>
              <a:rPr dirty="0" sz="2800" spc="-9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Directed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acyclic graph.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Triples</a:t>
            </a:r>
            <a:r>
              <a:rPr dirty="0" sz="2800" spc="-9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avoid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entering</a:t>
            </a:r>
            <a:r>
              <a:rPr dirty="0" sz="2800" spc="-9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temporary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names</a:t>
            </a:r>
            <a:r>
              <a:rPr dirty="0" sz="2800" spc="-9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into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symbol</a:t>
            </a:r>
            <a:r>
              <a:rPr dirty="0" sz="2800" spc="-9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For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temporary,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use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serial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number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of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statement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computing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its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value.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Problem: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Code</a:t>
            </a:r>
            <a:r>
              <a:rPr dirty="0" sz="2800" spc="-5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Immovability</a:t>
            </a:r>
            <a:endParaRPr sz="2800">
              <a:latin typeface="Calibri"/>
              <a:cs typeface="Calibri"/>
            </a:endParaRPr>
          </a:p>
          <a:p>
            <a:pPr lvl="1" marL="950594" indent="-480059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50594" algn="l"/>
              </a:tabLst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No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temporary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variables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stored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in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symbol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lvl="1" marL="950594" indent="-480059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50594" algn="l"/>
              </a:tabLst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All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references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are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only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to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position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of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statement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and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not</a:t>
            </a:r>
            <a:r>
              <a:rPr dirty="0" sz="2800" spc="-4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location.</a:t>
            </a:r>
            <a:endParaRPr sz="2800">
              <a:latin typeface="Calibri"/>
              <a:cs typeface="Calibri"/>
            </a:endParaRPr>
          </a:p>
          <a:p>
            <a:pPr lvl="1" marL="950594" indent="-480059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50594" algn="l"/>
                <a:tab pos="5523865" algn="l"/>
              </a:tabLst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This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requires</a:t>
            </a:r>
            <a:r>
              <a:rPr dirty="0" sz="2800" spc="-5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5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compiler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to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	change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all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references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to</a:t>
            </a:r>
            <a:r>
              <a:rPr dirty="0" sz="2800" spc="-5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arg1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and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arg2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lvl="1" marL="950594" indent="-480059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50594" algn="l"/>
              </a:tabLst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Thus,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triples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are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not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very</a:t>
            </a:r>
            <a:r>
              <a:rPr dirty="0" sz="2800" spc="-5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efficient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in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optimizing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compilers.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5179695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20"/>
              <a:t>Triples</a:t>
            </a:r>
            <a:r>
              <a:rPr dirty="0" spc="-55"/>
              <a:t> </a:t>
            </a:r>
            <a:r>
              <a:rPr dirty="0"/>
              <a:t>Format</a:t>
            </a:r>
            <a:r>
              <a:rPr dirty="0" spc="-55"/>
              <a:t> </a:t>
            </a:r>
            <a:r>
              <a:rPr dirty="0"/>
              <a:t>-</a:t>
            </a:r>
            <a:r>
              <a:rPr dirty="0" spc="-55"/>
              <a:t> </a:t>
            </a:r>
            <a:r>
              <a:rPr dirty="0"/>
              <a:t>Jumps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10"/>
              <a:t> Label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3549" y="2455252"/>
            <a:ext cx="93935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given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table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describes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triple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format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for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jumps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and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label</a:t>
            </a:r>
            <a:r>
              <a:rPr dirty="0" sz="2800" spc="-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563237" y="3368974"/>
          <a:ext cx="10036175" cy="4609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0090"/>
                <a:gridCol w="1717039"/>
                <a:gridCol w="2040889"/>
                <a:gridCol w="1642745"/>
              </a:tblGrid>
              <a:tr h="685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op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1167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Unconditional</a:t>
                      </a:r>
                      <a:r>
                        <a:rPr dirty="0" sz="2800" spc="-7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jumps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(2)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035050">
                <a:tc>
                  <a:txBody>
                    <a:bodyPr/>
                    <a:lstStyle/>
                    <a:p>
                      <a:pPr marL="85725" marR="14916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conditional</a:t>
                      </a:r>
                      <a:r>
                        <a:rPr dirty="0" sz="2800" spc="-8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jump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r>
                        <a:rPr dirty="0" sz="2800" spc="-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5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(2)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035050">
                <a:tc>
                  <a:txBody>
                    <a:bodyPr/>
                    <a:lstStyle/>
                    <a:p>
                      <a:pPr marL="85725" marR="7550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conditional</a:t>
                      </a:r>
                      <a:r>
                        <a:rPr dirty="0" sz="2800" spc="-8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jump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r>
                        <a:rPr dirty="0" sz="2800" spc="-7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ifFalse</a:t>
                      </a:r>
                      <a:r>
                        <a:rPr dirty="0" sz="2800" spc="-7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7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6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ifFalse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(2)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Label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Label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4860290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20"/>
              <a:t>Triples</a:t>
            </a:r>
            <a:r>
              <a:rPr dirty="0" spc="-95"/>
              <a:t> </a:t>
            </a:r>
            <a:r>
              <a:rPr dirty="0"/>
              <a:t>Format</a:t>
            </a:r>
            <a:r>
              <a:rPr dirty="0" spc="-90"/>
              <a:t> </a:t>
            </a:r>
            <a:r>
              <a:rPr dirty="0"/>
              <a:t>-</a:t>
            </a:r>
            <a:r>
              <a:rPr dirty="0" spc="-90"/>
              <a:t> </a:t>
            </a:r>
            <a:r>
              <a:rPr dirty="0"/>
              <a:t>Array</a:t>
            </a:r>
            <a:r>
              <a:rPr dirty="0" spc="-60"/>
              <a:t> </a:t>
            </a:r>
            <a:r>
              <a:rPr dirty="0" spc="-10"/>
              <a:t>indexing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3549" y="2731477"/>
            <a:ext cx="91446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given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table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describes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triple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format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for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array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indexing</a:t>
            </a:r>
            <a:r>
              <a:rPr dirty="0" sz="2800" spc="-3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115074" y="3757149"/>
          <a:ext cx="10224135" cy="3498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5729"/>
                <a:gridCol w="1491614"/>
                <a:gridCol w="1491614"/>
                <a:gridCol w="1772920"/>
                <a:gridCol w="1426845"/>
              </a:tblGrid>
              <a:tr h="685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Stmt</a:t>
                      </a:r>
                      <a:r>
                        <a:rPr dirty="0" sz="2800" spc="-10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op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755015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x[i]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(0)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[]=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(1)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(0)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5800">
                <a:tc rowSpan="2"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y[i]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(0)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=[]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31538F"/>
                          </a:solidFill>
                          <a:latin typeface="Calibri"/>
                          <a:cs typeface="Calibri"/>
                        </a:rPr>
                        <a:t>(1)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(0)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120"/>
              <a:t> </a:t>
            </a:r>
            <a:r>
              <a:rPr dirty="0" spc="-50"/>
              <a:t>2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39500" y="2191588"/>
            <a:ext cx="10370185" cy="6316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Write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Triple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representation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Three-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algn="just" marL="277495">
              <a:lnSpc>
                <a:spcPct val="100000"/>
              </a:lnSpc>
              <a:spcBef>
                <a:spcPts val="216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t1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algn="just" marL="277495" marR="8612505">
              <a:lnSpc>
                <a:spcPct val="200000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t2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d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t1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t3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t2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t4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algn="just" marL="277495" marR="8580755">
              <a:lnSpc>
                <a:spcPct val="203300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t5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d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t4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t6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t3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+t5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t6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4" y="2388591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000000"/>
                </a:solidFill>
              </a:rPr>
              <a:t>Compiler</a:t>
            </a:r>
            <a:r>
              <a:rPr dirty="0" sz="4500" spc="-50">
                <a:solidFill>
                  <a:srgbClr val="000000"/>
                </a:solidFill>
              </a:rPr>
              <a:t> </a:t>
            </a:r>
            <a:r>
              <a:rPr dirty="0" sz="4500" spc="-10">
                <a:solidFill>
                  <a:srgbClr val="000000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810722" y="3837730"/>
            <a:ext cx="6518909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Unit</a:t>
            </a:r>
            <a:r>
              <a:rPr dirty="0" sz="45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3:</a:t>
            </a:r>
            <a:r>
              <a:rPr dirty="0" sz="45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spc="-20" b="1">
                <a:solidFill>
                  <a:srgbClr val="2F5496"/>
                </a:solidFill>
                <a:latin typeface="Calibri"/>
                <a:cs typeface="Calibri"/>
              </a:rPr>
              <a:t>Three-</a:t>
            </a:r>
            <a:r>
              <a:rPr dirty="0" sz="45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4500" spc="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4500" spc="-2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endParaRPr sz="45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0734" y="7222291"/>
            <a:ext cx="6221730" cy="103568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500" spc="-10">
                <a:latin typeface="Calibri"/>
                <a:cs typeface="Calibri"/>
              </a:rPr>
              <a:t>Department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of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Computer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Science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&amp;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F4B08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3462311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8"/>
                </a:moveTo>
                <a:lnTo>
                  <a:pt x="9484799" y="0"/>
                </a:lnTo>
              </a:path>
            </a:pathLst>
          </a:custGeom>
          <a:ln w="38074">
            <a:solidFill>
              <a:srgbClr val="DEA26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50"/>
              <a:t> </a:t>
            </a:r>
            <a:r>
              <a:rPr dirty="0"/>
              <a:t>2</a:t>
            </a:r>
            <a:r>
              <a:rPr dirty="0" spc="-45"/>
              <a:t> </a:t>
            </a:r>
            <a:r>
              <a:rPr dirty="0"/>
              <a:t>-</a:t>
            </a:r>
            <a:r>
              <a:rPr dirty="0" spc="-50"/>
              <a:t> </a:t>
            </a:r>
            <a:r>
              <a:rPr dirty="0" spc="-10"/>
              <a:t>Solution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04425" y="2893026"/>
            <a:ext cx="9658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t1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4425" y="3746465"/>
            <a:ext cx="14979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t2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d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4425" y="4599906"/>
            <a:ext cx="14560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t3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04425" y="5453345"/>
            <a:ext cx="9658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t4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04425" y="6320756"/>
            <a:ext cx="1529715" cy="2186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t5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d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t4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203300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t6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t3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+t5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t6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0355486" y="3668386"/>
            <a:ext cx="3712210" cy="2967990"/>
            <a:chOff x="10355486" y="3668386"/>
            <a:chExt cx="3712210" cy="2967990"/>
          </a:xfrm>
        </p:grpSpPr>
        <p:sp>
          <p:nvSpPr>
            <p:cNvPr id="10" name="object 10" descr=""/>
            <p:cNvSpPr/>
            <p:nvPr/>
          </p:nvSpPr>
          <p:spPr>
            <a:xfrm>
              <a:off x="10368174" y="3681073"/>
              <a:ext cx="3686810" cy="2942590"/>
            </a:xfrm>
            <a:custGeom>
              <a:avLst/>
              <a:gdLst/>
              <a:ahLst/>
              <a:cxnLst/>
              <a:rect l="l" t="t" r="r" b="b"/>
              <a:pathLst>
                <a:path w="3686809" h="2942590">
                  <a:moveTo>
                    <a:pt x="3196339" y="2942098"/>
                  </a:moveTo>
                  <a:lnTo>
                    <a:pt x="490358" y="2942098"/>
                  </a:lnTo>
                  <a:lnTo>
                    <a:pt x="443135" y="2939855"/>
                  </a:lnTo>
                  <a:lnTo>
                    <a:pt x="397179" y="2933258"/>
                  </a:lnTo>
                  <a:lnTo>
                    <a:pt x="352699" y="2922512"/>
                  </a:lnTo>
                  <a:lnTo>
                    <a:pt x="309901" y="2907828"/>
                  </a:lnTo>
                  <a:lnTo>
                    <a:pt x="268989" y="2889406"/>
                  </a:lnTo>
                  <a:lnTo>
                    <a:pt x="230170" y="2867454"/>
                  </a:lnTo>
                  <a:lnTo>
                    <a:pt x="193647" y="2842177"/>
                  </a:lnTo>
                  <a:lnTo>
                    <a:pt x="159628" y="2813780"/>
                  </a:lnTo>
                  <a:lnTo>
                    <a:pt x="128318" y="2782470"/>
                  </a:lnTo>
                  <a:lnTo>
                    <a:pt x="99921" y="2748451"/>
                  </a:lnTo>
                  <a:lnTo>
                    <a:pt x="74644" y="2711928"/>
                  </a:lnTo>
                  <a:lnTo>
                    <a:pt x="52693" y="2673108"/>
                  </a:lnTo>
                  <a:lnTo>
                    <a:pt x="34270" y="2632197"/>
                  </a:lnTo>
                  <a:lnTo>
                    <a:pt x="19585" y="2589399"/>
                  </a:lnTo>
                  <a:lnTo>
                    <a:pt x="8840" y="2544920"/>
                  </a:lnTo>
                  <a:lnTo>
                    <a:pt x="2243" y="2498965"/>
                  </a:lnTo>
                  <a:lnTo>
                    <a:pt x="0" y="2451740"/>
                  </a:lnTo>
                  <a:lnTo>
                    <a:pt x="0" y="490358"/>
                  </a:lnTo>
                  <a:lnTo>
                    <a:pt x="2243" y="443133"/>
                  </a:lnTo>
                  <a:lnTo>
                    <a:pt x="8840" y="397179"/>
                  </a:lnTo>
                  <a:lnTo>
                    <a:pt x="19585" y="352699"/>
                  </a:lnTo>
                  <a:lnTo>
                    <a:pt x="34270" y="309902"/>
                  </a:lnTo>
                  <a:lnTo>
                    <a:pt x="52693" y="268990"/>
                  </a:lnTo>
                  <a:lnTo>
                    <a:pt x="74644" y="230171"/>
                  </a:lnTo>
                  <a:lnTo>
                    <a:pt x="99921" y="193648"/>
                  </a:lnTo>
                  <a:lnTo>
                    <a:pt x="128318" y="159629"/>
                  </a:lnTo>
                  <a:lnTo>
                    <a:pt x="159628" y="128319"/>
                  </a:lnTo>
                  <a:lnTo>
                    <a:pt x="193647" y="99922"/>
                  </a:lnTo>
                  <a:lnTo>
                    <a:pt x="230170" y="74645"/>
                  </a:lnTo>
                  <a:lnTo>
                    <a:pt x="268989" y="52693"/>
                  </a:lnTo>
                  <a:lnTo>
                    <a:pt x="309901" y="34271"/>
                  </a:lnTo>
                  <a:lnTo>
                    <a:pt x="352699" y="19586"/>
                  </a:lnTo>
                  <a:lnTo>
                    <a:pt x="397179" y="8841"/>
                  </a:lnTo>
                  <a:lnTo>
                    <a:pt x="443135" y="2244"/>
                  </a:lnTo>
                  <a:lnTo>
                    <a:pt x="490358" y="0"/>
                  </a:lnTo>
                  <a:lnTo>
                    <a:pt x="3196339" y="0"/>
                  </a:lnTo>
                  <a:lnTo>
                    <a:pt x="3244806" y="2399"/>
                  </a:lnTo>
                  <a:lnTo>
                    <a:pt x="3292452" y="9508"/>
                  </a:lnTo>
                  <a:lnTo>
                    <a:pt x="3338953" y="21195"/>
                  </a:lnTo>
                  <a:lnTo>
                    <a:pt x="3383993" y="37326"/>
                  </a:lnTo>
                  <a:lnTo>
                    <a:pt x="3427245" y="57767"/>
                  </a:lnTo>
                  <a:lnTo>
                    <a:pt x="3468393" y="82386"/>
                  </a:lnTo>
                  <a:lnTo>
                    <a:pt x="3507110" y="111049"/>
                  </a:lnTo>
                  <a:lnTo>
                    <a:pt x="3543077" y="143622"/>
                  </a:lnTo>
                  <a:lnTo>
                    <a:pt x="3575650" y="179590"/>
                  </a:lnTo>
                  <a:lnTo>
                    <a:pt x="3604313" y="218306"/>
                  </a:lnTo>
                  <a:lnTo>
                    <a:pt x="3628931" y="259453"/>
                  </a:lnTo>
                  <a:lnTo>
                    <a:pt x="3649374" y="302706"/>
                  </a:lnTo>
                  <a:lnTo>
                    <a:pt x="3665505" y="347745"/>
                  </a:lnTo>
                  <a:lnTo>
                    <a:pt x="3677190" y="394248"/>
                  </a:lnTo>
                  <a:lnTo>
                    <a:pt x="3684300" y="441893"/>
                  </a:lnTo>
                  <a:lnTo>
                    <a:pt x="3686699" y="490358"/>
                  </a:lnTo>
                  <a:lnTo>
                    <a:pt x="3686699" y="2451740"/>
                  </a:lnTo>
                  <a:lnTo>
                    <a:pt x="3684455" y="2498965"/>
                  </a:lnTo>
                  <a:lnTo>
                    <a:pt x="3677858" y="2544920"/>
                  </a:lnTo>
                  <a:lnTo>
                    <a:pt x="3667113" y="2589399"/>
                  </a:lnTo>
                  <a:lnTo>
                    <a:pt x="3652428" y="2632197"/>
                  </a:lnTo>
                  <a:lnTo>
                    <a:pt x="3634006" y="2673108"/>
                  </a:lnTo>
                  <a:lnTo>
                    <a:pt x="3612055" y="2711928"/>
                  </a:lnTo>
                  <a:lnTo>
                    <a:pt x="3586777" y="2748451"/>
                  </a:lnTo>
                  <a:lnTo>
                    <a:pt x="3558380" y="2782470"/>
                  </a:lnTo>
                  <a:lnTo>
                    <a:pt x="3527069" y="2813780"/>
                  </a:lnTo>
                  <a:lnTo>
                    <a:pt x="3493050" y="2842177"/>
                  </a:lnTo>
                  <a:lnTo>
                    <a:pt x="3456528" y="2867454"/>
                  </a:lnTo>
                  <a:lnTo>
                    <a:pt x="3417708" y="2889406"/>
                  </a:lnTo>
                  <a:lnTo>
                    <a:pt x="3376798" y="2907828"/>
                  </a:lnTo>
                  <a:lnTo>
                    <a:pt x="3333999" y="2922512"/>
                  </a:lnTo>
                  <a:lnTo>
                    <a:pt x="3289519" y="2933258"/>
                  </a:lnTo>
                  <a:lnTo>
                    <a:pt x="3243564" y="2939855"/>
                  </a:lnTo>
                  <a:lnTo>
                    <a:pt x="3196339" y="2942098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68174" y="3681073"/>
              <a:ext cx="3686810" cy="2942590"/>
            </a:xfrm>
            <a:custGeom>
              <a:avLst/>
              <a:gdLst/>
              <a:ahLst/>
              <a:cxnLst/>
              <a:rect l="l" t="t" r="r" b="b"/>
              <a:pathLst>
                <a:path w="3686809" h="2942590">
                  <a:moveTo>
                    <a:pt x="0" y="490358"/>
                  </a:moveTo>
                  <a:lnTo>
                    <a:pt x="2243" y="443133"/>
                  </a:lnTo>
                  <a:lnTo>
                    <a:pt x="8840" y="397179"/>
                  </a:lnTo>
                  <a:lnTo>
                    <a:pt x="19585" y="352699"/>
                  </a:lnTo>
                  <a:lnTo>
                    <a:pt x="34270" y="309902"/>
                  </a:lnTo>
                  <a:lnTo>
                    <a:pt x="52693" y="268990"/>
                  </a:lnTo>
                  <a:lnTo>
                    <a:pt x="74644" y="230171"/>
                  </a:lnTo>
                  <a:lnTo>
                    <a:pt x="99921" y="193648"/>
                  </a:lnTo>
                  <a:lnTo>
                    <a:pt x="128318" y="159629"/>
                  </a:lnTo>
                  <a:lnTo>
                    <a:pt x="159628" y="128319"/>
                  </a:lnTo>
                  <a:lnTo>
                    <a:pt x="193647" y="99922"/>
                  </a:lnTo>
                  <a:lnTo>
                    <a:pt x="230170" y="74645"/>
                  </a:lnTo>
                  <a:lnTo>
                    <a:pt x="268989" y="52693"/>
                  </a:lnTo>
                  <a:lnTo>
                    <a:pt x="309901" y="34271"/>
                  </a:lnTo>
                  <a:lnTo>
                    <a:pt x="352699" y="19586"/>
                  </a:lnTo>
                  <a:lnTo>
                    <a:pt x="397179" y="8841"/>
                  </a:lnTo>
                  <a:lnTo>
                    <a:pt x="443135" y="2244"/>
                  </a:lnTo>
                  <a:lnTo>
                    <a:pt x="490358" y="0"/>
                  </a:lnTo>
                  <a:lnTo>
                    <a:pt x="3196339" y="0"/>
                  </a:lnTo>
                  <a:lnTo>
                    <a:pt x="3244806" y="2399"/>
                  </a:lnTo>
                  <a:lnTo>
                    <a:pt x="3292452" y="9508"/>
                  </a:lnTo>
                  <a:lnTo>
                    <a:pt x="3338953" y="21195"/>
                  </a:lnTo>
                  <a:lnTo>
                    <a:pt x="3383993" y="37326"/>
                  </a:lnTo>
                  <a:lnTo>
                    <a:pt x="3427245" y="57767"/>
                  </a:lnTo>
                  <a:lnTo>
                    <a:pt x="3468393" y="82386"/>
                  </a:lnTo>
                  <a:lnTo>
                    <a:pt x="3507110" y="111049"/>
                  </a:lnTo>
                  <a:lnTo>
                    <a:pt x="3543077" y="143622"/>
                  </a:lnTo>
                  <a:lnTo>
                    <a:pt x="3575650" y="179590"/>
                  </a:lnTo>
                  <a:lnTo>
                    <a:pt x="3604313" y="218306"/>
                  </a:lnTo>
                  <a:lnTo>
                    <a:pt x="3628931" y="259453"/>
                  </a:lnTo>
                  <a:lnTo>
                    <a:pt x="3649374" y="302706"/>
                  </a:lnTo>
                  <a:lnTo>
                    <a:pt x="3665505" y="347745"/>
                  </a:lnTo>
                  <a:lnTo>
                    <a:pt x="3677190" y="394248"/>
                  </a:lnTo>
                  <a:lnTo>
                    <a:pt x="3684300" y="441893"/>
                  </a:lnTo>
                  <a:lnTo>
                    <a:pt x="3686699" y="490358"/>
                  </a:lnTo>
                  <a:lnTo>
                    <a:pt x="3686699" y="2451740"/>
                  </a:lnTo>
                  <a:lnTo>
                    <a:pt x="3684455" y="2498965"/>
                  </a:lnTo>
                  <a:lnTo>
                    <a:pt x="3677858" y="2544920"/>
                  </a:lnTo>
                  <a:lnTo>
                    <a:pt x="3667113" y="2589399"/>
                  </a:lnTo>
                  <a:lnTo>
                    <a:pt x="3652428" y="2632197"/>
                  </a:lnTo>
                  <a:lnTo>
                    <a:pt x="3634006" y="2673108"/>
                  </a:lnTo>
                  <a:lnTo>
                    <a:pt x="3612055" y="2711928"/>
                  </a:lnTo>
                  <a:lnTo>
                    <a:pt x="3586777" y="2748451"/>
                  </a:lnTo>
                  <a:lnTo>
                    <a:pt x="3558380" y="2782470"/>
                  </a:lnTo>
                  <a:lnTo>
                    <a:pt x="3527069" y="2813780"/>
                  </a:lnTo>
                  <a:lnTo>
                    <a:pt x="3493050" y="2842177"/>
                  </a:lnTo>
                  <a:lnTo>
                    <a:pt x="3456528" y="2867454"/>
                  </a:lnTo>
                  <a:lnTo>
                    <a:pt x="3417708" y="2889406"/>
                  </a:lnTo>
                  <a:lnTo>
                    <a:pt x="3376798" y="2907828"/>
                  </a:lnTo>
                  <a:lnTo>
                    <a:pt x="3333999" y="2922512"/>
                  </a:lnTo>
                  <a:lnTo>
                    <a:pt x="3289519" y="2933258"/>
                  </a:lnTo>
                  <a:lnTo>
                    <a:pt x="3243564" y="2939855"/>
                  </a:lnTo>
                  <a:lnTo>
                    <a:pt x="3196339" y="2942098"/>
                  </a:lnTo>
                  <a:lnTo>
                    <a:pt x="490358" y="2942098"/>
                  </a:lnTo>
                  <a:lnTo>
                    <a:pt x="443135" y="2939855"/>
                  </a:lnTo>
                  <a:lnTo>
                    <a:pt x="397179" y="2933258"/>
                  </a:lnTo>
                  <a:lnTo>
                    <a:pt x="352699" y="2922512"/>
                  </a:lnTo>
                  <a:lnTo>
                    <a:pt x="309901" y="2907828"/>
                  </a:lnTo>
                  <a:lnTo>
                    <a:pt x="268989" y="2889406"/>
                  </a:lnTo>
                  <a:lnTo>
                    <a:pt x="230170" y="2867454"/>
                  </a:lnTo>
                  <a:lnTo>
                    <a:pt x="193647" y="2842177"/>
                  </a:lnTo>
                  <a:lnTo>
                    <a:pt x="159628" y="2813780"/>
                  </a:lnTo>
                  <a:lnTo>
                    <a:pt x="128318" y="2782470"/>
                  </a:lnTo>
                  <a:lnTo>
                    <a:pt x="99921" y="2748451"/>
                  </a:lnTo>
                  <a:lnTo>
                    <a:pt x="74644" y="2711928"/>
                  </a:lnTo>
                  <a:lnTo>
                    <a:pt x="52693" y="2673108"/>
                  </a:lnTo>
                  <a:lnTo>
                    <a:pt x="34270" y="2632197"/>
                  </a:lnTo>
                  <a:lnTo>
                    <a:pt x="19585" y="2589399"/>
                  </a:lnTo>
                  <a:lnTo>
                    <a:pt x="8840" y="2544920"/>
                  </a:lnTo>
                  <a:lnTo>
                    <a:pt x="2243" y="2498965"/>
                  </a:lnTo>
                  <a:lnTo>
                    <a:pt x="0" y="2451740"/>
                  </a:lnTo>
                  <a:lnTo>
                    <a:pt x="0" y="490358"/>
                  </a:lnTo>
                  <a:close/>
                </a:path>
              </a:pathLst>
            </a:custGeom>
            <a:ln w="25374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0808148" y="3827641"/>
            <a:ext cx="2870835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5905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value</a:t>
            </a:r>
            <a:r>
              <a:rPr dirty="0" sz="2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temporary</a:t>
            </a:r>
            <a:r>
              <a:rPr dirty="0" sz="28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variable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dirty="0" sz="28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28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accessed</a:t>
            </a:r>
            <a:r>
              <a:rPr dirty="0" sz="28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by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2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position</a:t>
            </a:r>
            <a:r>
              <a:rPr dirty="0" sz="2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the statement</a:t>
            </a:r>
            <a:r>
              <a:rPr dirty="0" sz="28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computes</a:t>
            </a:r>
            <a:r>
              <a:rPr dirty="0" sz="28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3469" y="2081099"/>
            <a:ext cx="4223451" cy="644634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/>
              <a:t>Indirect</a:t>
            </a:r>
            <a:r>
              <a:rPr dirty="0" spc="-130"/>
              <a:t> </a:t>
            </a:r>
            <a:r>
              <a:rPr dirty="0" spc="-10"/>
              <a:t>Triples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282" y="3637277"/>
            <a:ext cx="11323320" cy="24142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493395" marR="72390" indent="-481330">
              <a:lnSpc>
                <a:spcPct val="100400"/>
              </a:lnSpc>
              <a:spcBef>
                <a:spcPts val="8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separate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list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of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pointers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to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triple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structure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(i.e,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statement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numbers)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is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 maintained.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100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statements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can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be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moved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by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reordering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statement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list.</a:t>
            </a:r>
            <a:endParaRPr sz="2800">
              <a:latin typeface="Calibri"/>
              <a:cs typeface="Calibri"/>
            </a:endParaRPr>
          </a:p>
          <a:p>
            <a:pPr marL="493395" marR="5080" indent="-481330">
              <a:lnSpc>
                <a:spcPct val="100400"/>
              </a:lnSpc>
              <a:spcBef>
                <a:spcPts val="96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utility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of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indirect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triples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is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almost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same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as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that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of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quadruples,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but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requires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less</a:t>
            </a:r>
            <a:r>
              <a:rPr dirty="0" sz="2800" spc="-5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space.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70"/>
              <a:t> </a:t>
            </a:r>
            <a:r>
              <a:rPr dirty="0"/>
              <a:t>2</a:t>
            </a:r>
            <a:r>
              <a:rPr dirty="0" spc="-70"/>
              <a:t> </a:t>
            </a:r>
            <a:r>
              <a:rPr dirty="0" spc="-10"/>
              <a:t>(cont.)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024" y="2338022"/>
            <a:ext cx="11587480" cy="6170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57834" marR="5080" indent="-445770">
              <a:lnSpc>
                <a:spcPct val="114999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Write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Indirect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Triple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representation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Three-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t1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algn="just" marL="457834" marR="9649460">
              <a:lnSpc>
                <a:spcPct val="200000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t2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d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t1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t3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t2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t4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algn="just" marL="457834" marR="9617710">
              <a:lnSpc>
                <a:spcPct val="203300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t5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d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t4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t6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t3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+t5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t6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70"/>
              <a:t> </a:t>
            </a:r>
            <a:r>
              <a:rPr dirty="0"/>
              <a:t>2</a:t>
            </a:r>
            <a:r>
              <a:rPr dirty="0" spc="-70"/>
              <a:t> </a:t>
            </a:r>
            <a:r>
              <a:rPr dirty="0" spc="-10"/>
              <a:t>(cont.)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0896911" y="4216636"/>
            <a:ext cx="3372485" cy="1704339"/>
            <a:chOff x="10896911" y="4216636"/>
            <a:chExt cx="3372485" cy="1704339"/>
          </a:xfrm>
        </p:grpSpPr>
        <p:sp>
          <p:nvSpPr>
            <p:cNvPr id="5" name="object 5" descr=""/>
            <p:cNvSpPr/>
            <p:nvPr/>
          </p:nvSpPr>
          <p:spPr>
            <a:xfrm>
              <a:off x="10909599" y="4229323"/>
              <a:ext cx="3347720" cy="1678939"/>
            </a:xfrm>
            <a:custGeom>
              <a:avLst/>
              <a:gdLst/>
              <a:ahLst/>
              <a:cxnLst/>
              <a:rect l="l" t="t" r="r" b="b"/>
              <a:pathLst>
                <a:path w="3347719" h="1678939">
                  <a:moveTo>
                    <a:pt x="3067293" y="1678799"/>
                  </a:moveTo>
                  <a:lnTo>
                    <a:pt x="279804" y="1678799"/>
                  </a:lnTo>
                  <a:lnTo>
                    <a:pt x="234418" y="1675137"/>
                  </a:lnTo>
                  <a:lnTo>
                    <a:pt x="191364" y="1664535"/>
                  </a:lnTo>
                  <a:lnTo>
                    <a:pt x="151218" y="1647568"/>
                  </a:lnTo>
                  <a:lnTo>
                    <a:pt x="114555" y="1624813"/>
                  </a:lnTo>
                  <a:lnTo>
                    <a:pt x="81953" y="1596846"/>
                  </a:lnTo>
                  <a:lnTo>
                    <a:pt x="53985" y="1564244"/>
                  </a:lnTo>
                  <a:lnTo>
                    <a:pt x="31230" y="1527581"/>
                  </a:lnTo>
                  <a:lnTo>
                    <a:pt x="14263" y="1487433"/>
                  </a:lnTo>
                  <a:lnTo>
                    <a:pt x="3661" y="1444380"/>
                  </a:lnTo>
                  <a:lnTo>
                    <a:pt x="0" y="1398994"/>
                  </a:lnTo>
                  <a:lnTo>
                    <a:pt x="0" y="279805"/>
                  </a:lnTo>
                  <a:lnTo>
                    <a:pt x="3661" y="234419"/>
                  </a:lnTo>
                  <a:lnTo>
                    <a:pt x="14263" y="191365"/>
                  </a:lnTo>
                  <a:lnTo>
                    <a:pt x="31230" y="151218"/>
                  </a:lnTo>
                  <a:lnTo>
                    <a:pt x="53985" y="114555"/>
                  </a:lnTo>
                  <a:lnTo>
                    <a:pt x="81953" y="81953"/>
                  </a:lnTo>
                  <a:lnTo>
                    <a:pt x="114555" y="53986"/>
                  </a:lnTo>
                  <a:lnTo>
                    <a:pt x="151218" y="31231"/>
                  </a:lnTo>
                  <a:lnTo>
                    <a:pt x="191364" y="14264"/>
                  </a:lnTo>
                  <a:lnTo>
                    <a:pt x="234418" y="3662"/>
                  </a:lnTo>
                  <a:lnTo>
                    <a:pt x="279804" y="0"/>
                  </a:lnTo>
                  <a:lnTo>
                    <a:pt x="3067293" y="0"/>
                  </a:lnTo>
                  <a:lnTo>
                    <a:pt x="3122136" y="5426"/>
                  </a:lnTo>
                  <a:lnTo>
                    <a:pt x="3174370" y="21298"/>
                  </a:lnTo>
                  <a:lnTo>
                    <a:pt x="3222530" y="47010"/>
                  </a:lnTo>
                  <a:lnTo>
                    <a:pt x="3265148" y="81952"/>
                  </a:lnTo>
                  <a:lnTo>
                    <a:pt x="3300089" y="124569"/>
                  </a:lnTo>
                  <a:lnTo>
                    <a:pt x="3325800" y="172728"/>
                  </a:lnTo>
                  <a:lnTo>
                    <a:pt x="3341674" y="224963"/>
                  </a:lnTo>
                  <a:lnTo>
                    <a:pt x="3347099" y="279805"/>
                  </a:lnTo>
                  <a:lnTo>
                    <a:pt x="3347099" y="1398994"/>
                  </a:lnTo>
                  <a:lnTo>
                    <a:pt x="3343438" y="1444380"/>
                  </a:lnTo>
                  <a:lnTo>
                    <a:pt x="3332835" y="1487433"/>
                  </a:lnTo>
                  <a:lnTo>
                    <a:pt x="3315869" y="1527581"/>
                  </a:lnTo>
                  <a:lnTo>
                    <a:pt x="3293113" y="1564244"/>
                  </a:lnTo>
                  <a:lnTo>
                    <a:pt x="3265145" y="1596846"/>
                  </a:lnTo>
                  <a:lnTo>
                    <a:pt x="3232543" y="1624813"/>
                  </a:lnTo>
                  <a:lnTo>
                    <a:pt x="3195880" y="1647568"/>
                  </a:lnTo>
                  <a:lnTo>
                    <a:pt x="3155735" y="1664535"/>
                  </a:lnTo>
                  <a:lnTo>
                    <a:pt x="3112680" y="1675137"/>
                  </a:lnTo>
                  <a:lnTo>
                    <a:pt x="3067293" y="16787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909599" y="4229323"/>
              <a:ext cx="3347720" cy="1678939"/>
            </a:xfrm>
            <a:custGeom>
              <a:avLst/>
              <a:gdLst/>
              <a:ahLst/>
              <a:cxnLst/>
              <a:rect l="l" t="t" r="r" b="b"/>
              <a:pathLst>
                <a:path w="3347719" h="1678939">
                  <a:moveTo>
                    <a:pt x="0" y="279805"/>
                  </a:moveTo>
                  <a:lnTo>
                    <a:pt x="3661" y="234419"/>
                  </a:lnTo>
                  <a:lnTo>
                    <a:pt x="14263" y="191365"/>
                  </a:lnTo>
                  <a:lnTo>
                    <a:pt x="31230" y="151218"/>
                  </a:lnTo>
                  <a:lnTo>
                    <a:pt x="53985" y="114555"/>
                  </a:lnTo>
                  <a:lnTo>
                    <a:pt x="81953" y="81953"/>
                  </a:lnTo>
                  <a:lnTo>
                    <a:pt x="114555" y="53986"/>
                  </a:lnTo>
                  <a:lnTo>
                    <a:pt x="151218" y="31231"/>
                  </a:lnTo>
                  <a:lnTo>
                    <a:pt x="191364" y="14264"/>
                  </a:lnTo>
                  <a:lnTo>
                    <a:pt x="234418" y="3662"/>
                  </a:lnTo>
                  <a:lnTo>
                    <a:pt x="279804" y="0"/>
                  </a:lnTo>
                  <a:lnTo>
                    <a:pt x="3067293" y="0"/>
                  </a:lnTo>
                  <a:lnTo>
                    <a:pt x="3122136" y="5426"/>
                  </a:lnTo>
                  <a:lnTo>
                    <a:pt x="3174370" y="21298"/>
                  </a:lnTo>
                  <a:lnTo>
                    <a:pt x="3222530" y="47010"/>
                  </a:lnTo>
                  <a:lnTo>
                    <a:pt x="3265148" y="81952"/>
                  </a:lnTo>
                  <a:lnTo>
                    <a:pt x="3300089" y="124569"/>
                  </a:lnTo>
                  <a:lnTo>
                    <a:pt x="3325800" y="172728"/>
                  </a:lnTo>
                  <a:lnTo>
                    <a:pt x="3341674" y="224963"/>
                  </a:lnTo>
                  <a:lnTo>
                    <a:pt x="3347099" y="279805"/>
                  </a:lnTo>
                  <a:lnTo>
                    <a:pt x="3347099" y="1398994"/>
                  </a:lnTo>
                  <a:lnTo>
                    <a:pt x="3343438" y="1444380"/>
                  </a:lnTo>
                  <a:lnTo>
                    <a:pt x="3332835" y="1487433"/>
                  </a:lnTo>
                  <a:lnTo>
                    <a:pt x="3315869" y="1527581"/>
                  </a:lnTo>
                  <a:lnTo>
                    <a:pt x="3293113" y="1564244"/>
                  </a:lnTo>
                  <a:lnTo>
                    <a:pt x="3265145" y="1596846"/>
                  </a:lnTo>
                  <a:lnTo>
                    <a:pt x="3232543" y="1624813"/>
                  </a:lnTo>
                  <a:lnTo>
                    <a:pt x="3195880" y="1647568"/>
                  </a:lnTo>
                  <a:lnTo>
                    <a:pt x="3155735" y="1664535"/>
                  </a:lnTo>
                  <a:lnTo>
                    <a:pt x="3112680" y="1675137"/>
                  </a:lnTo>
                  <a:lnTo>
                    <a:pt x="3067293" y="1678799"/>
                  </a:lnTo>
                  <a:lnTo>
                    <a:pt x="279804" y="1678799"/>
                  </a:lnTo>
                  <a:lnTo>
                    <a:pt x="234418" y="1675137"/>
                  </a:lnTo>
                  <a:lnTo>
                    <a:pt x="191364" y="1664535"/>
                  </a:lnTo>
                  <a:lnTo>
                    <a:pt x="151218" y="1647568"/>
                  </a:lnTo>
                  <a:lnTo>
                    <a:pt x="114555" y="1624813"/>
                  </a:lnTo>
                  <a:lnTo>
                    <a:pt x="81953" y="1596846"/>
                  </a:lnTo>
                  <a:lnTo>
                    <a:pt x="53985" y="1564244"/>
                  </a:lnTo>
                  <a:lnTo>
                    <a:pt x="31230" y="1527581"/>
                  </a:lnTo>
                  <a:lnTo>
                    <a:pt x="14263" y="1487433"/>
                  </a:lnTo>
                  <a:lnTo>
                    <a:pt x="3661" y="1444380"/>
                  </a:lnTo>
                  <a:lnTo>
                    <a:pt x="0" y="1398994"/>
                  </a:lnTo>
                  <a:lnTo>
                    <a:pt x="0" y="279805"/>
                  </a:lnTo>
                  <a:close/>
                </a:path>
              </a:pathLst>
            </a:custGeom>
            <a:ln w="25374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1326170" y="4597682"/>
            <a:ext cx="251206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9595" marR="5080" indent="-55753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2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dirty="0" sz="2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4340" y="2406639"/>
            <a:ext cx="6284566" cy="608184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04425" y="3121626"/>
            <a:ext cx="149796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t1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9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t2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d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04425" y="4828506"/>
            <a:ext cx="14560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t3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04425" y="5681946"/>
            <a:ext cx="1529715" cy="305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t4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algn="just" marL="12700" marR="5080">
              <a:lnSpc>
                <a:spcPct val="203300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t5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d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t4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t6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t3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+t5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t6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262546"/>
            <a:ext cx="9975850" cy="15481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3245" marR="6005830" indent="25400">
              <a:lnSpc>
                <a:spcPct val="116500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Advantage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85"/>
              <a:t> </a:t>
            </a:r>
            <a:r>
              <a:rPr dirty="0" spc="-10"/>
              <a:t>Indirect</a:t>
            </a:r>
          </a:p>
          <a:p>
            <a:pPr marL="12700">
              <a:lnSpc>
                <a:spcPct val="100000"/>
              </a:lnSpc>
              <a:tabLst>
                <a:tab pos="563245" algn="l"/>
                <a:tab pos="9962515" algn="l"/>
              </a:tabLst>
            </a:pPr>
            <a:r>
              <a:rPr dirty="0" u="heavy">
                <a:uFill>
                  <a:solidFill>
                    <a:srgbClr val="C55A11"/>
                  </a:solidFill>
                </a:uFill>
              </a:rPr>
              <a:t>	</a:t>
            </a:r>
            <a:r>
              <a:rPr dirty="0" u="heavy" spc="-10">
                <a:uFill>
                  <a:solidFill>
                    <a:srgbClr val="C55A11"/>
                  </a:solidFill>
                </a:uFill>
              </a:rPr>
              <a:t>Triples</a:t>
            </a:r>
            <a:r>
              <a:rPr dirty="0" u="heavy">
                <a:uFill>
                  <a:solidFill>
                    <a:srgbClr val="C55A11"/>
                  </a:solidFill>
                </a:uFill>
              </a:rPr>
              <a:t>	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90749" y="2285477"/>
            <a:ext cx="4490085" cy="1288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Suppose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code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changes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to</a:t>
            </a:r>
            <a:r>
              <a:rPr dirty="0" sz="2800" spc="-6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102235">
              <a:lnSpc>
                <a:spcPct val="100000"/>
              </a:lnSpc>
              <a:spcBef>
                <a:spcPts val="322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t1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2319685" y="4246736"/>
            <a:ext cx="2256790" cy="1346200"/>
            <a:chOff x="12319685" y="4246736"/>
            <a:chExt cx="2256790" cy="1346200"/>
          </a:xfrm>
        </p:grpSpPr>
        <p:sp>
          <p:nvSpPr>
            <p:cNvPr id="5" name="object 5" descr=""/>
            <p:cNvSpPr/>
            <p:nvPr/>
          </p:nvSpPr>
          <p:spPr>
            <a:xfrm>
              <a:off x="12332372" y="4259423"/>
              <a:ext cx="2231390" cy="1320800"/>
            </a:xfrm>
            <a:custGeom>
              <a:avLst/>
              <a:gdLst/>
              <a:ahLst/>
              <a:cxnLst/>
              <a:rect l="l" t="t" r="r" b="b"/>
              <a:pathLst>
                <a:path w="2231390" h="1320800">
                  <a:moveTo>
                    <a:pt x="2011046" y="1320299"/>
                  </a:moveTo>
                  <a:lnTo>
                    <a:pt x="220054" y="1320299"/>
                  </a:lnTo>
                  <a:lnTo>
                    <a:pt x="175705" y="1315829"/>
                  </a:lnTo>
                  <a:lnTo>
                    <a:pt x="134399" y="1303006"/>
                  </a:lnTo>
                  <a:lnTo>
                    <a:pt x="97019" y="1282718"/>
                  </a:lnTo>
                  <a:lnTo>
                    <a:pt x="64452" y="1255847"/>
                  </a:lnTo>
                  <a:lnTo>
                    <a:pt x="37581" y="1223280"/>
                  </a:lnTo>
                  <a:lnTo>
                    <a:pt x="17292" y="1185899"/>
                  </a:lnTo>
                  <a:lnTo>
                    <a:pt x="4470" y="1144594"/>
                  </a:lnTo>
                  <a:lnTo>
                    <a:pt x="0" y="1100245"/>
                  </a:lnTo>
                  <a:lnTo>
                    <a:pt x="0" y="220054"/>
                  </a:lnTo>
                  <a:lnTo>
                    <a:pt x="4470" y="175705"/>
                  </a:lnTo>
                  <a:lnTo>
                    <a:pt x="17292" y="134399"/>
                  </a:lnTo>
                  <a:lnTo>
                    <a:pt x="37581" y="97019"/>
                  </a:lnTo>
                  <a:lnTo>
                    <a:pt x="64452" y="64452"/>
                  </a:lnTo>
                  <a:lnTo>
                    <a:pt x="97019" y="37581"/>
                  </a:lnTo>
                  <a:lnTo>
                    <a:pt x="134399" y="17293"/>
                  </a:lnTo>
                  <a:lnTo>
                    <a:pt x="175705" y="4470"/>
                  </a:lnTo>
                  <a:lnTo>
                    <a:pt x="220054" y="0"/>
                  </a:lnTo>
                  <a:lnTo>
                    <a:pt x="2011046" y="0"/>
                  </a:lnTo>
                  <a:lnTo>
                    <a:pt x="2054175" y="4267"/>
                  </a:lnTo>
                  <a:lnTo>
                    <a:pt x="2095257" y="16749"/>
                  </a:lnTo>
                  <a:lnTo>
                    <a:pt x="2133132" y="36971"/>
                  </a:lnTo>
                  <a:lnTo>
                    <a:pt x="2166646" y="64452"/>
                  </a:lnTo>
                  <a:lnTo>
                    <a:pt x="2194127" y="97968"/>
                  </a:lnTo>
                  <a:lnTo>
                    <a:pt x="2214349" y="135843"/>
                  </a:lnTo>
                  <a:lnTo>
                    <a:pt x="2226832" y="176923"/>
                  </a:lnTo>
                  <a:lnTo>
                    <a:pt x="2231099" y="220054"/>
                  </a:lnTo>
                  <a:lnTo>
                    <a:pt x="2231099" y="1100245"/>
                  </a:lnTo>
                  <a:lnTo>
                    <a:pt x="2226628" y="1144594"/>
                  </a:lnTo>
                  <a:lnTo>
                    <a:pt x="2213807" y="1185899"/>
                  </a:lnTo>
                  <a:lnTo>
                    <a:pt x="2193517" y="1223280"/>
                  </a:lnTo>
                  <a:lnTo>
                    <a:pt x="2166647" y="1255847"/>
                  </a:lnTo>
                  <a:lnTo>
                    <a:pt x="2134078" y="1282718"/>
                  </a:lnTo>
                  <a:lnTo>
                    <a:pt x="2096700" y="1303006"/>
                  </a:lnTo>
                  <a:lnTo>
                    <a:pt x="2055392" y="1315829"/>
                  </a:lnTo>
                  <a:lnTo>
                    <a:pt x="2011046" y="1320299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332372" y="4259423"/>
              <a:ext cx="2231390" cy="1320800"/>
            </a:xfrm>
            <a:custGeom>
              <a:avLst/>
              <a:gdLst/>
              <a:ahLst/>
              <a:cxnLst/>
              <a:rect l="l" t="t" r="r" b="b"/>
              <a:pathLst>
                <a:path w="2231390" h="1320800">
                  <a:moveTo>
                    <a:pt x="0" y="220054"/>
                  </a:moveTo>
                  <a:lnTo>
                    <a:pt x="4470" y="175705"/>
                  </a:lnTo>
                  <a:lnTo>
                    <a:pt x="17292" y="134399"/>
                  </a:lnTo>
                  <a:lnTo>
                    <a:pt x="37581" y="97019"/>
                  </a:lnTo>
                  <a:lnTo>
                    <a:pt x="64452" y="64452"/>
                  </a:lnTo>
                  <a:lnTo>
                    <a:pt x="97019" y="37581"/>
                  </a:lnTo>
                  <a:lnTo>
                    <a:pt x="134399" y="17293"/>
                  </a:lnTo>
                  <a:lnTo>
                    <a:pt x="175705" y="4470"/>
                  </a:lnTo>
                  <a:lnTo>
                    <a:pt x="220054" y="0"/>
                  </a:lnTo>
                  <a:lnTo>
                    <a:pt x="2011046" y="0"/>
                  </a:lnTo>
                  <a:lnTo>
                    <a:pt x="2054175" y="4267"/>
                  </a:lnTo>
                  <a:lnTo>
                    <a:pt x="2095257" y="16749"/>
                  </a:lnTo>
                  <a:lnTo>
                    <a:pt x="2133132" y="36971"/>
                  </a:lnTo>
                  <a:lnTo>
                    <a:pt x="2166646" y="64452"/>
                  </a:lnTo>
                  <a:lnTo>
                    <a:pt x="2194127" y="97968"/>
                  </a:lnTo>
                  <a:lnTo>
                    <a:pt x="2214349" y="135843"/>
                  </a:lnTo>
                  <a:lnTo>
                    <a:pt x="2226832" y="176923"/>
                  </a:lnTo>
                  <a:lnTo>
                    <a:pt x="2231099" y="220054"/>
                  </a:lnTo>
                  <a:lnTo>
                    <a:pt x="2231099" y="1100245"/>
                  </a:lnTo>
                  <a:lnTo>
                    <a:pt x="2226628" y="1144594"/>
                  </a:lnTo>
                  <a:lnTo>
                    <a:pt x="2213807" y="1185899"/>
                  </a:lnTo>
                  <a:lnTo>
                    <a:pt x="2193517" y="1223280"/>
                  </a:lnTo>
                  <a:lnTo>
                    <a:pt x="2166647" y="1255847"/>
                  </a:lnTo>
                  <a:lnTo>
                    <a:pt x="2134078" y="1282718"/>
                  </a:lnTo>
                  <a:lnTo>
                    <a:pt x="2096700" y="1303006"/>
                  </a:lnTo>
                  <a:lnTo>
                    <a:pt x="2055392" y="1315829"/>
                  </a:lnTo>
                  <a:lnTo>
                    <a:pt x="2011046" y="1320299"/>
                  </a:lnTo>
                  <a:lnTo>
                    <a:pt x="220054" y="1320299"/>
                  </a:lnTo>
                  <a:lnTo>
                    <a:pt x="175705" y="1315829"/>
                  </a:lnTo>
                  <a:lnTo>
                    <a:pt x="134399" y="1303006"/>
                  </a:lnTo>
                  <a:lnTo>
                    <a:pt x="97019" y="1282718"/>
                  </a:lnTo>
                  <a:lnTo>
                    <a:pt x="64452" y="1255847"/>
                  </a:lnTo>
                  <a:lnTo>
                    <a:pt x="37581" y="1223280"/>
                  </a:lnTo>
                  <a:lnTo>
                    <a:pt x="17292" y="1185899"/>
                  </a:lnTo>
                  <a:lnTo>
                    <a:pt x="4470" y="1144594"/>
                  </a:lnTo>
                  <a:lnTo>
                    <a:pt x="0" y="1100245"/>
                  </a:lnTo>
                  <a:lnTo>
                    <a:pt x="0" y="220054"/>
                  </a:lnTo>
                  <a:close/>
                </a:path>
              </a:pathLst>
            </a:custGeom>
            <a:ln w="25374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2481799" y="4235172"/>
            <a:ext cx="1938655" cy="1305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28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FFFF"/>
                </a:solidFill>
                <a:latin typeface="Calibri"/>
                <a:cs typeface="Calibri"/>
              </a:rPr>
              <a:t>change</a:t>
            </a:r>
            <a:r>
              <a:rPr dirty="0" sz="2800" spc="-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FFFF"/>
                </a:solidFill>
                <a:latin typeface="Calibri"/>
                <a:cs typeface="Calibri"/>
              </a:rPr>
              <a:t>in the</a:t>
            </a:r>
            <a:r>
              <a:rPr dirty="0" sz="2800" spc="7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4916" y="2329809"/>
            <a:ext cx="6341933" cy="62015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80625" y="3975065"/>
            <a:ext cx="14979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t2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d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80625" y="4828506"/>
            <a:ext cx="145605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t3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80625" y="5681946"/>
            <a:ext cx="1529715" cy="305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t4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algn="just" marL="12700" marR="5080">
              <a:lnSpc>
                <a:spcPct val="203300"/>
              </a:lnSpc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t5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d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t4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t6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t3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+t5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t6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120"/>
              <a:t> </a:t>
            </a:r>
            <a:r>
              <a:rPr dirty="0" spc="-50"/>
              <a:t>3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024" y="2799794"/>
            <a:ext cx="4520565" cy="4726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7815">
              <a:lnSpc>
                <a:spcPct val="118900"/>
              </a:lnSpc>
              <a:spcBef>
                <a:spcPts val="100"/>
              </a:spcBef>
              <a:tabLst>
                <a:tab pos="1828164" algn="l"/>
                <a:tab pos="2285365" algn="l"/>
                <a:tab pos="3656965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Write</a:t>
            </a:r>
            <a:r>
              <a:rPr dirty="0" sz="2800" spc="-1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Quadruple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and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snippets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marL="839469" indent="-483234">
              <a:lnSpc>
                <a:spcPct val="100000"/>
              </a:lnSpc>
              <a:spcBef>
                <a:spcPts val="1515"/>
              </a:spcBef>
              <a:buAutoNum type="arabicParenR"/>
              <a:tabLst>
                <a:tab pos="839469" algn="l"/>
              </a:tabLst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b[i]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c[j]</a:t>
            </a:r>
            <a:endParaRPr sz="2800">
              <a:latin typeface="Calibri"/>
              <a:cs typeface="Calibri"/>
            </a:endParaRPr>
          </a:p>
          <a:p>
            <a:pPr marL="839469" indent="-483234">
              <a:lnSpc>
                <a:spcPct val="100000"/>
              </a:lnSpc>
              <a:spcBef>
                <a:spcPts val="990"/>
              </a:spcBef>
              <a:buAutoNum type="arabicParenR"/>
              <a:tabLst>
                <a:tab pos="839469" algn="l"/>
              </a:tabLst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f(y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1)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  <a:p>
            <a:pPr marL="839469" indent="-483234">
              <a:lnSpc>
                <a:spcPct val="100000"/>
              </a:lnSpc>
              <a:spcBef>
                <a:spcPts val="990"/>
              </a:spcBef>
              <a:buAutoNum type="arabicParenR"/>
              <a:tabLst>
                <a:tab pos="839469" algn="l"/>
              </a:tabLst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X[i]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y[i]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n[j]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/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v</a:t>
            </a:r>
            <a:endParaRPr sz="2800">
              <a:latin typeface="Calibri"/>
              <a:cs typeface="Calibri"/>
            </a:endParaRPr>
          </a:p>
          <a:p>
            <a:pPr marL="839469" indent="-483234">
              <a:lnSpc>
                <a:spcPct val="100000"/>
              </a:lnSpc>
              <a:spcBef>
                <a:spcPts val="990"/>
              </a:spcBef>
              <a:buAutoNum type="arabicParenR"/>
              <a:tabLst>
                <a:tab pos="839469" algn="l"/>
              </a:tabLst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for(j=0;</a:t>
            </a:r>
            <a:r>
              <a:rPr dirty="0" sz="2800" spc="-10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j&lt;=10;</a:t>
            </a:r>
            <a:r>
              <a:rPr dirty="0" sz="2800" spc="-10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j++)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990"/>
              </a:spcBef>
            </a:pP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1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(j*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(b/c));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5"/>
              </a:spcBef>
            </a:pP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18324" y="2880414"/>
            <a:ext cx="41757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Triple</a:t>
            </a:r>
            <a:r>
              <a:rPr dirty="0" sz="2800" spc="-1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representation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3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590324" y="2880414"/>
            <a:ext cx="14001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following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50"/>
              <a:t> </a:t>
            </a:r>
            <a:r>
              <a:rPr dirty="0"/>
              <a:t>3</a:t>
            </a:r>
            <a:r>
              <a:rPr dirty="0" spc="-45"/>
              <a:t> </a:t>
            </a:r>
            <a:r>
              <a:rPr dirty="0"/>
              <a:t>-</a:t>
            </a:r>
            <a:r>
              <a:rPr dirty="0" spc="-50"/>
              <a:t> </a:t>
            </a:r>
            <a:r>
              <a:rPr dirty="0" spc="-10"/>
              <a:t>Solutions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59024" y="2052839"/>
            <a:ext cx="2967355" cy="4991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1)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b[i]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C55A11"/>
                </a:solidFill>
                <a:latin typeface="Calibri"/>
                <a:cs typeface="Calibri"/>
              </a:rPr>
              <a:t>c[j] Intermediate</a:t>
            </a:r>
            <a:r>
              <a:rPr dirty="0" sz="2800" spc="-6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Code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2800">
              <a:latin typeface="Calibri"/>
              <a:cs typeface="Calibri"/>
            </a:endParaRPr>
          </a:p>
          <a:p>
            <a:pPr marL="469900" marR="904875">
              <a:lnSpc>
                <a:spcPct val="129500"/>
              </a:lnSpc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t1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4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i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t2</a:t>
            </a:r>
            <a:r>
              <a:rPr dirty="0" sz="2800" spc="-3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b[t1]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t3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4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j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t4</a:t>
            </a:r>
            <a:r>
              <a:rPr dirty="0" sz="2800" spc="-3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c[t3]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t5</a:t>
            </a:r>
            <a:r>
              <a:rPr dirty="0" sz="2800" spc="-3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t2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t4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t5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7081" y="2767520"/>
            <a:ext cx="7320334" cy="55922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50"/>
              <a:t> </a:t>
            </a:r>
            <a:r>
              <a:rPr dirty="0"/>
              <a:t>3</a:t>
            </a:r>
            <a:r>
              <a:rPr dirty="0" spc="-45"/>
              <a:t> </a:t>
            </a:r>
            <a:r>
              <a:rPr dirty="0"/>
              <a:t>-</a:t>
            </a:r>
            <a:r>
              <a:rPr dirty="0" spc="-50"/>
              <a:t> </a:t>
            </a:r>
            <a:r>
              <a:rPr dirty="0" spc="-10"/>
              <a:t>Solutions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02074" y="2788999"/>
          <a:ext cx="14044930" cy="3571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8314"/>
                <a:gridCol w="846455"/>
                <a:gridCol w="684530"/>
                <a:gridCol w="668020"/>
                <a:gridCol w="751204"/>
                <a:gridCol w="283845"/>
                <a:gridCol w="817879"/>
                <a:gridCol w="1017904"/>
                <a:gridCol w="734059"/>
                <a:gridCol w="734059"/>
                <a:gridCol w="275590"/>
                <a:gridCol w="483234"/>
                <a:gridCol w="817245"/>
                <a:gridCol w="382270"/>
                <a:gridCol w="901065"/>
                <a:gridCol w="967740"/>
                <a:gridCol w="884554"/>
                <a:gridCol w="951230"/>
              </a:tblGrid>
              <a:tr h="496570">
                <a:tc rowSpan="2"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10" b="1">
                          <a:latin typeface="Tahoma"/>
                          <a:cs typeface="Tahoma"/>
                        </a:rPr>
                        <a:t>3-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addr</a:t>
                      </a:r>
                      <a:r>
                        <a:rPr dirty="0" sz="1950" spc="-1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20" b="1">
                          <a:latin typeface="Tahoma"/>
                          <a:cs typeface="Tahoma"/>
                        </a:rPr>
                        <a:t>stmt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318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b="1">
                          <a:latin typeface="Tahoma"/>
                          <a:cs typeface="Tahoma"/>
                        </a:rPr>
                        <a:t>Quadruple</a:t>
                      </a:r>
                      <a:r>
                        <a:rPr dirty="0" sz="1900" spc="-4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00" spc="-10" b="1">
                          <a:latin typeface="Tahoma"/>
                          <a:cs typeface="Tahoma"/>
                        </a:rPr>
                        <a:t>Format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b="1">
                          <a:latin typeface="Tahoma"/>
                          <a:cs typeface="Tahoma"/>
                        </a:rPr>
                        <a:t>Triple</a:t>
                      </a:r>
                      <a:r>
                        <a:rPr dirty="0" sz="2100" spc="-9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00" spc="-10" b="1">
                          <a:latin typeface="Tahoma"/>
                          <a:cs typeface="Tahoma"/>
                        </a:rPr>
                        <a:t>Format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b="1">
                          <a:latin typeface="Tahoma"/>
                          <a:cs typeface="Tahoma"/>
                        </a:rPr>
                        <a:t>Indirect</a:t>
                      </a:r>
                      <a:r>
                        <a:rPr dirty="0" sz="2100" spc="-11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00" b="1">
                          <a:latin typeface="Tahoma"/>
                          <a:cs typeface="Tahoma"/>
                        </a:rPr>
                        <a:t>Triple</a:t>
                      </a:r>
                      <a:r>
                        <a:rPr dirty="0" sz="2100" spc="-11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00" spc="-10" b="1">
                          <a:latin typeface="Tahoma"/>
                          <a:cs typeface="Tahoma"/>
                        </a:rPr>
                        <a:t>Format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045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25" b="1">
                          <a:latin typeface="Tahoma"/>
                          <a:cs typeface="Tahoma"/>
                        </a:rPr>
                        <a:t>op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20" b="1">
                          <a:latin typeface="Tahoma"/>
                          <a:cs typeface="Tahoma"/>
                        </a:rPr>
                        <a:t>arg1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20" b="1">
                          <a:latin typeface="Tahoma"/>
                          <a:cs typeface="Tahoma"/>
                        </a:rPr>
                        <a:t>arg2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10" b="1">
                          <a:latin typeface="Tahoma"/>
                          <a:cs typeface="Tahoma"/>
                        </a:rPr>
                        <a:t>result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10" b="1">
                          <a:latin typeface="Tahoma"/>
                          <a:cs typeface="Tahoma"/>
                        </a:rPr>
                        <a:t>Stmt#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 b="1">
                          <a:latin typeface="Tahoma"/>
                          <a:cs typeface="Tahoma"/>
                        </a:rPr>
                        <a:t>op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0" b="1">
                          <a:latin typeface="Tahoma"/>
                          <a:cs typeface="Tahoma"/>
                        </a:rPr>
                        <a:t>arg1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0" b="1">
                          <a:latin typeface="Tahoma"/>
                          <a:cs typeface="Tahoma"/>
                        </a:rPr>
                        <a:t>arg2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 b="1">
                          <a:latin typeface="Tahoma"/>
                          <a:cs typeface="Tahoma"/>
                        </a:rPr>
                        <a:t>Ptr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10" b="1">
                          <a:latin typeface="Tahoma"/>
                          <a:cs typeface="Tahoma"/>
                        </a:rPr>
                        <a:t>Stmt#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8FF3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10" b="1">
                          <a:latin typeface="Tahoma"/>
                          <a:cs typeface="Tahoma"/>
                        </a:rPr>
                        <a:t>Stmt#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571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 b="1">
                          <a:latin typeface="Tahoma"/>
                          <a:cs typeface="Tahoma"/>
                        </a:rPr>
                        <a:t>op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0" b="1">
                          <a:latin typeface="Tahoma"/>
                          <a:cs typeface="Tahoma"/>
                        </a:rPr>
                        <a:t>arg1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0" b="1">
                          <a:latin typeface="Tahoma"/>
                          <a:cs typeface="Tahoma"/>
                        </a:rPr>
                        <a:t>arg2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b="1">
                          <a:latin typeface="Tahoma"/>
                          <a:cs typeface="Tahoma"/>
                        </a:rPr>
                        <a:t>T1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y</a:t>
                      </a:r>
                      <a:r>
                        <a:rPr dirty="0" sz="1950" spc="-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+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50" b="1">
                          <a:latin typeface="Tahoma"/>
                          <a:cs typeface="Tahoma"/>
                        </a:rPr>
                        <a:t>1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50">
                          <a:latin typeface="Tahoma"/>
                          <a:cs typeface="Tahoma"/>
                        </a:rPr>
                        <a:t>+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50">
                          <a:latin typeface="Tahoma"/>
                          <a:cs typeface="Tahoma"/>
                        </a:rPr>
                        <a:t>y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50">
                          <a:latin typeface="Tahoma"/>
                          <a:cs typeface="Tahoma"/>
                        </a:rPr>
                        <a:t>1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25">
                          <a:latin typeface="Tahoma"/>
                          <a:cs typeface="Tahoma"/>
                        </a:rPr>
                        <a:t>T1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+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y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11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8FF3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+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y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8387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b="1">
                          <a:latin typeface="Tahoma"/>
                          <a:cs typeface="Tahoma"/>
                        </a:rPr>
                        <a:t>Param</a:t>
                      </a:r>
                      <a:r>
                        <a:rPr dirty="0" sz="1950" spc="-9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T1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00" spc="-10">
                          <a:latin typeface="Tahoma"/>
                          <a:cs typeface="Tahoma"/>
                        </a:rPr>
                        <a:t>Param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00" spc="-25">
                          <a:latin typeface="Tahoma"/>
                          <a:cs typeface="Tahoma"/>
                        </a:rPr>
                        <a:t>T1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10">
                          <a:latin typeface="Tahoma"/>
                          <a:cs typeface="Tahoma"/>
                        </a:rPr>
                        <a:t>param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>
                          <a:latin typeface="Tahoma"/>
                          <a:cs typeface="Tahoma"/>
                        </a:rPr>
                        <a:t>(1)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12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8FF3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10">
                          <a:latin typeface="Tahoma"/>
                          <a:cs typeface="Tahoma"/>
                        </a:rPr>
                        <a:t>param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0">
                          <a:latin typeface="Tahoma"/>
                          <a:cs typeface="Tahoma"/>
                        </a:rPr>
                        <a:t>&lt;11&gt;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b="1">
                          <a:latin typeface="Tahoma"/>
                          <a:cs typeface="Tahoma"/>
                        </a:rPr>
                        <a:t>T2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call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f,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50" b="1">
                          <a:latin typeface="Tahoma"/>
                          <a:cs typeface="Tahoma"/>
                        </a:rPr>
                        <a:t>1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00" spc="-20">
                          <a:latin typeface="Tahoma"/>
                          <a:cs typeface="Tahoma"/>
                        </a:rPr>
                        <a:t>call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00" spc="-50">
                          <a:latin typeface="Tahoma"/>
                          <a:cs typeface="Tahoma"/>
                        </a:rPr>
                        <a:t>f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00" spc="-50">
                          <a:latin typeface="Tahoma"/>
                          <a:cs typeface="Tahoma"/>
                        </a:rPr>
                        <a:t>1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dirty="0" sz="1900" spc="-25">
                          <a:latin typeface="Tahoma"/>
                          <a:cs typeface="Tahoma"/>
                        </a:rPr>
                        <a:t>T2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95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55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0">
                          <a:latin typeface="Tahoma"/>
                          <a:cs typeface="Tahoma"/>
                        </a:rPr>
                        <a:t>call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f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13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8FF3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0">
                          <a:latin typeface="Tahoma"/>
                          <a:cs typeface="Tahoma"/>
                        </a:rPr>
                        <a:t>call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f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b="1">
                          <a:latin typeface="Tahoma"/>
                          <a:cs typeface="Tahoma"/>
                        </a:rPr>
                        <a:t>T3</a:t>
                      </a:r>
                      <a:r>
                        <a:rPr dirty="0" sz="195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95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T2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+</a:t>
                      </a:r>
                      <a:r>
                        <a:rPr dirty="0" sz="195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50" b="1">
                          <a:latin typeface="Tahoma"/>
                          <a:cs typeface="Tahoma"/>
                        </a:rPr>
                        <a:t>2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50">
                          <a:latin typeface="Tahoma"/>
                          <a:cs typeface="Tahoma"/>
                        </a:rPr>
                        <a:t>+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25">
                          <a:latin typeface="Tahoma"/>
                          <a:cs typeface="Tahoma"/>
                        </a:rPr>
                        <a:t>T2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50">
                          <a:latin typeface="Tahoma"/>
                          <a:cs typeface="Tahoma"/>
                        </a:rPr>
                        <a:t>2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25">
                          <a:latin typeface="Tahoma"/>
                          <a:cs typeface="Tahoma"/>
                        </a:rPr>
                        <a:t>T3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4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+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>
                          <a:latin typeface="Tahoma"/>
                          <a:cs typeface="Tahoma"/>
                        </a:rPr>
                        <a:t>(3)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14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4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8FF3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4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+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0">
                          <a:latin typeface="Tahoma"/>
                          <a:cs typeface="Tahoma"/>
                        </a:rPr>
                        <a:t>&lt;13&gt;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96570"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b="1">
                          <a:latin typeface="Tahoma"/>
                          <a:cs typeface="Tahoma"/>
                        </a:rPr>
                        <a:t>X</a:t>
                      </a:r>
                      <a:r>
                        <a:rPr dirty="0" sz="1950" spc="-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950" spc="-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T3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50">
                          <a:latin typeface="Tahoma"/>
                          <a:cs typeface="Tahoma"/>
                        </a:rPr>
                        <a:t>=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25">
                          <a:latin typeface="Tahoma"/>
                          <a:cs typeface="Tahoma"/>
                        </a:rPr>
                        <a:t>T3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50">
                          <a:latin typeface="Tahoma"/>
                          <a:cs typeface="Tahoma"/>
                        </a:rPr>
                        <a:t>X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5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50">
                          <a:latin typeface="Tahoma"/>
                          <a:cs typeface="Tahoma"/>
                        </a:rPr>
                        <a:t>=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X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>
                          <a:latin typeface="Tahoma"/>
                          <a:cs typeface="Tahoma"/>
                        </a:rPr>
                        <a:t>(4)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15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5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78FF3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5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50">
                          <a:latin typeface="Tahoma"/>
                          <a:cs typeface="Tahoma"/>
                        </a:rPr>
                        <a:t>=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X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0">
                          <a:latin typeface="Tahoma"/>
                          <a:cs typeface="Tahoma"/>
                        </a:rPr>
                        <a:t>&lt;14&gt;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544749" y="2010502"/>
            <a:ext cx="24352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2)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f(y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1)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2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50"/>
              <a:t> </a:t>
            </a:r>
            <a:r>
              <a:rPr dirty="0"/>
              <a:t>3</a:t>
            </a:r>
            <a:r>
              <a:rPr dirty="0" spc="-45"/>
              <a:t> </a:t>
            </a:r>
            <a:r>
              <a:rPr dirty="0"/>
              <a:t>-</a:t>
            </a:r>
            <a:r>
              <a:rPr dirty="0" spc="-50"/>
              <a:t> </a:t>
            </a:r>
            <a:r>
              <a:rPr dirty="0" spc="-10"/>
              <a:t>Solutions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3549" y="2010377"/>
            <a:ext cx="40640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3)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X[i]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c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+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y[i]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n[j]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/</a:t>
            </a:r>
            <a:r>
              <a:rPr dirty="0" sz="2800" spc="-3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55A11"/>
                </a:solidFill>
                <a:latin typeface="Calibri"/>
                <a:cs typeface="Calibri"/>
              </a:rPr>
              <a:t>v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05499" y="2855699"/>
          <a:ext cx="14110335" cy="6283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939"/>
                <a:gridCol w="805180"/>
                <a:gridCol w="685165"/>
                <a:gridCol w="702310"/>
                <a:gridCol w="770889"/>
                <a:gridCol w="276225"/>
                <a:gridCol w="736600"/>
                <a:gridCol w="856614"/>
                <a:gridCol w="770890"/>
                <a:gridCol w="753745"/>
                <a:gridCol w="276225"/>
                <a:gridCol w="668020"/>
                <a:gridCol w="822325"/>
                <a:gridCol w="382904"/>
                <a:gridCol w="925195"/>
                <a:gridCol w="839470"/>
                <a:gridCol w="1028065"/>
                <a:gridCol w="1045210"/>
              </a:tblGrid>
              <a:tr h="4756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43942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b="1">
                          <a:latin typeface="Tahoma"/>
                          <a:cs typeface="Tahoma"/>
                        </a:rPr>
                        <a:t>Quadruple</a:t>
                      </a:r>
                      <a:r>
                        <a:rPr dirty="0" sz="1900" spc="-4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00" spc="-10" b="1">
                          <a:latin typeface="Tahoma"/>
                          <a:cs typeface="Tahoma"/>
                        </a:rPr>
                        <a:t>Format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530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b="1">
                          <a:latin typeface="Tahoma"/>
                          <a:cs typeface="Tahoma"/>
                        </a:rPr>
                        <a:t>Triple</a:t>
                      </a:r>
                      <a:r>
                        <a:rPr dirty="0" sz="2100" spc="-9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00" spc="-10" b="1">
                          <a:latin typeface="Tahoma"/>
                          <a:cs typeface="Tahoma"/>
                        </a:rPr>
                        <a:t>Format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b="1">
                          <a:latin typeface="Tahoma"/>
                          <a:cs typeface="Tahoma"/>
                        </a:rPr>
                        <a:t>Indirect</a:t>
                      </a:r>
                      <a:r>
                        <a:rPr dirty="0" sz="2100" spc="-11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00" b="1">
                          <a:latin typeface="Tahoma"/>
                          <a:cs typeface="Tahoma"/>
                        </a:rPr>
                        <a:t>Triple</a:t>
                      </a:r>
                      <a:r>
                        <a:rPr dirty="0" sz="2100" spc="-11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100" spc="-10" b="1">
                          <a:latin typeface="Tahoma"/>
                          <a:cs typeface="Tahoma"/>
                        </a:rPr>
                        <a:t>Format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76580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10" b="1">
                          <a:latin typeface="Tahoma"/>
                          <a:cs typeface="Tahoma"/>
                        </a:rPr>
                        <a:t>3-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addr</a:t>
                      </a:r>
                      <a:r>
                        <a:rPr dirty="0" sz="1950" spc="-1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20" b="1">
                          <a:latin typeface="Tahoma"/>
                          <a:cs typeface="Tahoma"/>
                        </a:rPr>
                        <a:t>stmt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25" b="1">
                          <a:latin typeface="Tahoma"/>
                          <a:cs typeface="Tahoma"/>
                        </a:rPr>
                        <a:t>op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20" b="1">
                          <a:latin typeface="Tahoma"/>
                          <a:cs typeface="Tahoma"/>
                        </a:rPr>
                        <a:t>arg1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20" b="1">
                          <a:latin typeface="Tahoma"/>
                          <a:cs typeface="Tahoma"/>
                        </a:rPr>
                        <a:t>arg2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10" b="1">
                          <a:latin typeface="Tahoma"/>
                          <a:cs typeface="Tahoma"/>
                        </a:rPr>
                        <a:t>result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274320" marR="84455" indent="-1828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800" spc="-20" b="1">
                          <a:latin typeface="Tahoma"/>
                          <a:cs typeface="Tahoma"/>
                        </a:rPr>
                        <a:t>Stmt </a:t>
                      </a:r>
                      <a:r>
                        <a:rPr dirty="0" sz="1800" spc="-50" b="1">
                          <a:latin typeface="Tahoma"/>
                          <a:cs typeface="Tahoma"/>
                        </a:rPr>
                        <a:t>#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 marT="158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 b="1">
                          <a:latin typeface="Tahoma"/>
                          <a:cs typeface="Tahoma"/>
                        </a:rPr>
                        <a:t>op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0" b="1">
                          <a:latin typeface="Tahoma"/>
                          <a:cs typeface="Tahoma"/>
                        </a:rPr>
                        <a:t>arg1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0" b="1">
                          <a:latin typeface="Tahoma"/>
                          <a:cs typeface="Tahoma"/>
                        </a:rPr>
                        <a:t>arg2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 b="1">
                          <a:latin typeface="Tahoma"/>
                          <a:cs typeface="Tahoma"/>
                        </a:rPr>
                        <a:t>Ptr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10" b="1">
                          <a:latin typeface="Tahoma"/>
                          <a:cs typeface="Tahoma"/>
                        </a:rPr>
                        <a:t>Stmt#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3D4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10" b="1">
                          <a:latin typeface="Tahoma"/>
                          <a:cs typeface="Tahoma"/>
                        </a:rPr>
                        <a:t>Stmt#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 b="1">
                          <a:latin typeface="Tahoma"/>
                          <a:cs typeface="Tahoma"/>
                        </a:rPr>
                        <a:t>op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0" b="1">
                          <a:latin typeface="Tahoma"/>
                          <a:cs typeface="Tahoma"/>
                        </a:rPr>
                        <a:t>arg1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0" b="1">
                          <a:latin typeface="Tahoma"/>
                          <a:cs typeface="Tahoma"/>
                        </a:rPr>
                        <a:t>arg2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B0B3B2"/>
                    </a:solidFill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b="1">
                          <a:latin typeface="Tahoma"/>
                          <a:cs typeface="Tahoma"/>
                        </a:rPr>
                        <a:t>T1</a:t>
                      </a:r>
                      <a:r>
                        <a:rPr dirty="0" sz="1950" spc="-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950" spc="-1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a</a:t>
                      </a:r>
                      <a:r>
                        <a:rPr dirty="0" sz="1950" spc="-1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*</a:t>
                      </a:r>
                      <a:r>
                        <a:rPr dirty="0" sz="1950" spc="-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50" b="1">
                          <a:latin typeface="Tahoma"/>
                          <a:cs typeface="Tahoma"/>
                        </a:rPr>
                        <a:t>c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*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a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c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*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a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111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3D4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1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*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a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c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b="1">
                          <a:latin typeface="Tahoma"/>
                          <a:cs typeface="Tahoma"/>
                        </a:rPr>
                        <a:t>T2=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4</a:t>
                      </a:r>
                      <a:r>
                        <a:rPr dirty="0" sz="1950" spc="-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*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50" b="1">
                          <a:latin typeface="Tahoma"/>
                          <a:cs typeface="Tahoma"/>
                        </a:rPr>
                        <a:t>I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*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I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*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4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I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112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3D4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2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*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4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I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b="1">
                          <a:latin typeface="Tahoma"/>
                          <a:cs typeface="Tahoma"/>
                        </a:rPr>
                        <a:t>T3</a:t>
                      </a:r>
                      <a:r>
                        <a:rPr dirty="0" sz="195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95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10" b="1">
                          <a:latin typeface="Tahoma"/>
                          <a:cs typeface="Tahoma"/>
                        </a:rPr>
                        <a:t>y[T2]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>
                          <a:latin typeface="Tahoma"/>
                          <a:cs typeface="Tahoma"/>
                        </a:rPr>
                        <a:t>=[</a:t>
                      </a:r>
                      <a:r>
                        <a:rPr dirty="0" sz="22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00" spc="-50">
                          <a:latin typeface="Tahoma"/>
                          <a:cs typeface="Tahoma"/>
                        </a:rPr>
                        <a:t>]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y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T2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>
                          <a:latin typeface="Tahoma"/>
                          <a:cs typeface="Tahoma"/>
                        </a:rPr>
                        <a:t>=[</a:t>
                      </a:r>
                      <a:r>
                        <a:rPr dirty="0" sz="19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00" spc="-50">
                          <a:latin typeface="Tahoma"/>
                          <a:cs typeface="Tahoma"/>
                        </a:rPr>
                        <a:t>]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y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>
                          <a:latin typeface="Tahoma"/>
                          <a:cs typeface="Tahoma"/>
                        </a:rPr>
                        <a:t>(2)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113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3D4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3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>
                          <a:latin typeface="Tahoma"/>
                          <a:cs typeface="Tahoma"/>
                        </a:rPr>
                        <a:t>=[</a:t>
                      </a:r>
                      <a:r>
                        <a:rPr dirty="0" sz="19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00" spc="-50">
                          <a:latin typeface="Tahoma"/>
                          <a:cs typeface="Tahoma"/>
                        </a:rPr>
                        <a:t>]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y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10">
                          <a:latin typeface="Tahoma"/>
                          <a:cs typeface="Tahoma"/>
                        </a:rPr>
                        <a:t>&lt;112&gt;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b="1">
                          <a:latin typeface="Tahoma"/>
                          <a:cs typeface="Tahoma"/>
                        </a:rPr>
                        <a:t>T4</a:t>
                      </a:r>
                      <a:r>
                        <a:rPr dirty="0" sz="195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95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T1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+</a:t>
                      </a:r>
                      <a:r>
                        <a:rPr dirty="0" sz="195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35" b="1">
                          <a:latin typeface="Tahoma"/>
                          <a:cs typeface="Tahoma"/>
                        </a:rPr>
                        <a:t>T3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+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T1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T3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4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+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>
                          <a:latin typeface="Tahoma"/>
                          <a:cs typeface="Tahoma"/>
                        </a:rPr>
                        <a:t>(1)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>
                          <a:latin typeface="Tahoma"/>
                          <a:cs typeface="Tahoma"/>
                        </a:rPr>
                        <a:t>(3)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114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4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3D4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4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+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>
                          <a:latin typeface="Tahoma"/>
                          <a:cs typeface="Tahoma"/>
                        </a:rPr>
                        <a:t>(1)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10">
                          <a:latin typeface="Tahoma"/>
                          <a:cs typeface="Tahoma"/>
                        </a:rPr>
                        <a:t>&lt;113&gt;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b="1">
                          <a:latin typeface="Tahoma"/>
                          <a:cs typeface="Tahoma"/>
                        </a:rPr>
                        <a:t>T5</a:t>
                      </a:r>
                      <a:r>
                        <a:rPr dirty="0" sz="1950" spc="-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950" spc="-1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4</a:t>
                      </a:r>
                      <a:r>
                        <a:rPr dirty="0" sz="1950" spc="-1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*</a:t>
                      </a:r>
                      <a:r>
                        <a:rPr dirty="0" sz="1950" spc="-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50" b="1">
                          <a:latin typeface="Tahoma"/>
                          <a:cs typeface="Tahoma"/>
                        </a:rPr>
                        <a:t>j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*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j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5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*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4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j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115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5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3D4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5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*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4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j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b="1">
                          <a:latin typeface="Tahoma"/>
                          <a:cs typeface="Tahoma"/>
                        </a:rPr>
                        <a:t>T6</a:t>
                      </a:r>
                      <a:r>
                        <a:rPr dirty="0" sz="195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95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10" b="1">
                          <a:latin typeface="Tahoma"/>
                          <a:cs typeface="Tahoma"/>
                        </a:rPr>
                        <a:t>n[T5]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>
                          <a:latin typeface="Tahoma"/>
                          <a:cs typeface="Tahoma"/>
                        </a:rPr>
                        <a:t>=[</a:t>
                      </a:r>
                      <a:r>
                        <a:rPr dirty="0" sz="2200" spc="-1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00" spc="-50">
                          <a:latin typeface="Tahoma"/>
                          <a:cs typeface="Tahoma"/>
                        </a:rPr>
                        <a:t>]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n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T5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T6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6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>
                          <a:latin typeface="Tahoma"/>
                          <a:cs typeface="Tahoma"/>
                        </a:rPr>
                        <a:t>=[</a:t>
                      </a:r>
                      <a:r>
                        <a:rPr dirty="0" sz="19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00" spc="-50">
                          <a:latin typeface="Tahoma"/>
                          <a:cs typeface="Tahoma"/>
                        </a:rPr>
                        <a:t>]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50">
                          <a:latin typeface="Tahoma"/>
                          <a:cs typeface="Tahoma"/>
                        </a:rPr>
                        <a:t>n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>
                          <a:latin typeface="Tahoma"/>
                          <a:cs typeface="Tahoma"/>
                        </a:rPr>
                        <a:t>(5)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116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6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3D4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6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>
                          <a:latin typeface="Tahoma"/>
                          <a:cs typeface="Tahoma"/>
                        </a:rPr>
                        <a:t>=[</a:t>
                      </a:r>
                      <a:r>
                        <a:rPr dirty="0" sz="1900" spc="-3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00" spc="-50">
                          <a:latin typeface="Tahoma"/>
                          <a:cs typeface="Tahoma"/>
                        </a:rPr>
                        <a:t>]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50">
                          <a:latin typeface="Tahoma"/>
                          <a:cs typeface="Tahoma"/>
                        </a:rPr>
                        <a:t>n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10">
                          <a:latin typeface="Tahoma"/>
                          <a:cs typeface="Tahoma"/>
                        </a:rPr>
                        <a:t>&lt;115&gt;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b="1">
                          <a:latin typeface="Tahoma"/>
                          <a:cs typeface="Tahoma"/>
                        </a:rPr>
                        <a:t>T7</a:t>
                      </a:r>
                      <a:r>
                        <a:rPr dirty="0" sz="195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950" spc="-3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20" b="1">
                          <a:latin typeface="Tahoma"/>
                          <a:cs typeface="Tahoma"/>
                        </a:rPr>
                        <a:t>T6/v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/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T6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v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T7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7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/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>
                          <a:latin typeface="Tahoma"/>
                          <a:cs typeface="Tahoma"/>
                        </a:rPr>
                        <a:t>(6)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v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117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7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3D4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7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/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10">
                          <a:latin typeface="Tahoma"/>
                          <a:cs typeface="Tahoma"/>
                        </a:rPr>
                        <a:t>&lt;116&gt;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v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b="1">
                          <a:latin typeface="Tahoma"/>
                          <a:cs typeface="Tahoma"/>
                        </a:rPr>
                        <a:t>T8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T4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-</a:t>
                      </a:r>
                      <a:r>
                        <a:rPr dirty="0" sz="1950" spc="-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T7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-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T7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T8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8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-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>
                          <a:latin typeface="Tahoma"/>
                          <a:cs typeface="Tahoma"/>
                        </a:rPr>
                        <a:t>(4)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>
                          <a:latin typeface="Tahoma"/>
                          <a:cs typeface="Tahoma"/>
                        </a:rPr>
                        <a:t>(7)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118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8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3D4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8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-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10">
                          <a:latin typeface="Tahoma"/>
                          <a:cs typeface="Tahoma"/>
                        </a:rPr>
                        <a:t>&lt;114&gt;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10">
                          <a:latin typeface="Tahoma"/>
                          <a:cs typeface="Tahoma"/>
                        </a:rPr>
                        <a:t>&lt;117&gt;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b="1">
                          <a:latin typeface="Tahoma"/>
                          <a:cs typeface="Tahoma"/>
                        </a:rPr>
                        <a:t>T9</a:t>
                      </a:r>
                      <a:r>
                        <a:rPr dirty="0" sz="1950" spc="-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950" spc="-1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4</a:t>
                      </a:r>
                      <a:r>
                        <a:rPr dirty="0" sz="1950" spc="-1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*</a:t>
                      </a:r>
                      <a:r>
                        <a:rPr dirty="0" sz="1950" spc="-2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50" b="1">
                          <a:latin typeface="Tahoma"/>
                          <a:cs typeface="Tahoma"/>
                        </a:rPr>
                        <a:t>i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*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4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I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T9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9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*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4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I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119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9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3D4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9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*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4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I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615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b="1">
                          <a:latin typeface="Tahoma"/>
                          <a:cs typeface="Tahoma"/>
                        </a:rPr>
                        <a:t>X[T9]</a:t>
                      </a:r>
                      <a:r>
                        <a:rPr dirty="0" sz="1950" spc="-55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b="1">
                          <a:latin typeface="Tahoma"/>
                          <a:cs typeface="Tahoma"/>
                        </a:rPr>
                        <a:t>=</a:t>
                      </a:r>
                      <a:r>
                        <a:rPr dirty="0" sz="1950" spc="-50" b="1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50" spc="-25" b="1">
                          <a:latin typeface="Tahoma"/>
                          <a:cs typeface="Tahoma"/>
                        </a:rPr>
                        <a:t>T8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>
                          <a:latin typeface="Tahoma"/>
                          <a:cs typeface="Tahoma"/>
                        </a:rPr>
                        <a:t>[</a:t>
                      </a:r>
                      <a:r>
                        <a:rPr dirty="0" sz="22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200" spc="-25">
                          <a:latin typeface="Tahoma"/>
                          <a:cs typeface="Tahoma"/>
                        </a:rPr>
                        <a:t>]=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50">
                          <a:latin typeface="Tahoma"/>
                          <a:cs typeface="Tahoma"/>
                        </a:rPr>
                        <a:t>X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T9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200" spc="-25">
                          <a:latin typeface="Tahoma"/>
                          <a:cs typeface="Tahoma"/>
                        </a:rPr>
                        <a:t>T8</a:t>
                      </a:r>
                      <a:endParaRPr sz="2200">
                        <a:latin typeface="Tahoma"/>
                        <a:cs typeface="Tahoma"/>
                      </a:endParaRPr>
                    </a:p>
                  </a:txBody>
                  <a:tcPr marL="0" marR="0" marB="0" marT="762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>
                          <a:latin typeface="Tahoma"/>
                          <a:cs typeface="Tahoma"/>
                        </a:rPr>
                        <a:t>10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>
                          <a:latin typeface="Tahoma"/>
                          <a:cs typeface="Tahoma"/>
                        </a:rPr>
                        <a:t>[</a:t>
                      </a:r>
                      <a:r>
                        <a:rPr dirty="0" sz="19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00" spc="-25">
                          <a:latin typeface="Tahoma"/>
                          <a:cs typeface="Tahoma"/>
                        </a:rPr>
                        <a:t>]=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X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>
                          <a:latin typeface="Tahoma"/>
                          <a:cs typeface="Tahoma"/>
                        </a:rPr>
                        <a:t>(9)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120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>
                          <a:latin typeface="Tahoma"/>
                          <a:cs typeface="Tahoma"/>
                        </a:rPr>
                        <a:t>10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3D4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25">
                          <a:latin typeface="Tahoma"/>
                          <a:cs typeface="Tahoma"/>
                        </a:rPr>
                        <a:t>10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540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>
                          <a:latin typeface="Tahoma"/>
                          <a:cs typeface="Tahoma"/>
                        </a:rPr>
                        <a:t>[</a:t>
                      </a:r>
                      <a:r>
                        <a:rPr dirty="0" sz="1900" spc="-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900" spc="-25">
                          <a:latin typeface="Tahoma"/>
                          <a:cs typeface="Tahoma"/>
                        </a:rPr>
                        <a:t>]=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50">
                          <a:latin typeface="Tahoma"/>
                          <a:cs typeface="Tahoma"/>
                        </a:rPr>
                        <a:t>X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100" spc="-10">
                          <a:latin typeface="Tahoma"/>
                          <a:cs typeface="Tahoma"/>
                        </a:rPr>
                        <a:t>&lt;119&gt;</a:t>
                      </a:r>
                      <a:endParaRPr sz="2100">
                        <a:latin typeface="Tahoma"/>
                        <a:cs typeface="Tahoma"/>
                      </a:endParaRPr>
                    </a:p>
                  </a:txBody>
                  <a:tcPr marL="0" marR="0" marB="0" marT="82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561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11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50">
                          <a:latin typeface="Tahoma"/>
                          <a:cs typeface="Tahoma"/>
                        </a:rPr>
                        <a:t>=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0">
                          <a:latin typeface="Tahoma"/>
                          <a:cs typeface="Tahoma"/>
                        </a:rPr>
                        <a:t>(10)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(8)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A30003"/>
                    </a:solidFill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121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11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53D42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25">
                          <a:latin typeface="Tahoma"/>
                          <a:cs typeface="Tahoma"/>
                        </a:rPr>
                        <a:t>11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66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dirty="0" sz="1900" spc="-50">
                          <a:latin typeface="Tahoma"/>
                          <a:cs typeface="Tahoma"/>
                        </a:rPr>
                        <a:t>=</a:t>
                      </a:r>
                      <a:endParaRPr sz="1900">
                        <a:latin typeface="Tahoma"/>
                        <a:cs typeface="Tahoma"/>
                      </a:endParaRPr>
                    </a:p>
                  </a:txBody>
                  <a:tcPr marL="0" marR="0" marB="0" marT="1905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10">
                          <a:latin typeface="Tahoma"/>
                          <a:cs typeface="Tahoma"/>
                        </a:rPr>
                        <a:t>&lt;120&gt;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1950" spc="-10">
                          <a:latin typeface="Tahoma"/>
                          <a:cs typeface="Tahoma"/>
                        </a:rPr>
                        <a:t>&lt;118&gt;</a:t>
                      </a:r>
                      <a:endParaRPr sz="1950">
                        <a:latin typeface="Tahoma"/>
                        <a:cs typeface="Tahoma"/>
                      </a:endParaRPr>
                    </a:p>
                  </a:txBody>
                  <a:tcPr marL="0" marR="0" marB="0" marT="889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Exercise</a:t>
            </a:r>
            <a:r>
              <a:rPr dirty="0" spc="-50"/>
              <a:t> </a:t>
            </a:r>
            <a:r>
              <a:rPr dirty="0"/>
              <a:t>3</a:t>
            </a:r>
            <a:r>
              <a:rPr dirty="0" spc="-45"/>
              <a:t> </a:t>
            </a:r>
            <a:r>
              <a:rPr dirty="0"/>
              <a:t>-</a:t>
            </a:r>
            <a:r>
              <a:rPr dirty="0" spc="-50"/>
              <a:t> </a:t>
            </a:r>
            <a:r>
              <a:rPr dirty="0" spc="-10"/>
              <a:t>Solutions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94239" y="1756286"/>
            <a:ext cx="5837555" cy="6322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910" marR="5080" indent="-537845">
              <a:lnSpc>
                <a:spcPct val="124100"/>
              </a:lnSpc>
              <a:spcBef>
                <a:spcPts val="10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4)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for(j=0;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j&lt;=10;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j++){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4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=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*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(j*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(b/c));}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j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0</a:t>
            </a:r>
            <a:endParaRPr sz="2800">
              <a:latin typeface="Calibri"/>
              <a:cs typeface="Calibri"/>
            </a:endParaRPr>
          </a:p>
          <a:p>
            <a:pPr marL="534670">
              <a:lnSpc>
                <a:spcPct val="100000"/>
              </a:lnSpc>
              <a:spcBef>
                <a:spcPts val="1490"/>
              </a:spcBef>
            </a:pP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L1:</a:t>
            </a:r>
            <a:endParaRPr sz="2800">
              <a:latin typeface="Calibri"/>
              <a:cs typeface="Calibri"/>
            </a:endParaRPr>
          </a:p>
          <a:p>
            <a:pPr algn="just" marL="534670">
              <a:lnSpc>
                <a:spcPct val="100000"/>
              </a:lnSpc>
              <a:spcBef>
                <a:spcPts val="1495"/>
              </a:spcBef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t1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j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&lt;=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31538F"/>
                </a:solidFill>
                <a:latin typeface="Calibri"/>
                <a:cs typeface="Calibri"/>
              </a:rPr>
              <a:t>10</a:t>
            </a:r>
            <a:endParaRPr sz="2800">
              <a:latin typeface="Calibri"/>
              <a:cs typeface="Calibri"/>
            </a:endParaRPr>
          </a:p>
          <a:p>
            <a:pPr algn="just" marL="534670" marR="2818130">
              <a:lnSpc>
                <a:spcPct val="124200"/>
              </a:lnSpc>
            </a:pP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ifFalse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t1</a:t>
            </a:r>
            <a:r>
              <a:rPr dirty="0" sz="2800" spc="-7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goto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L2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t2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b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/</a:t>
            </a:r>
            <a:r>
              <a:rPr dirty="0" sz="2800" spc="-1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algn="just" marL="534670" marR="3837940">
              <a:lnSpc>
                <a:spcPct val="114999"/>
              </a:lnSpc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t3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j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*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t2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t4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*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t3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a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t4</a:t>
            </a:r>
            <a:endParaRPr sz="2800">
              <a:latin typeface="Calibri"/>
              <a:cs typeface="Calibri"/>
            </a:endParaRPr>
          </a:p>
          <a:p>
            <a:pPr algn="just" marL="534670">
              <a:lnSpc>
                <a:spcPct val="100000"/>
              </a:lnSpc>
              <a:spcBef>
                <a:spcPts val="505"/>
              </a:spcBef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t5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j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+</a:t>
            </a:r>
            <a:r>
              <a:rPr dirty="0" sz="2800" spc="-2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algn="just" marL="534670" marR="3405504">
              <a:lnSpc>
                <a:spcPct val="114999"/>
              </a:lnSpc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j</a:t>
            </a:r>
            <a:r>
              <a:rPr dirty="0" sz="2800" spc="-3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=</a:t>
            </a:r>
            <a:r>
              <a:rPr dirty="0" sz="2800" spc="-3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t5</a:t>
            </a:r>
            <a:r>
              <a:rPr dirty="0" sz="2800" spc="-3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goto</a:t>
            </a:r>
            <a:r>
              <a:rPr dirty="0" sz="2800" spc="-3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L1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L2</a:t>
            </a:r>
            <a:r>
              <a:rPr dirty="0" sz="2800" spc="-4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173573" y="2438300"/>
            <a:ext cx="7479665" cy="6510655"/>
            <a:chOff x="5173573" y="2438300"/>
            <a:chExt cx="7479665" cy="651065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3573" y="2438300"/>
              <a:ext cx="7479348" cy="651017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113674" y="8527375"/>
              <a:ext cx="947419" cy="361315"/>
            </a:xfrm>
            <a:custGeom>
              <a:avLst/>
              <a:gdLst/>
              <a:ahLst/>
              <a:cxnLst/>
              <a:rect l="l" t="t" r="r" b="b"/>
              <a:pathLst>
                <a:path w="947420" h="361315">
                  <a:moveTo>
                    <a:pt x="947397" y="360899"/>
                  </a:moveTo>
                  <a:lnTo>
                    <a:pt x="0" y="360899"/>
                  </a:lnTo>
                  <a:lnTo>
                    <a:pt x="0" y="0"/>
                  </a:lnTo>
                  <a:lnTo>
                    <a:pt x="947397" y="0"/>
                  </a:lnTo>
                  <a:lnTo>
                    <a:pt x="947397" y="36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113674" y="8527375"/>
              <a:ext cx="947419" cy="361315"/>
            </a:xfrm>
            <a:custGeom>
              <a:avLst/>
              <a:gdLst/>
              <a:ahLst/>
              <a:cxnLst/>
              <a:rect l="l" t="t" r="r" b="b"/>
              <a:pathLst>
                <a:path w="947420" h="361315">
                  <a:moveTo>
                    <a:pt x="0" y="0"/>
                  </a:moveTo>
                  <a:lnTo>
                    <a:pt x="947397" y="0"/>
                  </a:lnTo>
                  <a:lnTo>
                    <a:pt x="947397" y="360899"/>
                  </a:lnTo>
                  <a:lnTo>
                    <a:pt x="0" y="3608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/>
              <a:t>Lecture</a:t>
            </a:r>
            <a:r>
              <a:rPr dirty="0" spc="-85"/>
              <a:t> </a:t>
            </a:r>
            <a:r>
              <a:rPr dirty="0" spc="-10"/>
              <a:t>Overview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405" y="2817688"/>
            <a:ext cx="6344920" cy="3762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lecture,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you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will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learn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about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Data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Structures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for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6"/>
                </a:solidFill>
                <a:latin typeface="Calibri"/>
                <a:cs typeface="Calibri"/>
              </a:rPr>
              <a:t>Three-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Quadruples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Triples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Indirect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Triples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Example</a:t>
            </a:r>
            <a:r>
              <a:rPr dirty="0" sz="2800" spc="-15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Questions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537800" y="3849744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798" y="0"/>
                </a:lnTo>
              </a:path>
            </a:pathLst>
          </a:custGeom>
          <a:ln w="38074">
            <a:solidFill>
              <a:srgbClr val="C55A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629876" y="4103129"/>
            <a:ext cx="7466330" cy="17830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dirty="0" u="heavy" sz="3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preetkanwal@pes.edu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918529" y="46610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4" h="1437639">
                <a:moveTo>
                  <a:pt x="1280172" y="0"/>
                </a:moveTo>
                <a:lnTo>
                  <a:pt x="0" y="0"/>
                </a:lnTo>
                <a:lnTo>
                  <a:pt x="0" y="60960"/>
                </a:lnTo>
                <a:lnTo>
                  <a:pt x="1225308" y="60960"/>
                </a:lnTo>
                <a:lnTo>
                  <a:pt x="1225308" y="1437640"/>
                </a:lnTo>
                <a:lnTo>
                  <a:pt x="1280020" y="1437640"/>
                </a:lnTo>
                <a:lnTo>
                  <a:pt x="1280020" y="60960"/>
                </a:lnTo>
                <a:lnTo>
                  <a:pt x="1280172" y="60960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76720" y="7319022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47" y="1376680"/>
                </a:moveTo>
                <a:lnTo>
                  <a:pt x="54737" y="1376680"/>
                </a:lnTo>
                <a:lnTo>
                  <a:pt x="54737" y="0"/>
                </a:lnTo>
                <a:lnTo>
                  <a:pt x="12" y="0"/>
                </a:lnTo>
                <a:lnTo>
                  <a:pt x="12" y="1376680"/>
                </a:lnTo>
                <a:lnTo>
                  <a:pt x="0" y="1437640"/>
                </a:lnTo>
                <a:lnTo>
                  <a:pt x="1280147" y="1437640"/>
                </a:lnTo>
                <a:lnTo>
                  <a:pt x="1280147" y="137668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29876" y="2718720"/>
            <a:ext cx="170180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spc="-20"/>
              <a:t>THANK </a:t>
            </a:r>
            <a:r>
              <a:rPr dirty="0" sz="4500" spc="-25"/>
              <a:t>YOU</a:t>
            </a:r>
            <a:endParaRPr sz="45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6249" y="1371825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262546"/>
            <a:ext cx="9975850" cy="15481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3245" marR="6415405" indent="25400">
              <a:lnSpc>
                <a:spcPct val="116500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/>
              <a:t>Data</a:t>
            </a:r>
            <a:r>
              <a:rPr dirty="0" spc="-90"/>
              <a:t> </a:t>
            </a:r>
            <a:r>
              <a:rPr dirty="0"/>
              <a:t>Structures</a:t>
            </a:r>
            <a:r>
              <a:rPr dirty="0" spc="-90"/>
              <a:t> </a:t>
            </a:r>
            <a:r>
              <a:rPr dirty="0" spc="-25"/>
              <a:t>for</a:t>
            </a:r>
          </a:p>
          <a:p>
            <a:pPr marL="12700">
              <a:lnSpc>
                <a:spcPct val="100000"/>
              </a:lnSpc>
              <a:tabLst>
                <a:tab pos="563245" algn="l"/>
                <a:tab pos="9962515" algn="l"/>
              </a:tabLst>
            </a:pPr>
            <a:r>
              <a:rPr dirty="0" u="heavy">
                <a:uFill>
                  <a:solidFill>
                    <a:srgbClr val="C55A11"/>
                  </a:solidFill>
                </a:uFill>
              </a:rPr>
              <a:t>	</a:t>
            </a:r>
            <a:r>
              <a:rPr dirty="0" u="heavy" spc="-25">
                <a:uFill>
                  <a:solidFill>
                    <a:srgbClr val="C55A11"/>
                  </a:solidFill>
                </a:uFill>
              </a:rPr>
              <a:t>TAC</a:t>
            </a:r>
            <a:r>
              <a:rPr dirty="0" u="heavy">
                <a:uFill>
                  <a:solidFill>
                    <a:srgbClr val="C55A11"/>
                  </a:solidFill>
                </a:uFill>
              </a:rPr>
              <a:t>	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35282" y="3104594"/>
            <a:ext cx="10835005" cy="38690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 marR="5080" indent="-481330">
              <a:lnSpc>
                <a:spcPct val="118900"/>
              </a:lnSpc>
              <a:spcBef>
                <a:spcPts val="100"/>
              </a:spcBef>
              <a:buFont typeface="Arial"/>
              <a:buChar char="●"/>
              <a:tabLst>
                <a:tab pos="493395" algn="l"/>
                <a:tab pos="3775075" algn="l"/>
              </a:tabLst>
            </a:pP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Three</a:t>
            </a:r>
            <a:r>
              <a:rPr dirty="0" sz="2800" spc="-1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address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code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	</a:t>
            </a:r>
            <a:r>
              <a:rPr dirty="0" sz="2800" spc="-20" b="1">
                <a:solidFill>
                  <a:srgbClr val="2F5496"/>
                </a:solidFill>
                <a:latin typeface="Calibri"/>
                <a:cs typeface="Calibri"/>
              </a:rPr>
              <a:t>represented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record</a:t>
            </a:r>
            <a:r>
              <a:rPr dirty="0" sz="2800" spc="1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structure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fields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for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operator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operands.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1515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These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records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can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stored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array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or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linked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list.</a:t>
            </a:r>
            <a:endParaRPr sz="2800">
              <a:latin typeface="Calibri"/>
              <a:cs typeface="Calibri"/>
            </a:endParaRPr>
          </a:p>
          <a:p>
            <a:pPr marL="493395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There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three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types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record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structures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lvl="1" marL="950594" indent="-601980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50594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Quadruples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[4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fields]</a:t>
            </a:r>
            <a:endParaRPr sz="2800">
              <a:latin typeface="Calibri"/>
              <a:cs typeface="Calibri"/>
            </a:endParaRPr>
          </a:p>
          <a:p>
            <a:pPr lvl="1" marL="950594" indent="-601980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50594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Triples</a:t>
            </a:r>
            <a:r>
              <a:rPr dirty="0" sz="2800" spc="-8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[3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fields]</a:t>
            </a:r>
            <a:endParaRPr sz="2800">
              <a:latin typeface="Calibri"/>
              <a:cs typeface="Calibri"/>
            </a:endParaRPr>
          </a:p>
          <a:p>
            <a:pPr lvl="1" marL="950594" indent="-601980">
              <a:lnSpc>
                <a:spcPct val="100000"/>
              </a:lnSpc>
              <a:spcBef>
                <a:spcPts val="990"/>
              </a:spcBef>
              <a:buAutoNum type="arabicPeriod"/>
              <a:tabLst>
                <a:tab pos="950594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Indirect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Triples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[Triples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+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List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pointers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Triples]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Quadruples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917" y="2887064"/>
            <a:ext cx="89509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Quadruple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array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type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data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structure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with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4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fields</a:t>
            </a:r>
            <a:r>
              <a:rPr dirty="0" sz="2800" spc="-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73424" y="4908396"/>
            <a:ext cx="6158865" cy="2744470"/>
          </a:xfrm>
          <a:prstGeom prst="rect">
            <a:avLst/>
          </a:prstGeom>
        </p:spPr>
        <p:txBody>
          <a:bodyPr wrap="square" lIns="0" tIns="201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90"/>
              </a:spcBef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where,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495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op</a:t>
            </a:r>
            <a:r>
              <a:rPr dirty="0" sz="2800" spc="-1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 operator.</a:t>
            </a:r>
            <a:endParaRPr sz="2800">
              <a:latin typeface="Calibri"/>
              <a:cs typeface="Calibri"/>
            </a:endParaRPr>
          </a:p>
          <a:p>
            <a:pPr marL="927100" marR="5080">
              <a:lnSpc>
                <a:spcPct val="114999"/>
              </a:lnSpc>
              <a:spcBef>
                <a:spcPts val="110"/>
              </a:spcBef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arg1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arg2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two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operands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used.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result</a:t>
            </a:r>
            <a:r>
              <a:rPr dirty="0" sz="2800" spc="-35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result</a:t>
            </a:r>
            <a:r>
              <a:rPr dirty="0" sz="2800" spc="-4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of</a:t>
            </a:r>
            <a:r>
              <a:rPr dirty="0" sz="2800" spc="-4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the</a:t>
            </a:r>
            <a:r>
              <a:rPr dirty="0" sz="2800" spc="70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expression.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316974" y="3672324"/>
            <a:ext cx="9618980" cy="909319"/>
            <a:chOff x="1316974" y="3672324"/>
            <a:chExt cx="9618980" cy="909319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6500" y="3681849"/>
              <a:ext cx="9599699" cy="89015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321736" y="3677086"/>
              <a:ext cx="9609455" cy="899794"/>
            </a:xfrm>
            <a:custGeom>
              <a:avLst/>
              <a:gdLst/>
              <a:ahLst/>
              <a:cxnLst/>
              <a:rect l="l" t="t" r="r" b="b"/>
              <a:pathLst>
                <a:path w="9609455" h="899795">
                  <a:moveTo>
                    <a:pt x="0" y="0"/>
                  </a:moveTo>
                  <a:lnTo>
                    <a:pt x="9609223" y="0"/>
                  </a:lnTo>
                  <a:lnTo>
                    <a:pt x="9609223" y="899676"/>
                  </a:lnTo>
                  <a:lnTo>
                    <a:pt x="0" y="89967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Quadruples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4763" y="4221438"/>
            <a:ext cx="11171555" cy="279908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493395" indent="-480695">
              <a:lnSpc>
                <a:spcPct val="100000"/>
              </a:lnSpc>
              <a:spcBef>
                <a:spcPts val="1050"/>
              </a:spcBef>
              <a:buClr>
                <a:srgbClr val="2F5496"/>
              </a:buClr>
              <a:buFont typeface="Microsoft Sans Serif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arg1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,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arg2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and</a:t>
            </a:r>
            <a:r>
              <a:rPr dirty="0" sz="2800" spc="-7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55A11"/>
                </a:solidFill>
                <a:latin typeface="Calibri"/>
                <a:cs typeface="Calibri"/>
              </a:rPr>
              <a:t>result</a:t>
            </a:r>
            <a:r>
              <a:rPr dirty="0" sz="2800" spc="-70" b="1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are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pointers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entries.</a:t>
            </a:r>
            <a:endParaRPr sz="2800">
              <a:latin typeface="Calibri"/>
              <a:cs typeface="Calibri"/>
            </a:endParaRPr>
          </a:p>
          <a:p>
            <a:pPr marL="493395" marR="5080" indent="-481330">
              <a:lnSpc>
                <a:spcPct val="118900"/>
              </a:lnSpc>
              <a:spcBef>
                <a:spcPts val="315"/>
              </a:spcBef>
              <a:buFont typeface="Microsoft Sans Serif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This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means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even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temporaries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must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placed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table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as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they</a:t>
            </a:r>
            <a:r>
              <a:rPr dirty="0" sz="2800" spc="-6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6"/>
                </a:solidFill>
                <a:latin typeface="Calibri"/>
                <a:cs typeface="Calibri"/>
              </a:rPr>
              <a:t>are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created.</a:t>
            </a:r>
            <a:endParaRPr sz="2800">
              <a:latin typeface="Calibri"/>
              <a:cs typeface="Calibri"/>
            </a:endParaRPr>
          </a:p>
          <a:p>
            <a:pPr marL="493395" indent="-480695">
              <a:lnSpc>
                <a:spcPct val="100000"/>
              </a:lnSpc>
              <a:spcBef>
                <a:spcPts val="1515"/>
              </a:spcBef>
              <a:buFont typeface="Microsoft Sans Serif"/>
              <a:buChar char="●"/>
              <a:tabLst>
                <a:tab pos="493395" algn="l"/>
              </a:tabLst>
            </a:pP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Any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unused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field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is</a:t>
            </a:r>
            <a:r>
              <a:rPr dirty="0" sz="2800" spc="-5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left</a:t>
            </a:r>
            <a:r>
              <a:rPr dirty="0" sz="2800" spc="-6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blank/NULL</a:t>
            </a:r>
            <a:endParaRPr sz="2800">
              <a:latin typeface="Calibri"/>
              <a:cs typeface="Calibri"/>
            </a:endParaRPr>
          </a:p>
          <a:p>
            <a:pPr marL="493395" indent="-480695">
              <a:lnSpc>
                <a:spcPct val="100000"/>
              </a:lnSpc>
              <a:spcBef>
                <a:spcPts val="990"/>
              </a:spcBef>
              <a:buFont typeface="Microsoft Sans Serif"/>
              <a:buChar char="●"/>
              <a:tabLst>
                <a:tab pos="493395" algn="l"/>
              </a:tabLst>
            </a:pP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Disadvantage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-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6"/>
                </a:solidFill>
                <a:latin typeface="Calibri"/>
                <a:cs typeface="Calibri"/>
              </a:rPr>
              <a:t>Temporary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names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have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to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be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entered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into</a:t>
            </a:r>
            <a:r>
              <a:rPr dirty="0" sz="2800" spc="-80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6"/>
                </a:solidFill>
                <a:latin typeface="Calibri"/>
                <a:cs typeface="Calibri"/>
              </a:rPr>
              <a:t>symbol</a:t>
            </a:r>
            <a:r>
              <a:rPr dirty="0" sz="2800" spc="-75" b="1">
                <a:solidFill>
                  <a:srgbClr val="2F5496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6"/>
                </a:solidFill>
                <a:latin typeface="Calibri"/>
                <a:cs typeface="Calibri"/>
              </a:rPr>
              <a:t>table.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376499" y="2926599"/>
            <a:ext cx="9618980" cy="909319"/>
            <a:chOff x="2376499" y="2926599"/>
            <a:chExt cx="9618980" cy="909319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6024" y="2936125"/>
              <a:ext cx="9599698" cy="89015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381262" y="2931361"/>
              <a:ext cx="9609455" cy="899794"/>
            </a:xfrm>
            <a:custGeom>
              <a:avLst/>
              <a:gdLst/>
              <a:ahLst/>
              <a:cxnLst/>
              <a:rect l="l" t="t" r="r" b="b"/>
              <a:pathLst>
                <a:path w="9609455" h="899795">
                  <a:moveTo>
                    <a:pt x="0" y="0"/>
                  </a:moveTo>
                  <a:lnTo>
                    <a:pt x="9609223" y="0"/>
                  </a:lnTo>
                  <a:lnTo>
                    <a:pt x="9609223" y="899676"/>
                  </a:lnTo>
                  <a:lnTo>
                    <a:pt x="0" y="89967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" y="262546"/>
            <a:ext cx="9975850" cy="154813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3245" marR="5099050" indent="25400">
              <a:lnSpc>
                <a:spcPct val="116500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Quadruples</a:t>
            </a:r>
            <a:r>
              <a:rPr dirty="0" spc="-75"/>
              <a:t> </a:t>
            </a:r>
            <a:r>
              <a:rPr dirty="0"/>
              <a:t>Format</a:t>
            </a:r>
            <a:r>
              <a:rPr dirty="0" spc="-65"/>
              <a:t> </a:t>
            </a:r>
            <a:r>
              <a:rPr dirty="0"/>
              <a:t>-</a:t>
            </a:r>
            <a:r>
              <a:rPr dirty="0" spc="-60"/>
              <a:t> </a:t>
            </a:r>
            <a:r>
              <a:rPr dirty="0" spc="-10"/>
              <a:t>Unary</a:t>
            </a:r>
          </a:p>
          <a:p>
            <a:pPr marL="12700">
              <a:lnSpc>
                <a:spcPct val="100000"/>
              </a:lnSpc>
              <a:tabLst>
                <a:tab pos="563245" algn="l"/>
                <a:tab pos="9962515" algn="l"/>
              </a:tabLst>
            </a:pPr>
            <a:r>
              <a:rPr dirty="0" u="heavy">
                <a:uFill>
                  <a:solidFill>
                    <a:srgbClr val="C55A11"/>
                  </a:solidFill>
                </a:uFill>
              </a:rPr>
              <a:t>	</a:t>
            </a:r>
            <a:r>
              <a:rPr dirty="0" u="heavy" spc="-10">
                <a:uFill>
                  <a:solidFill>
                    <a:srgbClr val="C55A11"/>
                  </a:solidFill>
                </a:uFill>
              </a:rPr>
              <a:t>Operators</a:t>
            </a:r>
            <a:r>
              <a:rPr dirty="0" u="heavy">
                <a:uFill>
                  <a:solidFill>
                    <a:srgbClr val="C55A11"/>
                  </a:solidFill>
                </a:uFill>
              </a:rPr>
              <a:t>	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33549" y="2455252"/>
            <a:ext cx="1014222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given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table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describes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quadruple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format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for</a:t>
            </a:r>
            <a:r>
              <a:rPr dirty="0" sz="2800" spc="-8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unary</a:t>
            </a:r>
            <a:r>
              <a:rPr dirty="0" sz="2800" spc="-8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operators</a:t>
            </a:r>
            <a:r>
              <a:rPr dirty="0" sz="2800" spc="-2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923936" y="3781424"/>
          <a:ext cx="11472545" cy="3225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23665"/>
                <a:gridCol w="1765300"/>
                <a:gridCol w="1846580"/>
                <a:gridCol w="1812289"/>
                <a:gridCol w="2019934"/>
              </a:tblGrid>
              <a:tr h="685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op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1167765">
                <a:tc>
                  <a:txBody>
                    <a:bodyPr/>
                    <a:lstStyle/>
                    <a:p>
                      <a:pPr marL="85725" marR="2032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Unary</a:t>
                      </a:r>
                      <a:r>
                        <a:rPr dirty="0" sz="2800" spc="-8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operators</a:t>
                      </a:r>
                      <a:r>
                        <a:rPr dirty="0" sz="2800" spc="-7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spc="-7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arg2</a:t>
                      </a:r>
                      <a:r>
                        <a:rPr dirty="0" sz="2800" spc="-6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is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empty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15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op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Example:</a:t>
                      </a:r>
                      <a:r>
                        <a:rPr dirty="0" sz="2800" spc="-1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x=-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27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Example:</a:t>
                      </a:r>
                      <a:r>
                        <a:rPr dirty="0" sz="2800" spc="-1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x=y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262546"/>
            <a:ext cx="4904740" cy="1090930"/>
          </a:xfrm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pc="-10"/>
              <a:t>Quadruples</a:t>
            </a:r>
            <a:r>
              <a:rPr dirty="0" spc="-75"/>
              <a:t> </a:t>
            </a:r>
            <a:r>
              <a:rPr dirty="0"/>
              <a:t>Format</a:t>
            </a:r>
            <a:r>
              <a:rPr dirty="0" spc="-60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10"/>
              <a:t>Functions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3549" y="2455252"/>
            <a:ext cx="91592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given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table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describes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quadruple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format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for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functions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563237" y="3368974"/>
          <a:ext cx="11473815" cy="4946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0090"/>
                <a:gridCol w="1717039"/>
                <a:gridCol w="2040889"/>
                <a:gridCol w="1642745"/>
                <a:gridCol w="1437640"/>
              </a:tblGrid>
              <a:tr h="685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op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1167765">
                <a:tc>
                  <a:txBody>
                    <a:bodyPr/>
                    <a:lstStyle/>
                    <a:p>
                      <a:pPr marL="85725" marR="94678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1370965" algn="l"/>
                        </a:tabLst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operator</a:t>
                      </a:r>
                      <a:r>
                        <a:rPr dirty="0" sz="2800" spc="-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spc="-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arg2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800" spc="-8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r>
                        <a:rPr dirty="0" sz="2800" spc="-7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dirty="0" sz="2800" spc="-7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empty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Example:</a:t>
                      </a:r>
                      <a:r>
                        <a:rPr dirty="0" sz="2800" spc="-1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r>
                        <a:rPr dirty="0" sz="2800" spc="-13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param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03505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Function</a:t>
                      </a:r>
                      <a:r>
                        <a:rPr dirty="0" sz="2800" spc="-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-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r>
                        <a:rPr dirty="0" sz="2800" spc="-8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func_name,</a:t>
                      </a:r>
                      <a:r>
                        <a:rPr dirty="0" sz="2800" spc="-8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func_param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func_name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Example:</a:t>
                      </a:r>
                      <a:r>
                        <a:rPr dirty="0" sz="2800" spc="-10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r>
                        <a:rPr dirty="0" sz="2800" spc="-114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foo,3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foo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Example:</a:t>
                      </a:r>
                      <a:r>
                        <a:rPr dirty="0" sz="2800" spc="-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7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r>
                        <a:rPr dirty="0" sz="2800" spc="-7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foo,3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call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foo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30" y="186021"/>
            <a:ext cx="437261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>
                <a:solidFill>
                  <a:srgbClr val="2F5496"/>
                </a:solidFill>
              </a:rPr>
              <a:t>Compiler</a:t>
            </a:r>
            <a:r>
              <a:rPr dirty="0" spc="-40">
                <a:solidFill>
                  <a:srgbClr val="2F5496"/>
                </a:solidFill>
              </a:rPr>
              <a:t> </a:t>
            </a:r>
            <a:r>
              <a:rPr dirty="0" spc="-10">
                <a:solidFill>
                  <a:srgbClr val="2F5496"/>
                </a:solidFill>
              </a:rPr>
              <a:t>Design </a:t>
            </a:r>
            <a:r>
              <a:rPr dirty="0" spc="-10"/>
              <a:t>Quadruples</a:t>
            </a:r>
            <a:r>
              <a:rPr dirty="0" spc="-75"/>
              <a:t> </a:t>
            </a:r>
            <a:r>
              <a:rPr dirty="0"/>
              <a:t>Format</a:t>
            </a:r>
            <a:r>
              <a:rPr dirty="0" spc="-60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10"/>
              <a:t>Jumps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6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29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8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3549" y="2455252"/>
            <a:ext cx="86836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given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table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describes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the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quadruple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format</a:t>
            </a:r>
            <a:r>
              <a:rPr dirty="0" sz="2800" spc="-7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for</a:t>
            </a:r>
            <a:r>
              <a:rPr dirty="0" sz="2800" spc="-65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31538F"/>
                </a:solidFill>
                <a:latin typeface="Calibri"/>
                <a:cs typeface="Calibri"/>
              </a:rPr>
              <a:t>jumps</a:t>
            </a:r>
            <a:r>
              <a:rPr dirty="0" sz="2800" spc="-10" b="1">
                <a:solidFill>
                  <a:srgbClr val="31538F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31538F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563237" y="3368974"/>
          <a:ext cx="11473815" cy="3923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0090"/>
                <a:gridCol w="1717039"/>
                <a:gridCol w="2040889"/>
                <a:gridCol w="1642745"/>
                <a:gridCol w="1437640"/>
              </a:tblGrid>
              <a:tr h="68580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op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arg2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28575">
                      <a:solidFill>
                        <a:srgbClr val="31538F"/>
                      </a:solidFill>
                      <a:prstDash val="solid"/>
                    </a:lnB>
                  </a:tcPr>
                </a:tc>
              </a:tr>
              <a:tr h="1167765">
                <a:tc>
                  <a:txBody>
                    <a:bodyPr/>
                    <a:lstStyle/>
                    <a:p>
                      <a:pPr marL="85725" marR="6642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2800" spc="-6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unconditional</a:t>
                      </a:r>
                      <a:r>
                        <a:rPr dirty="0" sz="2800" spc="-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jumps</a:t>
                      </a:r>
                      <a:r>
                        <a:rPr dirty="0" sz="2800" spc="-3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result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2800" spc="-4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label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label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28575">
                      <a:solidFill>
                        <a:srgbClr val="31538F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035050">
                <a:tc>
                  <a:txBody>
                    <a:bodyPr/>
                    <a:lstStyle/>
                    <a:p>
                      <a:pPr marL="85725" marR="14916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conditional</a:t>
                      </a:r>
                      <a:r>
                        <a:rPr dirty="0" sz="2800" spc="-8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jump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r>
                        <a:rPr dirty="0" sz="2800" spc="-5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spc="-5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5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5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if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035050">
                <a:tc>
                  <a:txBody>
                    <a:bodyPr/>
                    <a:lstStyle/>
                    <a:p>
                      <a:pPr marL="85725" marR="75501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conditional</a:t>
                      </a:r>
                      <a:r>
                        <a:rPr dirty="0" sz="2800" spc="-8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jump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r>
                        <a:rPr dirty="0" sz="2800" spc="-7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spc="-65" b="1">
                          <a:solidFill>
                            <a:srgbClr val="2F549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ifFalse</a:t>
                      </a:r>
                      <a:r>
                        <a:rPr dirty="0" sz="2800" spc="-7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2800" spc="-7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goto</a:t>
                      </a:r>
                      <a:r>
                        <a:rPr dirty="0" sz="2800" spc="-6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ifFalse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20" b="1">
                          <a:solidFill>
                            <a:srgbClr val="00FF00"/>
                          </a:solidFill>
                          <a:latin typeface="Calibri"/>
                          <a:cs typeface="Calibri"/>
                        </a:rPr>
                        <a:t>null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50" b="1">
                          <a:solidFill>
                            <a:srgbClr val="C55A11"/>
                          </a:solidFill>
                          <a:latin typeface="Calibri"/>
                          <a:cs typeface="Calibri"/>
                        </a:rPr>
                        <a:t>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31538F"/>
                      </a:solidFill>
                      <a:prstDash val="solid"/>
                    </a:lnL>
                    <a:lnR w="28575">
                      <a:solidFill>
                        <a:srgbClr val="31538F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35_Three Address Code - Data structures.pptx</dc:title>
  <dcterms:created xsi:type="dcterms:W3CDTF">2025-04-29T11:19:31Z</dcterms:created>
  <dcterms:modified xsi:type="dcterms:W3CDTF">2025-04-29T11:19:31Z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2025-04-29T00:00:00Z</vt:filetime>
  </property>
</Properties>
</file>