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CD1ACA-3E84-4CC6-819A-B4C92878294D}">
  <a:tblStyle styleId="{83CD1ACA-3E84-4CC6-819A-B4C92878294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 name="Google Shape;75;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10: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0: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12829eb2d_7_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3512829eb2d_7_1: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3512829eb2d_7_1: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 name="Google Shape;166;p1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3" name="Google Shape;173;p1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4fe0370883_0_1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34fe0370883_0_15: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34fe0370883_0_15: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6" name="Google Shape;196;p1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13" name="Google Shape;113;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22" name="Google Shape;122;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8: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30" name="Google Shape;130;p8: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9: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9: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p:nvPr>
            <p:ph idx="2" type="pic"/>
          </p:nvPr>
        </p:nvSpPr>
        <p:spPr>
          <a:xfrm>
            <a:off x="5183188" y="987425"/>
            <a:ext cx="6172200" cy="4873625"/>
          </a:xfrm>
          <a:prstGeom prst="rect">
            <a:avLst/>
          </a:prstGeom>
          <a:noFill/>
          <a:ln>
            <a:noFill/>
          </a:ln>
        </p:spPr>
      </p:sp>
      <p:sp>
        <p:nvSpPr>
          <p:cNvPr id="69" name="Google Shape;69;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ESSAT - All India Online Entrance Exam for Admission to PES University" id="15" name="Google Shape;15;p1"/>
          <p:cNvPicPr preferRelativeResize="0"/>
          <p:nvPr/>
        </p:nvPicPr>
        <p:blipFill rotWithShape="1">
          <a:blip r:embed="rId1">
            <a:alphaModFix/>
          </a:blip>
          <a:srcRect b="0" l="0" r="0" t="0"/>
          <a:stretch/>
        </p:blipFill>
        <p:spPr>
          <a:xfrm>
            <a:off x="10167336" y="264409"/>
            <a:ext cx="1162050"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doi.org/10.3390/educsci1312121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doi.org/10.1109/TLT.2024.3369690" TargetMode="External"/><Relationship Id="rId4" Type="http://schemas.openxmlformats.org/officeDocument/2006/relationships/hyperlink" Target="https://www.sciencedirect.com/science/article/pii/S2666920X22000650" TargetMode="External"/><Relationship Id="rId5" Type="http://schemas.openxmlformats.org/officeDocument/2006/relationships/hyperlink" Target="https://www.sciencedirect.com/science/article/pii/S2666920X2200065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6" name="Shape 76"/>
        <p:cNvGrpSpPr/>
        <p:nvPr/>
      </p:nvGrpSpPr>
      <p:grpSpPr>
        <a:xfrm>
          <a:off x="0" y="0"/>
          <a:ext cx="0" cy="0"/>
          <a:chOff x="0" y="0"/>
          <a:chExt cx="0" cy="0"/>
        </a:xfrm>
      </p:grpSpPr>
      <p:sp>
        <p:nvSpPr>
          <p:cNvPr id="77" name="Google Shape;77;p11"/>
          <p:cNvSpPr/>
          <p:nvPr/>
        </p:nvSpPr>
        <p:spPr>
          <a:xfrm>
            <a:off x="1066800" y="2011308"/>
            <a:ext cx="9525000" cy="954107"/>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b="1" i="0" lang="en-US" sz="2800" u="none" cap="none" strike="noStrike">
                <a:solidFill>
                  <a:srgbClr val="FF0000"/>
                </a:solidFill>
                <a:latin typeface="Trebuchet MS"/>
                <a:ea typeface="Trebuchet MS"/>
                <a:cs typeface="Trebuchet MS"/>
                <a:sym typeface="Trebuchet MS"/>
              </a:rPr>
              <a:t>UE22CS320B – Capstone Project Phase-2 ESA</a:t>
            </a:r>
            <a:endParaRPr/>
          </a:p>
          <a:p>
            <a:pPr indent="-342891" lvl="0" marL="342891" marR="0" rtl="0" algn="ctr">
              <a:spcBef>
                <a:spcPts val="0"/>
              </a:spcBef>
              <a:spcAft>
                <a:spcPts val="0"/>
              </a:spcAft>
              <a:buNone/>
            </a:pPr>
            <a:r>
              <a:rPr b="0" i="0" lang="en-US" sz="2800" u="none" cap="none" strike="noStrike">
                <a:solidFill>
                  <a:srgbClr val="FF0000"/>
                </a:solidFill>
                <a:latin typeface="Trebuchet MS"/>
                <a:ea typeface="Trebuchet MS"/>
                <a:cs typeface="Trebuchet MS"/>
                <a:sym typeface="Trebuchet MS"/>
              </a:rPr>
              <a:t>        </a:t>
            </a:r>
            <a:endParaRPr b="1" i="0" sz="2800" u="none" cap="none" strike="noStrike">
              <a:solidFill>
                <a:srgbClr val="FF0000"/>
              </a:solidFill>
              <a:latin typeface="Trebuchet MS"/>
              <a:ea typeface="Trebuchet MS"/>
              <a:cs typeface="Trebuchet MS"/>
              <a:sym typeface="Trebuchet MS"/>
            </a:endParaRPr>
          </a:p>
        </p:txBody>
      </p:sp>
      <p:sp>
        <p:nvSpPr>
          <p:cNvPr id="78" name="Google Shape;78;p11"/>
          <p:cNvSpPr txBox="1"/>
          <p:nvPr/>
        </p:nvSpPr>
        <p:spPr>
          <a:xfrm>
            <a:off x="1778725" y="3559151"/>
            <a:ext cx="8458200" cy="137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lang="en-US" sz="2000">
                <a:solidFill>
                  <a:srgbClr val="0033CC"/>
                </a:solidFill>
                <a:latin typeface="Trebuchet MS"/>
                <a:ea typeface="Trebuchet MS"/>
                <a:cs typeface="Trebuchet MS"/>
                <a:sym typeface="Trebuchet MS"/>
              </a:rPr>
              <a:t>Project Title   : </a:t>
            </a:r>
            <a:r>
              <a:rPr lang="en-US" sz="2000">
                <a:solidFill>
                  <a:srgbClr val="1F3864"/>
                </a:solidFill>
                <a:latin typeface="Trebuchet MS"/>
                <a:ea typeface="Trebuchet MS"/>
                <a:cs typeface="Trebuchet MS"/>
                <a:sym typeface="Trebuchet MS"/>
              </a:rPr>
              <a:t>Intelligent Concept Acquisition System - An AI-Driven Platform for Concept Mastery and Personalized Knowledge Enhancement</a:t>
            </a:r>
            <a:endParaRPr sz="2000">
              <a:solidFill>
                <a:srgbClr val="1F3864"/>
              </a:solidFill>
              <a:latin typeface="Trebuchet MS"/>
              <a:ea typeface="Trebuchet MS"/>
              <a:cs typeface="Trebuchet MS"/>
              <a:sym typeface="Trebuchet MS"/>
            </a:endParaRPr>
          </a:p>
          <a:p>
            <a:pPr indent="0" lvl="0" marL="0" rtl="0" algn="l">
              <a:spcBef>
                <a:spcPts val="0"/>
              </a:spcBef>
              <a:spcAft>
                <a:spcPts val="0"/>
              </a:spcAft>
              <a:buClr>
                <a:schemeClr val="dk1"/>
              </a:buClr>
              <a:buSzPts val="1800"/>
              <a:buFont typeface="Arial"/>
              <a:buNone/>
            </a:pPr>
            <a:r>
              <a:rPr lang="en-US" sz="2000">
                <a:solidFill>
                  <a:srgbClr val="0033CC"/>
                </a:solidFill>
                <a:latin typeface="Trebuchet MS"/>
                <a:ea typeface="Trebuchet MS"/>
                <a:cs typeface="Trebuchet MS"/>
                <a:sym typeface="Trebuchet MS"/>
              </a:rPr>
              <a:t>Project ID       : </a:t>
            </a:r>
            <a:r>
              <a:rPr lang="en-US" sz="2000">
                <a:solidFill>
                  <a:srgbClr val="1F3864"/>
                </a:solidFill>
                <a:latin typeface="Trebuchet MS"/>
                <a:ea typeface="Trebuchet MS"/>
                <a:cs typeface="Trebuchet MS"/>
                <a:sym typeface="Trebuchet MS"/>
              </a:rPr>
              <a:t>170</a:t>
            </a:r>
            <a:endParaRPr sz="2000">
              <a:solidFill>
                <a:schemeClr val="dk1"/>
              </a:solidFill>
            </a:endParaRPr>
          </a:p>
          <a:p>
            <a:pPr indent="0" lvl="0" marL="0" rtl="0" algn="l">
              <a:spcBef>
                <a:spcPts val="0"/>
              </a:spcBef>
              <a:spcAft>
                <a:spcPts val="0"/>
              </a:spcAft>
              <a:buClr>
                <a:schemeClr val="dk1"/>
              </a:buClr>
              <a:buSzPts val="1800"/>
              <a:buFont typeface="Arial"/>
              <a:buNone/>
            </a:pPr>
            <a:r>
              <a:rPr lang="en-US" sz="2000">
                <a:solidFill>
                  <a:srgbClr val="0033CC"/>
                </a:solidFill>
                <a:latin typeface="Trebuchet MS"/>
                <a:ea typeface="Trebuchet MS"/>
                <a:cs typeface="Trebuchet MS"/>
                <a:sym typeface="Trebuchet MS"/>
              </a:rPr>
              <a:t>Project Guide : </a:t>
            </a:r>
            <a:r>
              <a:rPr lang="en-US" sz="2000">
                <a:solidFill>
                  <a:srgbClr val="1F3864"/>
                </a:solidFill>
                <a:latin typeface="Trebuchet MS"/>
                <a:ea typeface="Trebuchet MS"/>
                <a:cs typeface="Trebuchet MS"/>
                <a:sym typeface="Trebuchet MS"/>
              </a:rPr>
              <a:t>Prof. Sheela Devi              </a:t>
            </a:r>
            <a:endParaRPr sz="2000">
              <a:solidFill>
                <a:schemeClr val="dk1"/>
              </a:solidFill>
            </a:endParaRPr>
          </a:p>
          <a:p>
            <a:pPr indent="0" lvl="0" marL="0" rtl="0" algn="l">
              <a:spcBef>
                <a:spcPts val="0"/>
              </a:spcBef>
              <a:spcAft>
                <a:spcPts val="0"/>
              </a:spcAft>
              <a:buClr>
                <a:schemeClr val="dk1"/>
              </a:buClr>
              <a:buSzPts val="1800"/>
              <a:buFont typeface="Arial"/>
              <a:buNone/>
            </a:pPr>
            <a:r>
              <a:rPr lang="en-US" sz="2000">
                <a:solidFill>
                  <a:srgbClr val="0033CC"/>
                </a:solidFill>
                <a:latin typeface="Trebuchet MS"/>
                <a:ea typeface="Trebuchet MS"/>
                <a:cs typeface="Trebuchet MS"/>
                <a:sym typeface="Trebuchet MS"/>
              </a:rPr>
              <a:t>Project Team  : </a:t>
            </a:r>
            <a:r>
              <a:rPr lang="en-US" sz="2000">
                <a:solidFill>
                  <a:srgbClr val="1F3864"/>
                </a:solidFill>
                <a:latin typeface="Trebuchet MS"/>
                <a:ea typeface="Trebuchet MS"/>
                <a:cs typeface="Trebuchet MS"/>
                <a:sym typeface="Trebuchet MS"/>
              </a:rPr>
              <a:t>Naveen Radhakrishnan - PES2UG22CS344</a:t>
            </a:r>
            <a:endParaRPr sz="2000">
              <a:solidFill>
                <a:srgbClr val="1F3864"/>
              </a:solidFill>
              <a:latin typeface="Trebuchet MS"/>
              <a:ea typeface="Trebuchet MS"/>
              <a:cs typeface="Trebuchet MS"/>
              <a:sym typeface="Trebuchet MS"/>
            </a:endParaRPr>
          </a:p>
          <a:p>
            <a:pPr indent="0" lvl="4" marL="1371600" rtl="0" algn="l">
              <a:spcBef>
                <a:spcPts val="0"/>
              </a:spcBef>
              <a:spcAft>
                <a:spcPts val="0"/>
              </a:spcAft>
              <a:buClr>
                <a:schemeClr val="dk1"/>
              </a:buClr>
              <a:buSzPts val="1800"/>
              <a:buFont typeface="Arial"/>
              <a:buNone/>
            </a:pPr>
            <a:r>
              <a:rPr lang="en-US" sz="2000">
                <a:solidFill>
                  <a:srgbClr val="1F3864"/>
                </a:solidFill>
                <a:latin typeface="Trebuchet MS"/>
                <a:ea typeface="Trebuchet MS"/>
                <a:cs typeface="Trebuchet MS"/>
                <a:sym typeface="Trebuchet MS"/>
              </a:rPr>
              <a:t>      Nitish Kumar - PES2UG22CS374</a:t>
            </a:r>
            <a:endParaRPr sz="2000">
              <a:solidFill>
                <a:srgbClr val="1F3864"/>
              </a:solidFill>
              <a:latin typeface="Trebuchet MS"/>
              <a:ea typeface="Trebuchet MS"/>
              <a:cs typeface="Trebuchet MS"/>
              <a:sym typeface="Trebuchet MS"/>
            </a:endParaRPr>
          </a:p>
          <a:p>
            <a:pPr indent="0" lvl="4" marL="1371600" rtl="0" algn="l">
              <a:spcBef>
                <a:spcPts val="0"/>
              </a:spcBef>
              <a:spcAft>
                <a:spcPts val="0"/>
              </a:spcAft>
              <a:buClr>
                <a:schemeClr val="dk1"/>
              </a:buClr>
              <a:buSzPts val="1800"/>
              <a:buFont typeface="Arial"/>
              <a:buNone/>
            </a:pPr>
            <a:r>
              <a:rPr lang="en-US" sz="2000">
                <a:solidFill>
                  <a:srgbClr val="1F3864"/>
                </a:solidFill>
                <a:latin typeface="Trebuchet MS"/>
                <a:ea typeface="Trebuchet MS"/>
                <a:cs typeface="Trebuchet MS"/>
                <a:sym typeface="Trebuchet MS"/>
              </a:rPr>
              <a:t>      Rohit Yakkundi - PES2UG23CS819</a:t>
            </a:r>
            <a:endParaRPr sz="2000">
              <a:solidFill>
                <a:srgbClr val="1F3864"/>
              </a:solidFill>
              <a:latin typeface="Trebuchet MS"/>
              <a:ea typeface="Trebuchet MS"/>
              <a:cs typeface="Trebuchet MS"/>
              <a:sym typeface="Trebuchet MS"/>
            </a:endParaRPr>
          </a:p>
          <a:p>
            <a:pPr indent="0" lvl="4" marL="1371600" rtl="0" algn="l">
              <a:spcBef>
                <a:spcPts val="0"/>
              </a:spcBef>
              <a:spcAft>
                <a:spcPts val="0"/>
              </a:spcAft>
              <a:buClr>
                <a:schemeClr val="dk1"/>
              </a:buClr>
              <a:buSzPts val="1800"/>
              <a:buFont typeface="Arial"/>
              <a:buNone/>
            </a:pPr>
            <a:r>
              <a:rPr lang="en-US" sz="2000">
                <a:solidFill>
                  <a:srgbClr val="1F3864"/>
                </a:solidFill>
                <a:latin typeface="Trebuchet MS"/>
                <a:ea typeface="Trebuchet MS"/>
                <a:cs typeface="Trebuchet MS"/>
                <a:sym typeface="Trebuchet MS"/>
              </a:rPr>
              <a:t>      Sharan Surpur - PES2UG23CS821</a:t>
            </a:r>
            <a:endParaRPr sz="2000">
              <a:solidFill>
                <a:srgbClr val="1F3864"/>
              </a:solidFill>
              <a:latin typeface="Trebuchet MS"/>
              <a:ea typeface="Trebuchet MS"/>
              <a:cs typeface="Trebuchet MS"/>
              <a:sym typeface="Trebuchet MS"/>
            </a:endParaRPr>
          </a:p>
          <a:p>
            <a:pPr indent="0" lvl="0" marL="0" rtl="0" algn="l">
              <a:spcBef>
                <a:spcPts val="0"/>
              </a:spcBef>
              <a:spcAft>
                <a:spcPts val="0"/>
              </a:spcAft>
              <a:buClr>
                <a:schemeClr val="dk1"/>
              </a:buClr>
              <a:buSzPts val="1500"/>
              <a:buFont typeface="Arial"/>
              <a:buNone/>
            </a:pPr>
            <a:r>
              <a:t/>
            </a:r>
            <a:endParaRPr sz="2000">
              <a:solidFill>
                <a:srgbClr val="0033CC"/>
              </a:solidFill>
            </a:endParaRPr>
          </a:p>
          <a:p>
            <a:pPr indent="0" lvl="0" marL="0" marR="0" rtl="0" algn="l">
              <a:spcBef>
                <a:spcPts val="0"/>
              </a:spcBef>
              <a:spcAft>
                <a:spcPts val="0"/>
              </a:spcAft>
              <a:buNone/>
            </a:pPr>
            <a:r>
              <a:t/>
            </a:r>
            <a:endParaRPr sz="200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1" name="Google Shape;151;p20"/>
          <p:cNvSpPr txBox="1"/>
          <p:nvPr/>
        </p:nvSpPr>
        <p:spPr>
          <a:xfrm>
            <a:off x="1905000" y="1143002"/>
            <a:ext cx="87630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t/>
            </a:r>
            <a:endParaRPr sz="2400">
              <a:solidFill>
                <a:schemeClr val="dk1"/>
              </a:solidFill>
              <a:latin typeface="Arial"/>
              <a:ea typeface="Arial"/>
              <a:cs typeface="Arial"/>
              <a:sym typeface="Arial"/>
            </a:endParaRPr>
          </a:p>
        </p:txBody>
      </p:sp>
      <p:sp>
        <p:nvSpPr>
          <p:cNvPr id="152" name="Google Shape;152;p20"/>
          <p:cNvSpPr txBox="1"/>
          <p:nvPr/>
        </p:nvSpPr>
        <p:spPr>
          <a:xfrm>
            <a:off x="1981200" y="1752600"/>
            <a:ext cx="8229600" cy="472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Clr>
                <a:schemeClr val="dk1"/>
              </a:buClr>
              <a:buSzPts val="1100"/>
              <a:buFont typeface="Arial"/>
              <a:buNone/>
            </a:pPr>
            <a:r>
              <a:rPr b="1" lang="en-US" sz="1800">
                <a:solidFill>
                  <a:srgbClr val="0033CC"/>
                </a:solidFill>
              </a:rPr>
              <a:t>3.4 Question Generation</a:t>
            </a:r>
            <a:endParaRPr b="1" sz="1800">
              <a:solidFill>
                <a:srgbClr val="0033CC"/>
              </a:solidFill>
            </a:endParaRPr>
          </a:p>
          <a:p>
            <a:pPr indent="-342900" lvl="0" marL="457200" rtl="0" algn="l">
              <a:lnSpc>
                <a:spcPct val="100000"/>
              </a:lnSpc>
              <a:spcBef>
                <a:spcPts val="1200"/>
              </a:spcBef>
              <a:spcAft>
                <a:spcPts val="0"/>
              </a:spcAft>
              <a:buClr>
                <a:srgbClr val="0033CC"/>
              </a:buClr>
              <a:buSzPts val="1800"/>
              <a:buChar char="●"/>
            </a:pPr>
            <a:r>
              <a:rPr lang="en-US" sz="1800">
                <a:solidFill>
                  <a:srgbClr val="0033CC"/>
                </a:solidFill>
              </a:rPr>
              <a:t>Implemented question generation based on extracted topics using pre-trained transformer models (like T5 or GPT-based).</a:t>
            </a:r>
            <a:br>
              <a:rPr lang="en-US" sz="1800">
                <a:solidFill>
                  <a:srgbClr val="0033CC"/>
                </a:solidFill>
              </a:rPr>
            </a:br>
            <a:endParaRPr sz="1800">
              <a:solidFill>
                <a:srgbClr val="0033CC"/>
              </a:solidFill>
            </a:endParaRPr>
          </a:p>
          <a:p>
            <a:pPr indent="-342900" lvl="0" marL="457200" rtl="0" algn="l">
              <a:lnSpc>
                <a:spcPct val="100000"/>
              </a:lnSpc>
              <a:spcBef>
                <a:spcPts val="0"/>
              </a:spcBef>
              <a:spcAft>
                <a:spcPts val="0"/>
              </a:spcAft>
              <a:buClr>
                <a:srgbClr val="0033CC"/>
              </a:buClr>
              <a:buSzPts val="1800"/>
              <a:buChar char="●"/>
            </a:pPr>
            <a:r>
              <a:rPr lang="en-US" sz="1800">
                <a:solidFill>
                  <a:srgbClr val="0033CC"/>
                </a:solidFill>
              </a:rPr>
              <a:t>Supports MCQs and short-answer question types.</a:t>
            </a:r>
            <a:br>
              <a:rPr lang="en-US" sz="1800">
                <a:solidFill>
                  <a:srgbClr val="0033CC"/>
                </a:solidFill>
              </a:rPr>
            </a:br>
            <a:endParaRPr sz="1800">
              <a:solidFill>
                <a:srgbClr val="0033CC"/>
              </a:solidFill>
            </a:endParaRPr>
          </a:p>
          <a:p>
            <a:pPr indent="0" lvl="0" marL="0" rtl="0" algn="l">
              <a:lnSpc>
                <a:spcPct val="100000"/>
              </a:lnSpc>
              <a:spcBef>
                <a:spcPts val="1200"/>
              </a:spcBef>
              <a:spcAft>
                <a:spcPts val="0"/>
              </a:spcAft>
              <a:buClr>
                <a:schemeClr val="dk1"/>
              </a:buClr>
              <a:buSzPts val="1100"/>
              <a:buFont typeface="Arial"/>
              <a:buNone/>
            </a:pPr>
            <a:r>
              <a:rPr b="1" lang="en-US" sz="1800">
                <a:solidFill>
                  <a:srgbClr val="0033CC"/>
                </a:solidFill>
              </a:rPr>
              <a:t>3.5 Test Interface</a:t>
            </a:r>
            <a:endParaRPr b="1" sz="1800">
              <a:solidFill>
                <a:srgbClr val="0033CC"/>
              </a:solidFill>
            </a:endParaRPr>
          </a:p>
          <a:p>
            <a:pPr indent="-342900" lvl="0" marL="457200" rtl="0" algn="l">
              <a:lnSpc>
                <a:spcPct val="100000"/>
              </a:lnSpc>
              <a:spcBef>
                <a:spcPts val="1200"/>
              </a:spcBef>
              <a:spcAft>
                <a:spcPts val="0"/>
              </a:spcAft>
              <a:buClr>
                <a:srgbClr val="0033CC"/>
              </a:buClr>
              <a:buSzPts val="1800"/>
              <a:buChar char="●"/>
            </a:pPr>
            <a:r>
              <a:rPr lang="en-US" sz="1800">
                <a:solidFill>
                  <a:srgbClr val="0033CC"/>
                </a:solidFill>
              </a:rPr>
              <a:t>Users can take generated tests via a simple frontend.</a:t>
            </a:r>
            <a:br>
              <a:rPr lang="en-US" sz="1800">
                <a:solidFill>
                  <a:srgbClr val="0033CC"/>
                </a:solidFill>
              </a:rPr>
            </a:br>
            <a:endParaRPr sz="1800">
              <a:solidFill>
                <a:srgbClr val="0033CC"/>
              </a:solidFill>
            </a:endParaRPr>
          </a:p>
          <a:p>
            <a:pPr indent="-342900" lvl="0" marL="457200" rtl="0" algn="l">
              <a:lnSpc>
                <a:spcPct val="100000"/>
              </a:lnSpc>
              <a:spcBef>
                <a:spcPts val="0"/>
              </a:spcBef>
              <a:spcAft>
                <a:spcPts val="0"/>
              </a:spcAft>
              <a:buClr>
                <a:srgbClr val="0033CC"/>
              </a:buClr>
              <a:buSzPts val="1800"/>
              <a:buChar char="●"/>
            </a:pPr>
            <a:r>
              <a:rPr lang="en-US" sz="1800">
                <a:solidFill>
                  <a:srgbClr val="0033CC"/>
                </a:solidFill>
              </a:rPr>
              <a:t>Test responses stored for evaluation.</a:t>
            </a:r>
            <a:br>
              <a:rPr lang="en-US" sz="1800">
                <a:solidFill>
                  <a:srgbClr val="0033CC"/>
                </a:solidFill>
              </a:rPr>
            </a:br>
            <a:endParaRPr sz="1800">
              <a:solidFill>
                <a:srgbClr val="0033CC"/>
              </a:solidFill>
            </a:endParaRPr>
          </a:p>
          <a:p>
            <a:pPr indent="0" lvl="0" marL="0" rtl="0" algn="l">
              <a:lnSpc>
                <a:spcPct val="100000"/>
              </a:lnSpc>
              <a:spcBef>
                <a:spcPts val="1200"/>
              </a:spcBef>
              <a:spcAft>
                <a:spcPts val="0"/>
              </a:spcAft>
              <a:buClr>
                <a:schemeClr val="dk1"/>
              </a:buClr>
              <a:buSzPts val="1100"/>
              <a:buFont typeface="Arial"/>
              <a:buNone/>
            </a:pPr>
            <a:r>
              <a:rPr b="1" lang="en-US" sz="1800">
                <a:solidFill>
                  <a:srgbClr val="0033CC"/>
                </a:solidFill>
              </a:rPr>
              <a:t>3.6 Automatic Evaluation</a:t>
            </a:r>
            <a:endParaRPr b="1" sz="1800">
              <a:solidFill>
                <a:srgbClr val="0033CC"/>
              </a:solidFill>
            </a:endParaRPr>
          </a:p>
          <a:p>
            <a:pPr indent="-342900" lvl="0" marL="457200" rtl="0" algn="l">
              <a:lnSpc>
                <a:spcPct val="100000"/>
              </a:lnSpc>
              <a:spcBef>
                <a:spcPts val="1200"/>
              </a:spcBef>
              <a:spcAft>
                <a:spcPts val="0"/>
              </a:spcAft>
              <a:buClr>
                <a:srgbClr val="0033CC"/>
              </a:buClr>
              <a:buSzPts val="1800"/>
              <a:buChar char="●"/>
            </a:pPr>
            <a:r>
              <a:rPr lang="en-US" sz="1800">
                <a:solidFill>
                  <a:srgbClr val="0033CC"/>
                </a:solidFill>
              </a:rPr>
              <a:t>answers evaluated automatically.</a:t>
            </a:r>
            <a:endParaRPr sz="1800">
              <a:solidFill>
                <a:srgbClr val="0033CC"/>
              </a:solidFill>
            </a:endParaRPr>
          </a:p>
          <a:p>
            <a:pPr indent="0" lvl="0" marL="0" marR="0" rtl="0" algn="just">
              <a:lnSpc>
                <a:spcPct val="100000"/>
              </a:lnSpc>
              <a:spcBef>
                <a:spcPts val="1200"/>
              </a:spcBef>
              <a:spcAft>
                <a:spcPts val="0"/>
              </a:spcAft>
              <a:buNone/>
            </a:pPr>
            <a:r>
              <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 name="Google Shape;159;p21"/>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rtl="0" algn="r">
              <a:spcBef>
                <a:spcPts val="0"/>
              </a:spcBef>
              <a:spcAft>
                <a:spcPts val="0"/>
              </a:spcAft>
              <a:buClr>
                <a:schemeClr val="dk1"/>
              </a:buClr>
              <a:buFont typeface="Arial"/>
              <a:buNone/>
            </a:pPr>
            <a:r>
              <a:rPr lang="en-US" sz="2400">
                <a:solidFill>
                  <a:srgbClr val="FF0000"/>
                </a:solidFill>
                <a:latin typeface="Trebuchet MS"/>
                <a:ea typeface="Trebuchet MS"/>
                <a:cs typeface="Trebuchet MS"/>
                <a:sym typeface="Trebuchet MS"/>
              </a:rPr>
              <a:t>Individual Contribution</a:t>
            </a:r>
            <a:endParaRPr sz="2400">
              <a:solidFill>
                <a:schemeClr val="dk1"/>
              </a:solidFill>
              <a:latin typeface="Arial"/>
              <a:ea typeface="Arial"/>
              <a:cs typeface="Arial"/>
              <a:sym typeface="Arial"/>
            </a:endParaRPr>
          </a:p>
        </p:txBody>
      </p:sp>
      <p:sp>
        <p:nvSpPr>
          <p:cNvPr id="160" name="Google Shape;160;p21"/>
          <p:cNvSpPr txBox="1"/>
          <p:nvPr/>
        </p:nvSpPr>
        <p:spPr>
          <a:xfrm>
            <a:off x="1981200" y="1752600"/>
            <a:ext cx="8229600" cy="4724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t/>
            </a:r>
            <a:endParaRPr sz="1800">
              <a:solidFill>
                <a:srgbClr val="0033CC"/>
              </a:solidFill>
              <a:latin typeface="Trebuchet MS"/>
              <a:ea typeface="Trebuchet MS"/>
              <a:cs typeface="Trebuchet MS"/>
              <a:sym typeface="Trebuchet MS"/>
            </a:endParaRPr>
          </a:p>
        </p:txBody>
      </p:sp>
      <p:sp>
        <p:nvSpPr>
          <p:cNvPr id="161" name="Google Shape;161;p21"/>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2" name="Google Shape;162;p21"/>
          <p:cNvSpPr txBox="1"/>
          <p:nvPr/>
        </p:nvSpPr>
        <p:spPr>
          <a:xfrm>
            <a:off x="1828800" y="1752600"/>
            <a:ext cx="9067800" cy="461700"/>
          </a:xfrm>
          <a:prstGeom prst="rect">
            <a:avLst/>
          </a:prstGeom>
          <a:noFill/>
          <a:ln>
            <a:noFill/>
          </a:ln>
        </p:spPr>
        <p:txBody>
          <a:bodyPr anchorCtr="0" anchor="t" bIns="45700" lIns="91425" spcFirstLastPara="1" rIns="91425" wrap="square" tIns="45700">
            <a:spAutoFit/>
          </a:bodyPr>
          <a:lstStyle/>
          <a:p>
            <a:pPr indent="-457200" lvl="2" marL="13716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graphicFrame>
        <p:nvGraphicFramePr>
          <p:cNvPr id="163" name="Google Shape;163;p21"/>
          <p:cNvGraphicFramePr/>
          <p:nvPr/>
        </p:nvGraphicFramePr>
        <p:xfrm>
          <a:off x="952500" y="1919300"/>
          <a:ext cx="3000000" cy="3000000"/>
        </p:xfrm>
        <a:graphic>
          <a:graphicData uri="http://schemas.openxmlformats.org/drawingml/2006/table">
            <a:tbl>
              <a:tblPr>
                <a:noFill/>
                <a:tableStyleId>{83CD1ACA-3E84-4CC6-819A-B4C92878294D}</a:tableStyleId>
              </a:tblPr>
              <a:tblGrid>
                <a:gridCol w="3314700"/>
                <a:gridCol w="3314700"/>
                <a:gridCol w="3314700"/>
              </a:tblGrid>
              <a:tr h="871250">
                <a:tc>
                  <a:txBody>
                    <a:bodyPr/>
                    <a:lstStyle/>
                    <a:p>
                      <a:pPr indent="0" lvl="0" marL="0" marR="0" rtl="0" algn="ctr">
                        <a:lnSpc>
                          <a:spcPct val="115000"/>
                        </a:lnSpc>
                        <a:spcBef>
                          <a:spcPts val="0"/>
                        </a:spcBef>
                        <a:spcAft>
                          <a:spcPts val="0"/>
                        </a:spcAft>
                        <a:buClr>
                          <a:srgbClr val="000000"/>
                        </a:buClr>
                        <a:buSzPts val="2400"/>
                        <a:buFont typeface="Arial"/>
                        <a:buNone/>
                      </a:pPr>
                      <a:r>
                        <a:rPr b="1" lang="en-US" sz="2400" u="none" cap="none" strike="noStrike">
                          <a:solidFill>
                            <a:srgbClr val="0033CC"/>
                          </a:solidFill>
                          <a:latin typeface="Trebuchet MS"/>
                          <a:ea typeface="Trebuchet MS"/>
                          <a:cs typeface="Trebuchet MS"/>
                          <a:sym typeface="Trebuchet MS"/>
                        </a:rPr>
                        <a:t>Team Member</a:t>
                      </a:r>
                      <a:endParaRPr b="1" sz="2400" u="none" cap="none" strike="noStrike">
                        <a:solidFill>
                          <a:srgbClr val="0033CC"/>
                        </a:solidFill>
                        <a:latin typeface="Trebuchet MS"/>
                        <a:ea typeface="Trebuchet MS"/>
                        <a:cs typeface="Trebuchet MS"/>
                        <a:sym typeface="Trebuchet MS"/>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2400"/>
                        <a:buFont typeface="Arial"/>
                        <a:buNone/>
                      </a:pPr>
                      <a:r>
                        <a:rPr b="1" lang="en-US" sz="2400" u="none" cap="none" strike="noStrike">
                          <a:solidFill>
                            <a:srgbClr val="0033CC"/>
                          </a:solidFill>
                          <a:latin typeface="Trebuchet MS"/>
                          <a:ea typeface="Trebuchet MS"/>
                          <a:cs typeface="Trebuchet MS"/>
                          <a:sym typeface="Trebuchet MS"/>
                        </a:rPr>
                        <a:t>Tasks/Modules Assigned</a:t>
                      </a:r>
                      <a:endParaRPr b="1" sz="2400" u="none" cap="none" strike="noStrike">
                        <a:solidFill>
                          <a:srgbClr val="0033CC"/>
                        </a:solidFill>
                        <a:latin typeface="Trebuchet MS"/>
                        <a:ea typeface="Trebuchet MS"/>
                        <a:cs typeface="Trebuchet MS"/>
                        <a:sym typeface="Trebuchet MS"/>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2400"/>
                        <a:buFont typeface="Arial"/>
                        <a:buNone/>
                      </a:pPr>
                      <a:r>
                        <a:rPr b="1" lang="en-US" sz="2400" u="none" cap="none" strike="noStrike">
                          <a:solidFill>
                            <a:srgbClr val="0033CC"/>
                          </a:solidFill>
                          <a:latin typeface="Trebuchet MS"/>
                          <a:ea typeface="Trebuchet MS"/>
                          <a:cs typeface="Trebuchet MS"/>
                          <a:sym typeface="Trebuchet MS"/>
                        </a:rPr>
                        <a:t>Development (Lines of Code)</a:t>
                      </a:r>
                      <a:endParaRPr b="1" sz="2400" u="none" cap="none" strike="noStrike">
                        <a:solidFill>
                          <a:srgbClr val="0033CC"/>
                        </a:solidFill>
                        <a:latin typeface="Trebuchet MS"/>
                        <a:ea typeface="Trebuchet MS"/>
                        <a:cs typeface="Trebuchet MS"/>
                        <a:sym typeface="Trebuchet MS"/>
                      </a:endParaRPr>
                    </a:p>
                  </a:txBody>
                  <a:tcPr marT="91425" marB="91425" marR="91425" marL="91425"/>
                </a:tc>
              </a:tr>
              <a:tr h="1150725">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0033CC"/>
                          </a:solidFill>
                          <a:latin typeface="Trebuchet MS"/>
                          <a:ea typeface="Trebuchet MS"/>
                          <a:cs typeface="Trebuchet MS"/>
                          <a:sym typeface="Trebuchet MS"/>
                        </a:rPr>
                        <a:t>Rohit Yakkundi</a:t>
                      </a:r>
                      <a:endParaRPr sz="2200" u="none" cap="none" strike="noStrike">
                        <a:solidFill>
                          <a:srgbClr val="0033CC"/>
                        </a:solidFill>
                        <a:latin typeface="Trebuchet MS"/>
                        <a:ea typeface="Trebuchet MS"/>
                        <a:cs typeface="Trebuchet MS"/>
                        <a:sym typeface="Trebuchet M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0033CC"/>
                          </a:solidFill>
                          <a:latin typeface="Trebuchet MS"/>
                          <a:ea typeface="Trebuchet MS"/>
                          <a:cs typeface="Trebuchet MS"/>
                          <a:sym typeface="Trebuchet MS"/>
                        </a:rPr>
                        <a:t>Module 1 - User interaction portal and communication flow</a:t>
                      </a:r>
                      <a:endParaRPr sz="1700" u="none" cap="none" strike="noStrike">
                        <a:solidFill>
                          <a:srgbClr val="0033CC"/>
                        </a:solidFill>
                        <a:latin typeface="Trebuchet MS"/>
                        <a:ea typeface="Trebuchet MS"/>
                        <a:cs typeface="Trebuchet MS"/>
                        <a:sym typeface="Trebuchet M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rgbClr val="0033CC"/>
                          </a:solidFill>
                          <a:latin typeface="Trebuchet MS"/>
                          <a:ea typeface="Trebuchet MS"/>
                          <a:cs typeface="Trebuchet MS"/>
                          <a:sym typeface="Trebuchet MS"/>
                        </a:rPr>
                        <a:t>620</a:t>
                      </a:r>
                      <a:endParaRPr sz="2400" u="none" cap="none" strike="noStrike">
                        <a:solidFill>
                          <a:srgbClr val="0033CC"/>
                        </a:solidFill>
                        <a:latin typeface="Trebuchet MS"/>
                        <a:ea typeface="Trebuchet MS"/>
                        <a:cs typeface="Trebuchet MS"/>
                        <a:sym typeface="Trebuchet MS"/>
                      </a:endParaRPr>
                    </a:p>
                  </a:txBody>
                  <a:tcPr marT="91425" marB="91425" marR="91425" marL="91425"/>
                </a:tc>
              </a:tr>
              <a:tr h="1150725">
                <a:tc>
                  <a:txBody>
                    <a:bodyPr/>
                    <a:lstStyle/>
                    <a:p>
                      <a:pPr indent="0" lvl="0" marL="0" marR="0" rtl="0" algn="l">
                        <a:lnSpc>
                          <a:spcPct val="100000"/>
                        </a:lnSpc>
                        <a:spcBef>
                          <a:spcPts val="0"/>
                        </a:spcBef>
                        <a:spcAft>
                          <a:spcPts val="0"/>
                        </a:spcAft>
                        <a:buClr>
                          <a:srgbClr val="000000"/>
                        </a:buClr>
                        <a:buSzPts val="1100"/>
                        <a:buFont typeface="Arial"/>
                        <a:buNone/>
                      </a:pPr>
                      <a:r>
                        <a:rPr lang="en-US" sz="2400" u="none" cap="none" strike="noStrike">
                          <a:solidFill>
                            <a:srgbClr val="0033CC"/>
                          </a:solidFill>
                          <a:latin typeface="Trebuchet MS"/>
                          <a:ea typeface="Trebuchet MS"/>
                          <a:cs typeface="Trebuchet MS"/>
                          <a:sym typeface="Trebuchet MS"/>
                        </a:rPr>
                        <a:t>Naveen Radhakrishnan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700" u="none" cap="none" strike="noStrike">
                          <a:solidFill>
                            <a:srgbClr val="0033CC"/>
                          </a:solidFill>
                          <a:latin typeface="Trebuchet MS"/>
                          <a:ea typeface="Trebuchet MS"/>
                          <a:cs typeface="Trebuchet MS"/>
                          <a:sym typeface="Trebuchet MS"/>
                        </a:rPr>
                        <a:t>Module 4 - Assessment evaluation and adaptation</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2400" u="none" cap="none" strike="noStrike">
                          <a:solidFill>
                            <a:srgbClr val="0033CC"/>
                          </a:solidFill>
                          <a:latin typeface="Trebuchet MS"/>
                          <a:ea typeface="Trebuchet MS"/>
                          <a:cs typeface="Trebuchet MS"/>
                          <a:sym typeface="Trebuchet MS"/>
                        </a:rPr>
                        <a:t>650</a:t>
                      </a:r>
                      <a:endParaRPr sz="1400" u="none" cap="none" strike="noStrike"/>
                    </a:p>
                  </a:txBody>
                  <a:tcPr marT="91425" marB="91425" marR="91425" marL="91425"/>
                </a:tc>
              </a:tr>
              <a:tr h="821925">
                <a:tc>
                  <a:txBody>
                    <a:bodyPr/>
                    <a:lstStyle/>
                    <a:p>
                      <a:pPr indent="0" lvl="0" marL="0" marR="0" rtl="0" algn="l">
                        <a:lnSpc>
                          <a:spcPct val="100000"/>
                        </a:lnSpc>
                        <a:spcBef>
                          <a:spcPts val="0"/>
                        </a:spcBef>
                        <a:spcAft>
                          <a:spcPts val="0"/>
                        </a:spcAft>
                        <a:buClr>
                          <a:srgbClr val="000000"/>
                        </a:buClr>
                        <a:buSzPts val="1100"/>
                        <a:buFont typeface="Arial"/>
                        <a:buNone/>
                      </a:pPr>
                      <a:r>
                        <a:rPr lang="en-US" sz="2400" u="none" cap="none" strike="noStrike">
                          <a:solidFill>
                            <a:srgbClr val="0033CC"/>
                          </a:solidFill>
                          <a:latin typeface="Trebuchet MS"/>
                          <a:ea typeface="Trebuchet MS"/>
                          <a:cs typeface="Trebuchet MS"/>
                          <a:sym typeface="Trebuchet MS"/>
                        </a:rPr>
                        <a:t>Sharan Surpur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700" u="none" cap="none" strike="noStrike">
                          <a:solidFill>
                            <a:srgbClr val="0033CC"/>
                          </a:solidFill>
                          <a:latin typeface="Trebuchet MS"/>
                          <a:ea typeface="Trebuchet MS"/>
                          <a:cs typeface="Trebuchet MS"/>
                          <a:sym typeface="Trebuchet MS"/>
                        </a:rPr>
                        <a:t>Module 3 - MCQ Generation</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2400" u="none" cap="none" strike="noStrike">
                          <a:solidFill>
                            <a:srgbClr val="0033CC"/>
                          </a:solidFill>
                          <a:latin typeface="Trebuchet MS"/>
                          <a:ea typeface="Trebuchet MS"/>
                          <a:cs typeface="Trebuchet MS"/>
                          <a:sym typeface="Trebuchet MS"/>
                        </a:rPr>
                        <a:t>700</a:t>
                      </a:r>
                      <a:endParaRPr sz="1400" u="none" cap="none" strike="noStrike"/>
                    </a:p>
                  </a:txBody>
                  <a:tcPr marT="91425" marB="91425" marR="91425" marL="91425"/>
                </a:tc>
              </a:tr>
              <a:tr h="1150725">
                <a:tc>
                  <a:txBody>
                    <a:bodyPr/>
                    <a:lstStyle/>
                    <a:p>
                      <a:pPr indent="0" lvl="0" marL="0" marR="0" rtl="0" algn="l">
                        <a:lnSpc>
                          <a:spcPct val="100000"/>
                        </a:lnSpc>
                        <a:spcBef>
                          <a:spcPts val="0"/>
                        </a:spcBef>
                        <a:spcAft>
                          <a:spcPts val="0"/>
                        </a:spcAft>
                        <a:buClr>
                          <a:srgbClr val="000000"/>
                        </a:buClr>
                        <a:buSzPts val="1100"/>
                        <a:buFont typeface="Arial"/>
                        <a:buNone/>
                      </a:pPr>
                      <a:r>
                        <a:rPr lang="en-US" sz="2400" u="none" cap="none" strike="noStrike">
                          <a:solidFill>
                            <a:srgbClr val="0033CC"/>
                          </a:solidFill>
                          <a:latin typeface="Trebuchet MS"/>
                          <a:ea typeface="Trebuchet MS"/>
                          <a:cs typeface="Trebuchet MS"/>
                          <a:sym typeface="Trebuchet MS"/>
                        </a:rPr>
                        <a:t>Nitish Kumar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700" u="none" cap="none" strike="noStrike">
                          <a:solidFill>
                            <a:srgbClr val="0033CC"/>
                          </a:solidFill>
                          <a:latin typeface="Trebuchet MS"/>
                          <a:ea typeface="Trebuchet MS"/>
                          <a:cs typeface="Trebuchet MS"/>
                          <a:sym typeface="Trebuchet MS"/>
                        </a:rPr>
                        <a:t>Module 2 - Text extraction and concept identification</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2400" u="none" cap="none" strike="noStrike">
                          <a:solidFill>
                            <a:srgbClr val="0033CC"/>
                          </a:solidFill>
                          <a:latin typeface="Trebuchet MS"/>
                          <a:ea typeface="Trebuchet MS"/>
                          <a:cs typeface="Trebuchet MS"/>
                          <a:sym typeface="Trebuchet MS"/>
                        </a:rPr>
                        <a:t>800</a:t>
                      </a:r>
                      <a:endParaRPr sz="1400" u="none" cap="none" strike="noStrike"/>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9" name="Google Shape;169;p22"/>
          <p:cNvSpPr txBox="1"/>
          <p:nvPr/>
        </p:nvSpPr>
        <p:spPr>
          <a:xfrm>
            <a:off x="2819400" y="964777"/>
            <a:ext cx="84582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Capstone (Phase-I Phase-II and Phase III) Project Timeline</a:t>
            </a:r>
            <a:endParaRPr sz="2400">
              <a:solidFill>
                <a:srgbClr val="FF0000"/>
              </a:solidFill>
              <a:latin typeface="Trebuchet MS"/>
              <a:ea typeface="Trebuchet MS"/>
              <a:cs typeface="Trebuchet MS"/>
              <a:sym typeface="Trebuchet MS"/>
            </a:endParaRPr>
          </a:p>
        </p:txBody>
      </p:sp>
      <p:sp>
        <p:nvSpPr>
          <p:cNvPr id="170" name="Google Shape;170;p22"/>
          <p:cNvSpPr txBox="1"/>
          <p:nvPr/>
        </p:nvSpPr>
        <p:spPr>
          <a:xfrm>
            <a:off x="1066800" y="2003213"/>
            <a:ext cx="8839200" cy="3478500"/>
          </a:xfrm>
          <a:prstGeom prst="rect">
            <a:avLst/>
          </a:prstGeom>
          <a:noFill/>
          <a:ln>
            <a:noFill/>
          </a:ln>
        </p:spPr>
        <p:txBody>
          <a:bodyPr anchorCtr="0" anchor="t" bIns="45700" lIns="91425" spcFirstLastPara="1" rIns="91425" wrap="square" tIns="45700">
            <a:spAutoFit/>
          </a:bodyPr>
          <a:lstStyle/>
          <a:p>
            <a:pPr indent="-342900" lvl="0" marL="685791" marR="0" rtl="0" algn="just">
              <a:spcBef>
                <a:spcPts val="0"/>
              </a:spcBef>
              <a:spcAft>
                <a:spcPts val="0"/>
              </a:spcAft>
              <a:buNone/>
            </a:pPr>
            <a:r>
              <a:rPr b="1" lang="en-US" sz="2400">
                <a:solidFill>
                  <a:srgbClr val="980000"/>
                </a:solidFill>
                <a:latin typeface="Trebuchet MS"/>
                <a:ea typeface="Trebuchet MS"/>
                <a:cs typeface="Trebuchet MS"/>
                <a:sym typeface="Trebuchet MS"/>
              </a:rPr>
              <a:t>Provide </a:t>
            </a:r>
            <a:endParaRPr b="1">
              <a:solidFill>
                <a:srgbClr val="980000"/>
              </a:solidFill>
            </a:endParaRPr>
          </a:p>
          <a:p>
            <a:pPr indent="-342900" lvl="0" marL="685791" marR="0" rtl="0" algn="just">
              <a:spcBef>
                <a:spcPts val="0"/>
              </a:spcBef>
              <a:spcAft>
                <a:spcPts val="0"/>
              </a:spcAft>
              <a:buClr>
                <a:srgbClr val="980000"/>
              </a:buClr>
              <a:buSzPts val="2400"/>
              <a:buChar char="•"/>
            </a:pPr>
            <a:r>
              <a:rPr b="1" lang="en-US" sz="2400">
                <a:solidFill>
                  <a:srgbClr val="980000"/>
                </a:solidFill>
                <a:latin typeface="Trebuchet MS"/>
                <a:ea typeface="Trebuchet MS"/>
                <a:cs typeface="Trebuchet MS"/>
                <a:sym typeface="Trebuchet MS"/>
              </a:rPr>
              <a:t>The timelines for execution of the project through Gantt chart.</a:t>
            </a:r>
            <a:endParaRPr b="1">
              <a:solidFill>
                <a:srgbClr val="980000"/>
              </a:solidFill>
            </a:endParaRPr>
          </a:p>
          <a:p>
            <a:pPr indent="-342900" lvl="0" marL="685791" marR="0" rtl="0" algn="just">
              <a:spcBef>
                <a:spcPts val="0"/>
              </a:spcBef>
              <a:spcAft>
                <a:spcPts val="0"/>
              </a:spcAft>
              <a:buClr>
                <a:srgbClr val="980000"/>
              </a:buClr>
              <a:buSzPts val="2400"/>
              <a:buChar char="•"/>
            </a:pPr>
            <a:r>
              <a:rPr b="1" lang="en-US" sz="2400">
                <a:solidFill>
                  <a:srgbClr val="980000"/>
                </a:solidFill>
                <a:latin typeface="Trebuchet MS"/>
                <a:ea typeface="Trebuchet MS"/>
                <a:cs typeface="Trebuchet MS"/>
                <a:sym typeface="Trebuchet MS"/>
              </a:rPr>
              <a:t>The plan in terms of efforts by individuals in the team. </a:t>
            </a:r>
            <a:endParaRPr b="1">
              <a:solidFill>
                <a:srgbClr val="980000"/>
              </a:solidFill>
            </a:endParaRPr>
          </a:p>
          <a:p>
            <a:pPr indent="-342900" lvl="0" marL="685791" marR="0" rtl="0" algn="just">
              <a:spcBef>
                <a:spcPts val="0"/>
              </a:spcBef>
              <a:spcAft>
                <a:spcPts val="0"/>
              </a:spcAft>
              <a:buClr>
                <a:srgbClr val="980000"/>
              </a:buClr>
              <a:buSzPts val="2400"/>
              <a:buChar char="•"/>
            </a:pPr>
            <a:r>
              <a:rPr b="1" lang="en-US" sz="2400">
                <a:solidFill>
                  <a:srgbClr val="980000"/>
                </a:solidFill>
                <a:latin typeface="Trebuchet MS"/>
                <a:ea typeface="Trebuchet MS"/>
                <a:cs typeface="Trebuchet MS"/>
                <a:sym typeface="Trebuchet MS"/>
              </a:rPr>
              <a:t>Mention the tasks involved in different stages.</a:t>
            </a:r>
            <a:endParaRPr b="1">
              <a:solidFill>
                <a:srgbClr val="980000"/>
              </a:solidFill>
            </a:endParaRPr>
          </a:p>
          <a:p>
            <a:pPr indent="-112712" lvl="1" marL="1077912"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a:p>
            <a:pPr indent="-112712" lvl="1" marL="1077912"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a:p>
            <a:pPr indent="-112712" lvl="1" marL="1077913" marR="0" rtl="0" algn="just">
              <a:spcBef>
                <a:spcPts val="0"/>
              </a:spcBef>
              <a:spcAft>
                <a:spcPts val="0"/>
              </a:spcAft>
              <a:buClr>
                <a:schemeClr val="dk1"/>
              </a:buClr>
              <a:buSzPts val="2400"/>
              <a:buFont typeface="Noto Sans Symbols"/>
              <a:buNone/>
            </a:pPr>
            <a:r>
              <a:rPr lang="en-US" sz="2400">
                <a:solidFill>
                  <a:srgbClr val="0033CC"/>
                </a:solidFill>
                <a:latin typeface="Trebuchet MS"/>
                <a:ea typeface="Trebuchet MS"/>
                <a:cs typeface="Trebuchet MS"/>
                <a:sym typeface="Trebuchet MS"/>
              </a:rPr>
              <a:t>NEED TO BE DONE</a:t>
            </a:r>
            <a:endParaRPr sz="2400">
              <a:solidFill>
                <a:srgbClr val="0033CC"/>
              </a:solidFill>
              <a:latin typeface="Trebuchet MS"/>
              <a:ea typeface="Trebuchet MS"/>
              <a:cs typeface="Trebuchet MS"/>
              <a:sym typeface="Trebuchet MS"/>
            </a:endParaRPr>
          </a:p>
          <a:p>
            <a:pPr indent="-265113" lvl="1" marL="1077913" marR="0" rtl="0" algn="just">
              <a:spcBef>
                <a:spcPts val="480"/>
              </a:spcBef>
              <a:spcAft>
                <a:spcPts val="0"/>
              </a:spcAft>
              <a:buNone/>
            </a:pPr>
            <a:r>
              <a:t/>
            </a:r>
            <a:endParaRPr b="0" i="0" sz="24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p23"/>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Conclusion</a:t>
            </a:r>
            <a:endParaRPr sz="2400">
              <a:solidFill>
                <a:schemeClr val="dk1"/>
              </a:solidFill>
              <a:latin typeface="Arial"/>
              <a:ea typeface="Arial"/>
              <a:cs typeface="Arial"/>
              <a:sym typeface="Arial"/>
            </a:endParaRPr>
          </a:p>
        </p:txBody>
      </p:sp>
      <p:sp>
        <p:nvSpPr>
          <p:cNvPr id="177" name="Google Shape;177;p23"/>
          <p:cNvSpPr txBox="1"/>
          <p:nvPr/>
        </p:nvSpPr>
        <p:spPr>
          <a:xfrm>
            <a:off x="2133601" y="1905001"/>
            <a:ext cx="8839199" cy="26776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Summarize the key points.</a:t>
            </a:r>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 </a:t>
            </a:r>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p24"/>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185" name="Google Shape;185;p24"/>
          <p:cNvSpPr txBox="1"/>
          <p:nvPr/>
        </p:nvSpPr>
        <p:spPr>
          <a:xfrm>
            <a:off x="1828800" y="1828800"/>
            <a:ext cx="8458200" cy="4724400"/>
          </a:xfrm>
          <a:prstGeom prst="rect">
            <a:avLst/>
          </a:prstGeom>
          <a:noFill/>
          <a:ln>
            <a:noFill/>
          </a:ln>
        </p:spPr>
        <p:txBody>
          <a:bodyPr anchorCtr="0" anchor="t" bIns="45700" lIns="91425" spcFirstLastPara="1" rIns="91425" wrap="square" tIns="45700">
            <a:noAutofit/>
          </a:bodyPr>
          <a:lstStyle/>
          <a:p>
            <a:pPr indent="9525" lvl="0" marL="0" rtl="0" algn="just">
              <a:spcBef>
                <a:spcPts val="0"/>
              </a:spcBef>
              <a:spcAft>
                <a:spcPts val="0"/>
              </a:spcAft>
              <a:buClr>
                <a:schemeClr val="dk1"/>
              </a:buClr>
              <a:buSzPts val="1100"/>
              <a:buFont typeface="Arial"/>
              <a:buNone/>
            </a:pPr>
            <a:r>
              <a:t/>
            </a:r>
            <a:endParaRPr>
              <a:solidFill>
                <a:srgbClr val="0000FF"/>
              </a:solidFill>
            </a:endParaRPr>
          </a:p>
          <a:p>
            <a:pPr indent="9525" lvl="0" marL="0" rtl="0" algn="just">
              <a:spcBef>
                <a:spcPts val="400"/>
              </a:spcBef>
              <a:spcAft>
                <a:spcPts val="0"/>
              </a:spcAft>
              <a:buClr>
                <a:schemeClr val="dk1"/>
              </a:buClr>
              <a:buSzPts val="1100"/>
              <a:buFont typeface="Arial"/>
              <a:buNone/>
            </a:pPr>
            <a:r>
              <a:rPr lang="en-US">
                <a:solidFill>
                  <a:srgbClr val="0000FF"/>
                </a:solidFill>
              </a:rPr>
              <a:t>[1]S. -C. Kong and Y. Yang, "A Human-Centered Learning and Teaching Framework Using Generative Artificial Intelligence for Self-Regulated Learning Development Through Domain Knowledge Learning in K–12 Settings," in </a:t>
            </a:r>
            <a:r>
              <a:rPr i="1" lang="en-US">
                <a:solidFill>
                  <a:srgbClr val="0000FF"/>
                </a:solidFill>
              </a:rPr>
              <a:t>IEEE Transactions on Learning Technologies</a:t>
            </a:r>
            <a:r>
              <a:rPr lang="en-US">
                <a:solidFill>
                  <a:srgbClr val="0000FF"/>
                </a:solidFill>
              </a:rPr>
              <a:t>, vol. 17, pp. 1588-1599, 2024, doi: 10.1109/TLT.2024.3392830.</a:t>
            </a:r>
            <a:endParaRPr>
              <a:solidFill>
                <a:srgbClr val="0000FF"/>
              </a:solidFill>
              <a:highlight>
                <a:schemeClr val="lt1"/>
              </a:highlight>
              <a:latin typeface="Trebuchet MS"/>
              <a:ea typeface="Trebuchet MS"/>
              <a:cs typeface="Trebuchet MS"/>
              <a:sym typeface="Trebuchet MS"/>
            </a:endParaRPr>
          </a:p>
          <a:p>
            <a:pPr indent="9525" lvl="0" marL="0" rtl="0" algn="just">
              <a:spcBef>
                <a:spcPts val="400"/>
              </a:spcBef>
              <a:spcAft>
                <a:spcPts val="0"/>
              </a:spcAft>
              <a:buClr>
                <a:schemeClr val="dk1"/>
              </a:buClr>
              <a:buSzPts val="1100"/>
              <a:buFont typeface="Arial"/>
              <a:buNone/>
            </a:pPr>
            <a:r>
              <a:t/>
            </a:r>
            <a:endParaRPr>
              <a:solidFill>
                <a:srgbClr val="0000FF"/>
              </a:solidFill>
              <a:highlight>
                <a:schemeClr val="lt1"/>
              </a:highlight>
              <a:latin typeface="Trebuchet MS"/>
              <a:ea typeface="Trebuchet MS"/>
              <a:cs typeface="Trebuchet MS"/>
              <a:sym typeface="Trebuchet MS"/>
            </a:endParaRPr>
          </a:p>
          <a:p>
            <a:pPr indent="9525" lvl="0" marL="0" rtl="0" algn="just">
              <a:spcBef>
                <a:spcPts val="400"/>
              </a:spcBef>
              <a:spcAft>
                <a:spcPts val="0"/>
              </a:spcAft>
              <a:buClr>
                <a:schemeClr val="dk1"/>
              </a:buClr>
              <a:buSzPts val="1100"/>
              <a:buFont typeface="Arial"/>
              <a:buNone/>
            </a:pPr>
            <a:r>
              <a:t/>
            </a:r>
            <a:endParaRPr>
              <a:solidFill>
                <a:srgbClr val="0000FF"/>
              </a:solidFill>
            </a:endParaRPr>
          </a:p>
          <a:p>
            <a:pPr indent="9525" lvl="0" marL="0" rtl="0" algn="just">
              <a:spcBef>
                <a:spcPts val="400"/>
              </a:spcBef>
              <a:spcAft>
                <a:spcPts val="0"/>
              </a:spcAft>
              <a:buClr>
                <a:schemeClr val="dk1"/>
              </a:buClr>
              <a:buSzPts val="1100"/>
              <a:buFont typeface="Arial"/>
              <a:buNone/>
            </a:pPr>
            <a:r>
              <a:rPr lang="en-US">
                <a:solidFill>
                  <a:srgbClr val="0000FF"/>
                </a:solidFill>
              </a:rPr>
              <a:t>[2]M. Zafari, J. S. Bazargani, A. Sadeghi-Niaraki and S. -M. Choi, "Artificial Intelligence Applications in K-12 Education: A Systematic Literature Review," in </a:t>
            </a:r>
            <a:r>
              <a:rPr i="1" lang="en-US">
                <a:solidFill>
                  <a:srgbClr val="0000FF"/>
                </a:solidFill>
              </a:rPr>
              <a:t>IEEE Access</a:t>
            </a:r>
            <a:r>
              <a:rPr lang="en-US">
                <a:solidFill>
                  <a:srgbClr val="0000FF"/>
                </a:solidFill>
              </a:rPr>
              <a:t>, vol. 10, pp. 61905-61921, 2022, doi: 10.1109/ACCESS.2022.3179356. </a:t>
            </a:r>
            <a:endParaRPr>
              <a:solidFill>
                <a:srgbClr val="0000FF"/>
              </a:solidFill>
            </a:endParaRPr>
          </a:p>
          <a:p>
            <a:pPr indent="9525" lvl="0" marL="0" rtl="0" algn="just">
              <a:spcBef>
                <a:spcPts val="400"/>
              </a:spcBef>
              <a:spcAft>
                <a:spcPts val="0"/>
              </a:spcAft>
              <a:buClr>
                <a:schemeClr val="dk1"/>
              </a:buClr>
              <a:buSzPts val="1100"/>
              <a:buFont typeface="Arial"/>
              <a:buNone/>
            </a:pPr>
            <a:r>
              <a:t/>
            </a:r>
            <a:endParaRPr>
              <a:solidFill>
                <a:srgbClr val="0000FF"/>
              </a:solidFill>
              <a:highlight>
                <a:schemeClr val="lt1"/>
              </a:highlight>
              <a:latin typeface="Trebuchet MS"/>
              <a:ea typeface="Trebuchet MS"/>
              <a:cs typeface="Trebuchet MS"/>
              <a:sym typeface="Trebuchet MS"/>
            </a:endParaRPr>
          </a:p>
          <a:p>
            <a:pPr indent="9525" lvl="0" marL="0" rtl="0" algn="just">
              <a:spcBef>
                <a:spcPts val="400"/>
              </a:spcBef>
              <a:spcAft>
                <a:spcPts val="0"/>
              </a:spcAft>
              <a:buClr>
                <a:schemeClr val="dk1"/>
              </a:buClr>
              <a:buSzPts val="1100"/>
              <a:buFont typeface="Arial"/>
              <a:buNone/>
            </a:pPr>
            <a:r>
              <a:t/>
            </a:r>
            <a:endParaRPr>
              <a:solidFill>
                <a:srgbClr val="0000FF"/>
              </a:solidFill>
              <a:highlight>
                <a:schemeClr val="lt1"/>
              </a:highlight>
              <a:latin typeface="Trebuchet MS"/>
              <a:ea typeface="Trebuchet MS"/>
              <a:cs typeface="Trebuchet MS"/>
              <a:sym typeface="Trebuchet MS"/>
            </a:endParaRPr>
          </a:p>
          <a:p>
            <a:pPr indent="9525" lvl="0" marL="0" rtl="0" algn="just">
              <a:spcBef>
                <a:spcPts val="400"/>
              </a:spcBef>
              <a:spcAft>
                <a:spcPts val="0"/>
              </a:spcAft>
              <a:buClr>
                <a:schemeClr val="dk1"/>
              </a:buClr>
              <a:buSzPts val="1100"/>
              <a:buFont typeface="Arial"/>
              <a:buNone/>
            </a:pPr>
            <a:r>
              <a:rPr lang="en-US">
                <a:solidFill>
                  <a:srgbClr val="0000FF"/>
                </a:solidFill>
                <a:highlight>
                  <a:schemeClr val="lt1"/>
                </a:highlight>
                <a:latin typeface="Trebuchet MS"/>
                <a:ea typeface="Trebuchet MS"/>
                <a:cs typeface="Trebuchet MS"/>
                <a:sym typeface="Trebuchet MS"/>
              </a:rPr>
              <a:t>[3]I. Gligorea, M. Cioca, R. Oancea, A.-T. Gorski, H. Gorski, and P. Tudorache, “Adaptive Learning Using Artificial Intelligence in e-Learning: A Literature Review,” </a:t>
            </a:r>
            <a:r>
              <a:rPr i="1" lang="en-US">
                <a:solidFill>
                  <a:srgbClr val="0000FF"/>
                </a:solidFill>
                <a:highlight>
                  <a:schemeClr val="lt1"/>
                </a:highlight>
                <a:latin typeface="Trebuchet MS"/>
                <a:ea typeface="Trebuchet MS"/>
                <a:cs typeface="Trebuchet MS"/>
                <a:sym typeface="Trebuchet MS"/>
              </a:rPr>
              <a:t>Education Sciences</a:t>
            </a:r>
            <a:r>
              <a:rPr lang="en-US">
                <a:solidFill>
                  <a:srgbClr val="0000FF"/>
                </a:solidFill>
                <a:highlight>
                  <a:schemeClr val="lt1"/>
                </a:highlight>
                <a:latin typeface="Trebuchet MS"/>
                <a:ea typeface="Trebuchet MS"/>
                <a:cs typeface="Trebuchet MS"/>
                <a:sym typeface="Trebuchet MS"/>
              </a:rPr>
              <a:t>, vol. 13, no. 12, pp. 1216–1216, Dec. 2023, doi: </a:t>
            </a:r>
            <a:r>
              <a:rPr lang="en-US" u="sng">
                <a:solidFill>
                  <a:schemeClr val="hlink"/>
                </a:solidFill>
                <a:highlight>
                  <a:schemeClr val="lt1"/>
                </a:highlight>
                <a:latin typeface="Trebuchet MS"/>
                <a:ea typeface="Trebuchet MS"/>
                <a:cs typeface="Trebuchet MS"/>
                <a:sym typeface="Trebuchet MS"/>
                <a:hlinkClick r:id="rId3"/>
              </a:rPr>
              <a:t>https://doi.org/10.3390/educsci13121216</a:t>
            </a:r>
            <a:r>
              <a:rPr lang="en-US">
                <a:solidFill>
                  <a:srgbClr val="0000FF"/>
                </a:solidFill>
                <a:highlight>
                  <a:schemeClr val="lt1"/>
                </a:highlight>
                <a:latin typeface="Trebuchet MS"/>
                <a:ea typeface="Trebuchet MS"/>
                <a:cs typeface="Trebuchet MS"/>
                <a:sym typeface="Trebuchet MS"/>
              </a:rPr>
              <a:t>.</a:t>
            </a:r>
            <a:endParaRPr>
              <a:solidFill>
                <a:srgbClr val="0000FF"/>
              </a:solidFill>
              <a:highlight>
                <a:schemeClr val="lt1"/>
              </a:highlight>
              <a:latin typeface="Trebuchet MS"/>
              <a:ea typeface="Trebuchet MS"/>
              <a:cs typeface="Trebuchet MS"/>
              <a:sym typeface="Trebuchet MS"/>
            </a:endParaRPr>
          </a:p>
          <a:p>
            <a:pPr indent="9525" lvl="0" marL="0" rtl="0" algn="just">
              <a:spcBef>
                <a:spcPts val="400"/>
              </a:spcBef>
              <a:spcAft>
                <a:spcPts val="0"/>
              </a:spcAft>
              <a:buClr>
                <a:schemeClr val="dk1"/>
              </a:buClr>
              <a:buSzPts val="1100"/>
              <a:buFont typeface="Arial"/>
              <a:buNone/>
            </a:pPr>
            <a:r>
              <a:t/>
            </a:r>
            <a:endParaRPr>
              <a:solidFill>
                <a:srgbClr val="0000FF"/>
              </a:solidFill>
              <a:highlight>
                <a:schemeClr val="lt1"/>
              </a:highlight>
              <a:latin typeface="Trebuchet MS"/>
              <a:ea typeface="Trebuchet MS"/>
              <a:cs typeface="Trebuchet MS"/>
              <a:sym typeface="Trebuchet MS"/>
            </a:endParaRPr>
          </a:p>
          <a:p>
            <a:pPr indent="9525" lvl="0" marL="0" rtl="0" algn="just">
              <a:spcBef>
                <a:spcPts val="400"/>
              </a:spcBef>
              <a:spcAft>
                <a:spcPts val="0"/>
              </a:spcAft>
              <a:buClr>
                <a:schemeClr val="dk1"/>
              </a:buClr>
              <a:buSzPts val="1100"/>
              <a:buFont typeface="Arial"/>
              <a:buNone/>
            </a:pPr>
            <a:r>
              <a:t/>
            </a:r>
            <a:endParaRPr>
              <a:solidFill>
                <a:srgbClr val="0000FF"/>
              </a:solidFill>
              <a:highlight>
                <a:schemeClr val="lt1"/>
              </a:highlight>
              <a:latin typeface="Trebuchet MS"/>
              <a:ea typeface="Trebuchet MS"/>
              <a:cs typeface="Trebuchet MS"/>
              <a:sym typeface="Trebuchet MS"/>
            </a:endParaRPr>
          </a:p>
          <a:p>
            <a:pPr indent="12700" lvl="0" marL="254000" rtl="0" algn="just">
              <a:spcBef>
                <a:spcPts val="400"/>
              </a:spcBef>
              <a:spcAft>
                <a:spcPts val="0"/>
              </a:spcAft>
              <a:buClr>
                <a:schemeClr val="dk1"/>
              </a:buClr>
              <a:buSzPts val="1800"/>
              <a:buFont typeface="Arial"/>
              <a:buNone/>
            </a:pPr>
            <a:r>
              <a:t/>
            </a:r>
            <a:endParaRPr>
              <a:solidFill>
                <a:srgbClr val="0000FF"/>
              </a:solidFill>
              <a:latin typeface="Trebuchet MS"/>
              <a:ea typeface="Trebuchet MS"/>
              <a:cs typeface="Trebuchet MS"/>
              <a:sym typeface="Trebuchet MS"/>
            </a:endParaRPr>
          </a:p>
          <a:p>
            <a:pPr indent="-203200" lvl="1" marL="812800" rtl="0" algn="just">
              <a:spcBef>
                <a:spcPts val="400"/>
              </a:spcBef>
              <a:spcAft>
                <a:spcPts val="0"/>
              </a:spcAft>
              <a:buClr>
                <a:schemeClr val="dk1"/>
              </a:buClr>
              <a:buSzPts val="1800"/>
              <a:buFont typeface="Arial"/>
              <a:buNone/>
            </a:pPr>
            <a:r>
              <a:t/>
            </a:r>
            <a:endParaRPr>
              <a:solidFill>
                <a:srgbClr val="0000FF"/>
              </a:solidFill>
              <a:latin typeface="Trebuchet MS"/>
              <a:ea typeface="Trebuchet MS"/>
              <a:cs typeface="Trebuchet MS"/>
              <a:sym typeface="Trebuchet MS"/>
            </a:endParaRPr>
          </a:p>
          <a:p>
            <a:pPr indent="-254000" lvl="0" marL="254000" rtl="0" algn="l">
              <a:spcBef>
                <a:spcPts val="300"/>
              </a:spcBef>
              <a:spcAft>
                <a:spcPts val="0"/>
              </a:spcAft>
              <a:buClr>
                <a:schemeClr val="dk1"/>
              </a:buClr>
              <a:buSzPts val="1500"/>
              <a:buFont typeface="Arial"/>
              <a:buNone/>
            </a:pPr>
            <a:r>
              <a:t/>
            </a:r>
            <a:endParaRPr>
              <a:solidFill>
                <a:schemeClr val="dk1"/>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25"/>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193" name="Google Shape;193;p25"/>
          <p:cNvSpPr txBox="1"/>
          <p:nvPr/>
        </p:nvSpPr>
        <p:spPr>
          <a:xfrm>
            <a:off x="1828800" y="1828800"/>
            <a:ext cx="8458200" cy="4724400"/>
          </a:xfrm>
          <a:prstGeom prst="rect">
            <a:avLst/>
          </a:prstGeom>
          <a:noFill/>
          <a:ln>
            <a:noFill/>
          </a:ln>
        </p:spPr>
        <p:txBody>
          <a:bodyPr anchorCtr="0" anchor="t" bIns="45700" lIns="91425" spcFirstLastPara="1" rIns="91425" wrap="square" tIns="45700">
            <a:noAutofit/>
          </a:bodyPr>
          <a:lstStyle/>
          <a:p>
            <a:pPr indent="9525" lvl="0" marL="0" rtl="0" algn="just">
              <a:spcBef>
                <a:spcPts val="0"/>
              </a:spcBef>
              <a:spcAft>
                <a:spcPts val="0"/>
              </a:spcAft>
              <a:buClr>
                <a:schemeClr val="dk1"/>
              </a:buClr>
              <a:buSzPts val="1100"/>
              <a:buFont typeface="Arial"/>
              <a:buNone/>
            </a:pPr>
            <a:r>
              <a:t/>
            </a:r>
            <a:endParaRPr>
              <a:solidFill>
                <a:srgbClr val="0000FF"/>
              </a:solidFill>
              <a:highlight>
                <a:schemeClr val="lt1"/>
              </a:highlight>
              <a:latin typeface="Trebuchet MS"/>
              <a:ea typeface="Trebuchet MS"/>
              <a:cs typeface="Trebuchet MS"/>
              <a:sym typeface="Trebuchet MS"/>
            </a:endParaRPr>
          </a:p>
          <a:p>
            <a:pPr indent="9525" lvl="0" marL="0" rtl="0" algn="l">
              <a:spcBef>
                <a:spcPts val="300"/>
              </a:spcBef>
              <a:spcAft>
                <a:spcPts val="0"/>
              </a:spcAft>
              <a:buClr>
                <a:schemeClr val="dk1"/>
              </a:buClr>
              <a:buSzPts val="1500"/>
              <a:buFont typeface="Arial"/>
              <a:buNone/>
            </a:pPr>
            <a:r>
              <a:rPr lang="en-US">
                <a:solidFill>
                  <a:srgbClr val="0000FF"/>
                </a:solidFill>
              </a:rPr>
              <a:t>[4]S. Chen, Z. Wang, and M. Zhang, "Supporting Teachers’ Professional Development WithGenerative AI: The Effects on Higher Order Thinkin</a:t>
            </a:r>
            <a:r>
              <a:rPr i="1" lang="en-US">
                <a:solidFill>
                  <a:srgbClr val="0000FF"/>
                </a:solidFill>
              </a:rPr>
              <a:t>earning Technologies</a:t>
            </a:r>
            <a:r>
              <a:rPr lang="en-US">
                <a:solidFill>
                  <a:srgbClr val="0000FF"/>
                </a:solidFill>
              </a:rPr>
              <a:t>, vol. 17, no. 1, pp. 1-12, Feb. 2024. </a:t>
            </a:r>
            <a:r>
              <a:rPr lang="en-US">
                <a:solidFill>
                  <a:srgbClr val="0000FF"/>
                </a:solidFill>
                <a:highlight>
                  <a:schemeClr val="lt1"/>
                </a:highlight>
              </a:rPr>
              <a:t>doi: </a:t>
            </a:r>
            <a:r>
              <a:rPr lang="en-US">
                <a:solidFill>
                  <a:schemeClr val="hlink"/>
                </a:solidFill>
                <a:highlight>
                  <a:schemeClr val="lt1"/>
                </a:highlight>
                <a:uFill>
                  <a:noFill/>
                </a:uFill>
                <a:hlinkClick r:id="rId3"/>
              </a:rPr>
              <a:t>10.1109/TLT.2024.3369690</a:t>
            </a:r>
            <a:endParaRPr>
              <a:solidFill>
                <a:srgbClr val="0000FF"/>
              </a:solidFill>
              <a:latin typeface="Trebuchet MS"/>
              <a:ea typeface="Trebuchet MS"/>
              <a:cs typeface="Trebuchet MS"/>
              <a:sym typeface="Trebuchet MS"/>
            </a:endParaRPr>
          </a:p>
          <a:p>
            <a:pPr indent="0" lvl="0" marL="0" rtl="0" algn="just">
              <a:spcBef>
                <a:spcPts val="400"/>
              </a:spcBef>
              <a:spcAft>
                <a:spcPts val="0"/>
              </a:spcAft>
              <a:buClr>
                <a:schemeClr val="dk1"/>
              </a:buClr>
              <a:buSzPts val="1100"/>
              <a:buFont typeface="Arial"/>
              <a:buNone/>
            </a:pPr>
            <a:r>
              <a:t/>
            </a:r>
            <a:endParaRPr>
              <a:solidFill>
                <a:srgbClr val="0000FF"/>
              </a:solidFill>
              <a:highlight>
                <a:schemeClr val="lt1"/>
              </a:highlight>
              <a:latin typeface="Trebuchet MS"/>
              <a:ea typeface="Trebuchet MS"/>
              <a:cs typeface="Trebuchet MS"/>
              <a:sym typeface="Trebuchet MS"/>
            </a:endParaRPr>
          </a:p>
          <a:p>
            <a:pPr indent="0" lvl="0" marL="0" rtl="0" algn="just">
              <a:spcBef>
                <a:spcPts val="400"/>
              </a:spcBef>
              <a:spcAft>
                <a:spcPts val="0"/>
              </a:spcAft>
              <a:buClr>
                <a:schemeClr val="dk1"/>
              </a:buClr>
              <a:buSzPts val="1100"/>
              <a:buFont typeface="Arial"/>
              <a:buNone/>
            </a:pPr>
            <a:r>
              <a:t/>
            </a:r>
            <a:endParaRPr>
              <a:solidFill>
                <a:srgbClr val="0000FF"/>
              </a:solidFill>
              <a:highlight>
                <a:schemeClr val="lt1"/>
              </a:highlight>
              <a:latin typeface="Trebuchet MS"/>
              <a:ea typeface="Trebuchet MS"/>
              <a:cs typeface="Trebuchet MS"/>
              <a:sym typeface="Trebuchet MS"/>
            </a:endParaRPr>
          </a:p>
          <a:p>
            <a:pPr indent="0" lvl="0" marL="0" rtl="0" algn="just">
              <a:spcBef>
                <a:spcPts val="400"/>
              </a:spcBef>
              <a:spcAft>
                <a:spcPts val="0"/>
              </a:spcAft>
              <a:buClr>
                <a:schemeClr val="dk1"/>
              </a:buClr>
              <a:buSzPts val="1100"/>
              <a:buFont typeface="Arial"/>
              <a:buNone/>
            </a:pPr>
            <a:r>
              <a:rPr lang="en-US">
                <a:solidFill>
                  <a:srgbClr val="0000FF"/>
                </a:solidFill>
                <a:highlight>
                  <a:schemeClr val="lt1"/>
                </a:highlight>
                <a:latin typeface="Trebuchet MS"/>
                <a:ea typeface="Trebuchet MS"/>
                <a:cs typeface="Trebuchet MS"/>
                <a:sym typeface="Trebuchet MS"/>
              </a:rPr>
              <a:t>[5]</a:t>
            </a:r>
            <a:r>
              <a:rPr lang="en-US">
                <a:solidFill>
                  <a:srgbClr val="0033CC"/>
                </a:solidFill>
                <a:latin typeface="Trebuchet MS"/>
                <a:ea typeface="Trebuchet MS"/>
                <a:cs typeface="Trebuchet MS"/>
                <a:sym typeface="Trebuchet MS"/>
              </a:rPr>
              <a:t>A. M. Turing, "Computing Machinery and Intelligence," </a:t>
            </a:r>
            <a:r>
              <a:rPr i="1" lang="en-US">
                <a:solidFill>
                  <a:srgbClr val="0033CC"/>
                </a:solidFill>
                <a:latin typeface="Trebuchet MS"/>
                <a:ea typeface="Trebuchet MS"/>
                <a:cs typeface="Trebuchet MS"/>
                <a:sym typeface="Trebuchet MS"/>
              </a:rPr>
              <a:t>Mind</a:t>
            </a:r>
            <a:r>
              <a:rPr lang="en-US">
                <a:solidFill>
                  <a:srgbClr val="0033CC"/>
                </a:solidFill>
                <a:latin typeface="Trebuchet MS"/>
                <a:ea typeface="Trebuchet MS"/>
                <a:cs typeface="Trebuchet MS"/>
                <a:sym typeface="Trebuchet MS"/>
              </a:rPr>
              <a:t>, vol. 59, no. 236, pp. 433-460, 1950. [Online]. Available:</a:t>
            </a:r>
            <a:r>
              <a:rPr lang="en-US">
                <a:solidFill>
                  <a:srgbClr val="0033CC"/>
                </a:solidFill>
                <a:uFill>
                  <a:noFill/>
                </a:uFill>
                <a:latin typeface="Trebuchet MS"/>
                <a:ea typeface="Trebuchet MS"/>
                <a:cs typeface="Trebuchet MS"/>
                <a:sym typeface="Trebuchet MS"/>
                <a:hlinkClick r:id="rId4">
                  <a:extLst>
                    <a:ext uri="{A12FA001-AC4F-418D-AE19-62706E023703}">
                      <ahyp:hlinkClr val="tx"/>
                    </a:ext>
                  </a:extLst>
                </a:hlinkClick>
              </a:rPr>
              <a:t> </a:t>
            </a:r>
            <a:r>
              <a:rPr lang="en-US" u="sng">
                <a:solidFill>
                  <a:srgbClr val="0033CC"/>
                </a:solidFill>
                <a:latin typeface="Trebuchet MS"/>
                <a:ea typeface="Trebuchet MS"/>
                <a:cs typeface="Trebuchet MS"/>
                <a:sym typeface="Trebuchet MS"/>
                <a:hlinkClick r:id="rId5">
                  <a:extLst>
                    <a:ext uri="{A12FA001-AC4F-418D-AE19-62706E023703}">
                      <ahyp:hlinkClr val="tx"/>
                    </a:ext>
                  </a:extLst>
                </a:hlinkClick>
              </a:rPr>
              <a:t>https://www.sciencedirect.com/science/article/pii/S2666920X22000650</a:t>
            </a:r>
            <a:r>
              <a:rPr lang="en-US">
                <a:solidFill>
                  <a:srgbClr val="0033CC"/>
                </a:solidFill>
                <a:latin typeface="Trebuchet MS"/>
                <a:ea typeface="Trebuchet MS"/>
                <a:cs typeface="Trebuchet MS"/>
                <a:sym typeface="Trebuchet MS"/>
              </a:rPr>
              <a:t>. Accessed: Feb. 12, 2025.</a:t>
            </a:r>
            <a:endParaRPr>
              <a:solidFill>
                <a:srgbClr val="0033CC"/>
              </a:solidFill>
              <a:latin typeface="Trebuchet MS"/>
              <a:ea typeface="Trebuchet MS"/>
              <a:cs typeface="Trebuchet MS"/>
              <a:sym typeface="Trebuchet MS"/>
            </a:endParaRPr>
          </a:p>
          <a:p>
            <a:pPr indent="0" lvl="0" marL="0" rtl="0" algn="just">
              <a:spcBef>
                <a:spcPts val="400"/>
              </a:spcBef>
              <a:spcAft>
                <a:spcPts val="0"/>
              </a:spcAft>
              <a:buClr>
                <a:schemeClr val="dk1"/>
              </a:buClr>
              <a:buSzPts val="1100"/>
              <a:buFont typeface="Arial"/>
              <a:buNone/>
            </a:pPr>
            <a:r>
              <a:t/>
            </a:r>
            <a:endParaRPr>
              <a:solidFill>
                <a:srgbClr val="0000FF"/>
              </a:solidFill>
            </a:endParaRPr>
          </a:p>
          <a:p>
            <a:pPr indent="0" lvl="0" marL="0" rtl="0" algn="just">
              <a:spcBef>
                <a:spcPts val="400"/>
              </a:spcBef>
              <a:spcAft>
                <a:spcPts val="0"/>
              </a:spcAft>
              <a:buClr>
                <a:schemeClr val="dk1"/>
              </a:buClr>
              <a:buSzPts val="1100"/>
              <a:buFont typeface="Arial"/>
              <a:buNone/>
            </a:pPr>
            <a:r>
              <a:t/>
            </a:r>
            <a:endParaRPr>
              <a:solidFill>
                <a:srgbClr val="0000FF"/>
              </a:solidFill>
            </a:endParaRPr>
          </a:p>
          <a:p>
            <a:pPr indent="0" lvl="0" marL="0" rtl="0" algn="just">
              <a:spcBef>
                <a:spcPts val="400"/>
              </a:spcBef>
              <a:spcAft>
                <a:spcPts val="0"/>
              </a:spcAft>
              <a:buClr>
                <a:schemeClr val="dk1"/>
              </a:buClr>
              <a:buSzPts val="1100"/>
              <a:buFont typeface="Arial"/>
              <a:buNone/>
            </a:pPr>
            <a:r>
              <a:rPr lang="en-US">
                <a:solidFill>
                  <a:srgbClr val="0000FF"/>
                </a:solidFill>
              </a:rPr>
              <a:t>[6]Effects of AI-Based Personalized Adaptive Learning System in Higher Education</a:t>
            </a:r>
            <a:endParaRPr>
              <a:solidFill>
                <a:srgbClr val="0000FF"/>
              </a:solidFill>
            </a:endParaRPr>
          </a:p>
          <a:p>
            <a:pPr indent="0" lvl="0" marL="0" rtl="0" algn="just">
              <a:spcBef>
                <a:spcPts val="400"/>
              </a:spcBef>
              <a:spcAft>
                <a:spcPts val="0"/>
              </a:spcAft>
              <a:buClr>
                <a:schemeClr val="dk1"/>
              </a:buClr>
              <a:buSzPts val="1100"/>
              <a:buFont typeface="Arial"/>
              <a:buNone/>
            </a:pPr>
            <a:r>
              <a:rPr lang="en-US">
                <a:solidFill>
                  <a:srgbClr val="0000FF"/>
                </a:solidFill>
              </a:rPr>
              <a:t>Y. Cho, "Effects of AI-Based Personalized Adaptive Learning System in Higher Education," </a:t>
            </a:r>
            <a:r>
              <a:rPr i="1" lang="en-US">
                <a:solidFill>
                  <a:srgbClr val="0000FF"/>
                </a:solidFill>
              </a:rPr>
              <a:t>International Journal of Artificial Intelligence in Education</a:t>
            </a:r>
            <a:r>
              <a:rPr lang="en-US">
                <a:solidFill>
                  <a:srgbClr val="0000FF"/>
                </a:solidFill>
              </a:rPr>
              <a:t>, vol. 31, no. 2, pp. 1-12, 2021.</a:t>
            </a:r>
            <a:endParaRPr>
              <a:solidFill>
                <a:schemeClr val="dk1"/>
              </a:solidFill>
              <a:latin typeface="Trebuchet MS"/>
              <a:ea typeface="Trebuchet MS"/>
              <a:cs typeface="Trebuchet MS"/>
              <a:sym typeface="Trebuchet MS"/>
            </a:endParaRPr>
          </a:p>
          <a:p>
            <a:pPr indent="-342900" lvl="0" marL="342900" marR="0" rtl="0" algn="l">
              <a:spcBef>
                <a:spcPts val="400"/>
              </a:spcBef>
              <a:spcAft>
                <a:spcPts val="0"/>
              </a:spcAft>
              <a:buNone/>
            </a:pPr>
            <a:r>
              <a:t/>
            </a:r>
            <a:endParaRPr>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p:nvPr/>
        </p:nvSpPr>
        <p:spPr>
          <a:xfrm>
            <a:off x="4371485" y="3352800"/>
            <a:ext cx="2506584" cy="707886"/>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 name="Shape 83"/>
        <p:cNvGrpSpPr/>
        <p:nvPr/>
      </p:nvGrpSpPr>
      <p:grpSpPr>
        <a:xfrm>
          <a:off x="0" y="0"/>
          <a:ext cx="0" cy="0"/>
          <a:chOff x="0" y="0"/>
          <a:chExt cx="0" cy="0"/>
        </a:xfrm>
      </p:grpSpPr>
      <p:sp>
        <p:nvSpPr>
          <p:cNvPr id="84" name="Google Shape;84;p1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12"/>
          <p:cNvSpPr txBox="1"/>
          <p:nvPr/>
        </p:nvSpPr>
        <p:spPr>
          <a:xfrm>
            <a:off x="1066800" y="1752600"/>
            <a:ext cx="8534400" cy="47244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Abstract </a:t>
            </a:r>
            <a:endParaRPr/>
          </a:p>
          <a:p>
            <a:pPr indent="-342900" lvl="0" marL="685791" marR="0" rtl="0" algn="just">
              <a:spcBef>
                <a:spcPts val="0"/>
              </a:spcBef>
              <a:spcAft>
                <a:spcPts val="0"/>
              </a:spcAft>
              <a:buClr>
                <a:srgbClr val="0000FF"/>
              </a:buClr>
              <a:buSzPts val="2400"/>
              <a:buFont typeface="Noto Sans Symbols"/>
              <a:buChar char="▪"/>
            </a:pPr>
            <a:r>
              <a:rPr lang="en-US" sz="2400">
                <a:solidFill>
                  <a:srgbClr val="0000FF"/>
                </a:solidFill>
                <a:latin typeface="Trebuchet MS"/>
                <a:ea typeface="Trebuchet MS"/>
                <a:cs typeface="Trebuchet MS"/>
                <a:sym typeface="Trebuchet MS"/>
              </a:rPr>
              <a:t>Suggestions from Review – 1</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Suggestions from Review – 2</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Analysis and Critique of Research/Relevance -Application in Real world</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High Level Design</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Design Methodology</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Project Progress (Minimum 20% implementation)</a:t>
            </a:r>
            <a:endParaRPr/>
          </a:p>
          <a:p>
            <a:pPr indent="-342900" lvl="1" marL="1142991" marR="0" rtl="0" algn="just">
              <a:spcBef>
                <a:spcPts val="480"/>
              </a:spcBef>
              <a:spcAft>
                <a:spcPts val="0"/>
              </a:spcAft>
              <a:buClr>
                <a:srgbClr val="0000FF"/>
              </a:buClr>
              <a:buSzPts val="2400"/>
              <a:buFont typeface="Arial"/>
              <a:buChar char="•"/>
            </a:pPr>
            <a:r>
              <a:rPr b="0" i="0" lang="en-US" sz="2400" u="none" cap="none" strike="noStrike">
                <a:solidFill>
                  <a:srgbClr val="0000FF"/>
                </a:solidFill>
                <a:latin typeface="Trebuchet MS"/>
                <a:ea typeface="Trebuchet MS"/>
                <a:cs typeface="Trebuchet MS"/>
                <a:sym typeface="Trebuchet MS"/>
              </a:rPr>
              <a:t>Data Preprocessing and Base Model Implementation </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Individual Contribution </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References</a:t>
            </a:r>
            <a:endParaRPr sz="2400">
              <a:solidFill>
                <a:srgbClr val="0033CC"/>
              </a:solidFill>
              <a:latin typeface="Trebuchet MS"/>
              <a:ea typeface="Trebuchet MS"/>
              <a:cs typeface="Trebuchet MS"/>
              <a:sym typeface="Trebuchet MS"/>
            </a:endParaRPr>
          </a:p>
          <a:p>
            <a:pPr indent="-190500" lvl="0" marL="685791" marR="0" rtl="0" algn="just">
              <a:spcBef>
                <a:spcPts val="0"/>
              </a:spcBef>
              <a:spcAft>
                <a:spcPts val="0"/>
              </a:spcAft>
              <a:buClr>
                <a:schemeClr val="dk1"/>
              </a:buClr>
              <a:buSzPts val="2400"/>
              <a:buFont typeface="Arial"/>
              <a:buNone/>
            </a:pPr>
            <a:r>
              <a:t/>
            </a:r>
            <a:endParaRPr sz="2400">
              <a:solidFill>
                <a:srgbClr val="0033CC"/>
              </a:solidFill>
              <a:latin typeface="Trebuchet MS"/>
              <a:ea typeface="Trebuchet MS"/>
              <a:cs typeface="Trebuchet MS"/>
              <a:sym typeface="Trebuchet MS"/>
            </a:endParaRPr>
          </a:p>
        </p:txBody>
      </p:sp>
      <p:sp>
        <p:nvSpPr>
          <p:cNvPr id="86" name="Google Shape;86;p1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Outline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1" name="Shape 91"/>
        <p:cNvGrpSpPr/>
        <p:nvPr/>
      </p:nvGrpSpPr>
      <p:grpSpPr>
        <a:xfrm>
          <a:off x="0" y="0"/>
          <a:ext cx="0" cy="0"/>
          <a:chOff x="0" y="0"/>
          <a:chExt cx="0" cy="0"/>
        </a:xfrm>
      </p:grpSpPr>
      <p:sp>
        <p:nvSpPr>
          <p:cNvPr id="92" name="Google Shape;92;p1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13"/>
          <p:cNvSpPr txBox="1"/>
          <p:nvPr/>
        </p:nvSpPr>
        <p:spPr>
          <a:xfrm>
            <a:off x="1787075" y="1862175"/>
            <a:ext cx="8077200" cy="4191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2400">
                <a:solidFill>
                  <a:srgbClr val="0000FF"/>
                </a:solidFill>
                <a:latin typeface="Trebuchet MS"/>
                <a:ea typeface="Trebuchet MS"/>
                <a:cs typeface="Trebuchet MS"/>
                <a:sym typeface="Trebuchet MS"/>
              </a:rPr>
              <a:t>Introduction</a:t>
            </a:r>
            <a:endParaRPr b="1" sz="2400">
              <a:solidFill>
                <a:srgbClr val="0000FF"/>
              </a:solidFill>
              <a:latin typeface="Trebuchet MS"/>
              <a:ea typeface="Trebuchet MS"/>
              <a:cs typeface="Trebuchet MS"/>
              <a:sym typeface="Trebuchet MS"/>
            </a:endParaRPr>
          </a:p>
          <a:p>
            <a:pPr indent="0" lvl="0" marL="0" rtl="0" algn="l">
              <a:lnSpc>
                <a:spcPct val="115000"/>
              </a:lnSpc>
              <a:spcBef>
                <a:spcPts val="1200"/>
              </a:spcBef>
              <a:spcAft>
                <a:spcPts val="0"/>
              </a:spcAft>
              <a:buNone/>
            </a:pPr>
            <a:r>
              <a:rPr lang="en-US" sz="2400">
                <a:solidFill>
                  <a:srgbClr val="0000FF"/>
                </a:solidFill>
                <a:latin typeface="Trebuchet MS"/>
                <a:ea typeface="Trebuchet MS"/>
                <a:cs typeface="Trebuchet MS"/>
                <a:sym typeface="Trebuchet MS"/>
              </a:rPr>
              <a:t>An AI-driven adaptive learning platform where users upload educational content in the form of documents or videos. The system analyzes the content, generates tailored question papers, evaluates student performance, and identifies learning gaps. Based on performance, the platform dynamically constructs a personalized syllabus and iteratively teaches and tests until mastery is achieved.</a:t>
            </a:r>
            <a:endParaRPr sz="2400">
              <a:solidFill>
                <a:srgbClr val="0000FF"/>
              </a:solidFill>
              <a:latin typeface="Trebuchet MS"/>
              <a:ea typeface="Trebuchet MS"/>
              <a:cs typeface="Trebuchet MS"/>
              <a:sym typeface="Trebuchet MS"/>
            </a:endParaRPr>
          </a:p>
          <a:p>
            <a:pPr indent="0" lvl="0" marL="0" marR="0" rtl="0" algn="just">
              <a:spcBef>
                <a:spcPts val="1200"/>
              </a:spcBef>
              <a:spcAft>
                <a:spcPts val="0"/>
              </a:spcAft>
              <a:buNone/>
            </a:pPr>
            <a:r>
              <a:t/>
            </a:r>
            <a:endParaRPr sz="2400">
              <a:solidFill>
                <a:srgbClr val="0000FF"/>
              </a:solidFill>
              <a:latin typeface="Trebuchet MS"/>
              <a:ea typeface="Trebuchet MS"/>
              <a:cs typeface="Trebuchet MS"/>
              <a:sym typeface="Trebuchet MS"/>
            </a:endParaRPr>
          </a:p>
        </p:txBody>
      </p:sp>
      <p:sp>
        <p:nvSpPr>
          <p:cNvPr id="94" name="Google Shape;94;p13"/>
          <p:cNvSpPr txBox="1"/>
          <p:nvPr/>
        </p:nvSpPr>
        <p:spPr>
          <a:xfrm>
            <a:off x="4419600" y="1119490"/>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14"/>
          <p:cNvSpPr txBox="1"/>
          <p:nvPr/>
        </p:nvSpPr>
        <p:spPr>
          <a:xfrm>
            <a:off x="694825" y="1747725"/>
            <a:ext cx="10964400" cy="4707300"/>
          </a:xfrm>
          <a:prstGeom prst="rect">
            <a:avLst/>
          </a:prstGeom>
          <a:noFill/>
          <a:ln>
            <a:noFill/>
          </a:ln>
        </p:spPr>
        <p:txBody>
          <a:bodyPr anchorCtr="0" anchor="t" bIns="45700" lIns="91425" spcFirstLastPara="1" rIns="91425" wrap="square" tIns="45700">
            <a:noAutofit/>
          </a:bodyPr>
          <a:lstStyle/>
          <a:p>
            <a:pPr indent="0" lvl="0" marL="0" rtl="0" algn="l">
              <a:lnSpc>
                <a:spcPct val="56000"/>
              </a:lnSpc>
              <a:spcBef>
                <a:spcPts val="1200"/>
              </a:spcBef>
              <a:spcAft>
                <a:spcPts val="0"/>
              </a:spcAft>
              <a:buClr>
                <a:schemeClr val="dk1"/>
              </a:buClr>
              <a:buSzPts val="1100"/>
              <a:buFont typeface="Arial"/>
              <a:buNone/>
            </a:pPr>
            <a:r>
              <a:rPr b="1" lang="en-US" sz="1800">
                <a:solidFill>
                  <a:srgbClr val="0033CC"/>
                </a:solidFill>
                <a:latin typeface="Trebuchet MS"/>
                <a:ea typeface="Trebuchet MS"/>
                <a:cs typeface="Trebuchet MS"/>
                <a:sym typeface="Trebuchet MS"/>
              </a:rPr>
              <a:t>Concern 1: Overlap with existing LLMs (ChatGPT, Gemini, Deepseek)</a:t>
            </a:r>
            <a:endParaRPr b="1" sz="1800">
              <a:solidFill>
                <a:srgbClr val="0033CC"/>
              </a:solidFill>
              <a:latin typeface="Trebuchet MS"/>
              <a:ea typeface="Trebuchet MS"/>
              <a:cs typeface="Trebuchet MS"/>
              <a:sym typeface="Trebuchet MS"/>
            </a:endParaRPr>
          </a:p>
          <a:p>
            <a:pPr indent="0" lvl="0" marL="0" rtl="0" algn="l">
              <a:lnSpc>
                <a:spcPct val="56000"/>
              </a:lnSpc>
              <a:spcBef>
                <a:spcPts val="1200"/>
              </a:spcBef>
              <a:spcAft>
                <a:spcPts val="0"/>
              </a:spcAft>
              <a:buClr>
                <a:schemeClr val="dk1"/>
              </a:buClr>
              <a:buSzPts val="1100"/>
              <a:buFont typeface="Arial"/>
              <a:buNone/>
            </a:pPr>
            <a:r>
              <a:rPr lang="en-US" sz="1800">
                <a:solidFill>
                  <a:srgbClr val="0033CC"/>
                </a:solidFill>
                <a:latin typeface="Trebuchet MS"/>
                <a:ea typeface="Trebuchet MS"/>
                <a:cs typeface="Trebuchet MS"/>
                <a:sym typeface="Trebuchet MS"/>
              </a:rPr>
              <a:t>🔹 What differentiates your system from general-purpose LLMs?</a:t>
            </a:r>
            <a:endParaRPr sz="1800">
              <a:solidFill>
                <a:srgbClr val="0033CC"/>
              </a:solidFill>
              <a:latin typeface="Trebuchet MS"/>
              <a:ea typeface="Trebuchet MS"/>
              <a:cs typeface="Trebuchet MS"/>
              <a:sym typeface="Trebuchet MS"/>
            </a:endParaRPr>
          </a:p>
          <a:p>
            <a:pPr indent="0" lvl="0" marL="0" rtl="0" algn="l">
              <a:lnSpc>
                <a:spcPct val="56000"/>
              </a:lnSpc>
              <a:spcBef>
                <a:spcPts val="1200"/>
              </a:spcBef>
              <a:spcAft>
                <a:spcPts val="0"/>
              </a:spcAft>
              <a:buClr>
                <a:schemeClr val="dk1"/>
              </a:buClr>
              <a:buSzPts val="1100"/>
              <a:buFont typeface="Arial"/>
              <a:buNone/>
            </a:pPr>
            <a:r>
              <a:rPr b="1" lang="en-US" sz="1800">
                <a:solidFill>
                  <a:srgbClr val="0033CC"/>
                </a:solidFill>
                <a:latin typeface="Trebuchet MS"/>
                <a:ea typeface="Trebuchet MS"/>
                <a:cs typeface="Trebuchet MS"/>
                <a:sym typeface="Trebuchet MS"/>
              </a:rPr>
              <a:t>Response:</a:t>
            </a:r>
            <a:endParaRPr b="1" sz="1800">
              <a:solidFill>
                <a:srgbClr val="0033CC"/>
              </a:solidFill>
              <a:latin typeface="Trebuchet MS"/>
              <a:ea typeface="Trebuchet MS"/>
              <a:cs typeface="Trebuchet MS"/>
              <a:sym typeface="Trebuchet MS"/>
            </a:endParaRPr>
          </a:p>
          <a:p>
            <a:pPr indent="-342900" lvl="0" marL="457200" rtl="0" algn="l">
              <a:lnSpc>
                <a:spcPct val="56000"/>
              </a:lnSpc>
              <a:spcBef>
                <a:spcPts val="1200"/>
              </a:spcBef>
              <a:spcAft>
                <a:spcPts val="0"/>
              </a:spcAft>
              <a:buClr>
                <a:srgbClr val="0033CC"/>
              </a:buClr>
              <a:buSzPts val="1800"/>
              <a:buChar char="●"/>
            </a:pPr>
            <a:r>
              <a:rPr lang="en-US" sz="1800">
                <a:solidFill>
                  <a:srgbClr val="0033CC"/>
                </a:solidFill>
                <a:latin typeface="Trebuchet MS"/>
                <a:ea typeface="Trebuchet MS"/>
                <a:cs typeface="Trebuchet MS"/>
                <a:sym typeface="Trebuchet MS"/>
              </a:rPr>
              <a:t>Focused on education-specific content, not generalized knowledge.</a:t>
            </a:r>
            <a:br>
              <a:rPr lang="en-US" sz="1800">
                <a:solidFill>
                  <a:srgbClr val="0033CC"/>
                </a:solidFill>
                <a:latin typeface="Trebuchet MS"/>
                <a:ea typeface="Trebuchet MS"/>
                <a:cs typeface="Trebuchet MS"/>
                <a:sym typeface="Trebuchet MS"/>
              </a:rPr>
            </a:br>
            <a:endParaRPr sz="1800">
              <a:solidFill>
                <a:srgbClr val="0033CC"/>
              </a:solidFill>
              <a:latin typeface="Trebuchet MS"/>
              <a:ea typeface="Trebuchet MS"/>
              <a:cs typeface="Trebuchet MS"/>
              <a:sym typeface="Trebuchet MS"/>
            </a:endParaRPr>
          </a:p>
          <a:p>
            <a:pPr indent="-342900" lvl="0" marL="457200" rtl="0" algn="l">
              <a:lnSpc>
                <a:spcPct val="56000"/>
              </a:lnSpc>
              <a:spcBef>
                <a:spcPts val="1200"/>
              </a:spcBef>
              <a:spcAft>
                <a:spcPts val="0"/>
              </a:spcAft>
              <a:buClr>
                <a:srgbClr val="0033CC"/>
              </a:buClr>
              <a:buSzPts val="1800"/>
              <a:buChar char="●"/>
            </a:pPr>
            <a:r>
              <a:rPr lang="en-US" sz="1800">
                <a:solidFill>
                  <a:srgbClr val="0033CC"/>
                </a:solidFill>
                <a:latin typeface="Trebuchet MS"/>
                <a:ea typeface="Trebuchet MS"/>
                <a:cs typeface="Trebuchet MS"/>
                <a:sym typeface="Trebuchet MS"/>
              </a:rPr>
              <a:t>Uses user-uploaded study materials for contextual question generation.</a:t>
            </a:r>
            <a:br>
              <a:rPr lang="en-US" sz="1800">
                <a:solidFill>
                  <a:srgbClr val="0033CC"/>
                </a:solidFill>
                <a:latin typeface="Trebuchet MS"/>
                <a:ea typeface="Trebuchet MS"/>
                <a:cs typeface="Trebuchet MS"/>
                <a:sym typeface="Trebuchet MS"/>
              </a:rPr>
            </a:br>
            <a:endParaRPr sz="1800">
              <a:solidFill>
                <a:srgbClr val="0033CC"/>
              </a:solidFill>
              <a:latin typeface="Trebuchet MS"/>
              <a:ea typeface="Trebuchet MS"/>
              <a:cs typeface="Trebuchet MS"/>
              <a:sym typeface="Trebuchet MS"/>
            </a:endParaRPr>
          </a:p>
          <a:p>
            <a:pPr indent="-342900" lvl="0" marL="457200" rtl="0" algn="l">
              <a:lnSpc>
                <a:spcPct val="56000"/>
              </a:lnSpc>
              <a:spcBef>
                <a:spcPts val="1200"/>
              </a:spcBef>
              <a:spcAft>
                <a:spcPts val="0"/>
              </a:spcAft>
              <a:buClr>
                <a:srgbClr val="0033CC"/>
              </a:buClr>
              <a:buSzPts val="1800"/>
              <a:buChar char="●"/>
            </a:pPr>
            <a:r>
              <a:rPr lang="en-US" sz="1800">
                <a:solidFill>
                  <a:srgbClr val="0033CC"/>
                </a:solidFill>
                <a:latin typeface="Trebuchet MS"/>
                <a:ea typeface="Trebuchet MS"/>
                <a:cs typeface="Trebuchet MS"/>
                <a:sym typeface="Trebuchet MS"/>
              </a:rPr>
              <a:t>Provides personalized, concept-level feedback.</a:t>
            </a:r>
            <a:br>
              <a:rPr lang="en-US" sz="1800">
                <a:solidFill>
                  <a:srgbClr val="0033CC"/>
                </a:solidFill>
                <a:latin typeface="Trebuchet MS"/>
                <a:ea typeface="Trebuchet MS"/>
                <a:cs typeface="Trebuchet MS"/>
                <a:sym typeface="Trebuchet MS"/>
              </a:rPr>
            </a:br>
            <a:endParaRPr sz="1800">
              <a:solidFill>
                <a:srgbClr val="0033CC"/>
              </a:solidFill>
              <a:latin typeface="Trebuchet MS"/>
              <a:ea typeface="Trebuchet MS"/>
              <a:cs typeface="Trebuchet MS"/>
              <a:sym typeface="Trebuchet MS"/>
            </a:endParaRPr>
          </a:p>
          <a:p>
            <a:pPr indent="-342900" lvl="0" marL="457200" rtl="0" algn="l">
              <a:lnSpc>
                <a:spcPct val="56000"/>
              </a:lnSpc>
              <a:spcBef>
                <a:spcPts val="1200"/>
              </a:spcBef>
              <a:spcAft>
                <a:spcPts val="0"/>
              </a:spcAft>
              <a:buClr>
                <a:srgbClr val="0033CC"/>
              </a:buClr>
              <a:buSzPts val="1800"/>
              <a:buChar char="●"/>
            </a:pPr>
            <a:r>
              <a:rPr lang="en-US" sz="1800">
                <a:solidFill>
                  <a:srgbClr val="0033CC"/>
                </a:solidFill>
                <a:latin typeface="Trebuchet MS"/>
                <a:ea typeface="Trebuchet MS"/>
                <a:cs typeface="Trebuchet MS"/>
                <a:sym typeface="Trebuchet MS"/>
              </a:rPr>
              <a:t>Tracks learning over time, creating a progressive mastery path.</a:t>
            </a:r>
            <a:br>
              <a:rPr lang="en-US" sz="1800">
                <a:solidFill>
                  <a:srgbClr val="0033CC"/>
                </a:solidFill>
                <a:latin typeface="Trebuchet MS"/>
                <a:ea typeface="Trebuchet MS"/>
                <a:cs typeface="Trebuchet MS"/>
                <a:sym typeface="Trebuchet MS"/>
              </a:rPr>
            </a:br>
            <a:endParaRPr sz="1800">
              <a:solidFill>
                <a:srgbClr val="0033CC"/>
              </a:solidFill>
              <a:latin typeface="Trebuchet MS"/>
              <a:ea typeface="Trebuchet MS"/>
              <a:cs typeface="Trebuchet MS"/>
              <a:sym typeface="Trebuchet MS"/>
            </a:endParaRPr>
          </a:p>
          <a:p>
            <a:pPr indent="0" lvl="0" marL="0" rtl="0" algn="l">
              <a:lnSpc>
                <a:spcPct val="56000"/>
              </a:lnSpc>
              <a:spcBef>
                <a:spcPts val="1200"/>
              </a:spcBef>
              <a:spcAft>
                <a:spcPts val="0"/>
              </a:spcAft>
              <a:buClr>
                <a:schemeClr val="dk1"/>
              </a:buClr>
              <a:buSzPts val="1100"/>
              <a:buFont typeface="Arial"/>
              <a:buNone/>
            </a:pPr>
            <a:r>
              <a:rPr b="1" lang="en-US" sz="1800">
                <a:solidFill>
                  <a:srgbClr val="0033CC"/>
                </a:solidFill>
                <a:latin typeface="Trebuchet MS"/>
                <a:ea typeface="Trebuchet MS"/>
                <a:cs typeface="Trebuchet MS"/>
                <a:sym typeface="Trebuchet MS"/>
              </a:rPr>
              <a:t>Concern 2: Feasibility of adaptive learning and personalized generation</a:t>
            </a:r>
            <a:endParaRPr b="1" sz="1800">
              <a:solidFill>
                <a:srgbClr val="0033CC"/>
              </a:solidFill>
              <a:latin typeface="Trebuchet MS"/>
              <a:ea typeface="Trebuchet MS"/>
              <a:cs typeface="Trebuchet MS"/>
              <a:sym typeface="Trebuchet MS"/>
            </a:endParaRPr>
          </a:p>
          <a:p>
            <a:pPr indent="0" lvl="0" marL="0" rtl="0" algn="l">
              <a:lnSpc>
                <a:spcPct val="56000"/>
              </a:lnSpc>
              <a:spcBef>
                <a:spcPts val="1200"/>
              </a:spcBef>
              <a:spcAft>
                <a:spcPts val="0"/>
              </a:spcAft>
              <a:buClr>
                <a:schemeClr val="dk1"/>
              </a:buClr>
              <a:buSzPts val="1100"/>
              <a:buFont typeface="Arial"/>
              <a:buNone/>
            </a:pPr>
            <a:r>
              <a:rPr lang="en-US" sz="1800">
                <a:solidFill>
                  <a:srgbClr val="0033CC"/>
                </a:solidFill>
                <a:latin typeface="Trebuchet MS"/>
                <a:ea typeface="Trebuchet MS"/>
                <a:cs typeface="Trebuchet MS"/>
                <a:sym typeface="Trebuchet MS"/>
              </a:rPr>
              <a:t>🔹 Can adaptive mechanisms be realistically implemented?</a:t>
            </a:r>
            <a:endParaRPr sz="1800">
              <a:solidFill>
                <a:srgbClr val="0033CC"/>
              </a:solidFill>
              <a:latin typeface="Trebuchet MS"/>
              <a:ea typeface="Trebuchet MS"/>
              <a:cs typeface="Trebuchet MS"/>
              <a:sym typeface="Trebuchet MS"/>
            </a:endParaRPr>
          </a:p>
          <a:p>
            <a:pPr indent="0" lvl="0" marL="0" rtl="0" algn="l">
              <a:lnSpc>
                <a:spcPct val="56000"/>
              </a:lnSpc>
              <a:spcBef>
                <a:spcPts val="1200"/>
              </a:spcBef>
              <a:spcAft>
                <a:spcPts val="0"/>
              </a:spcAft>
              <a:buClr>
                <a:schemeClr val="dk1"/>
              </a:buClr>
              <a:buSzPts val="1100"/>
              <a:buFont typeface="Arial"/>
              <a:buNone/>
            </a:pPr>
            <a:r>
              <a:rPr b="1" lang="en-US" sz="1800">
                <a:solidFill>
                  <a:srgbClr val="0033CC"/>
                </a:solidFill>
                <a:latin typeface="Trebuchet MS"/>
                <a:ea typeface="Trebuchet MS"/>
                <a:cs typeface="Trebuchet MS"/>
                <a:sym typeface="Trebuchet MS"/>
              </a:rPr>
              <a:t>Response:</a:t>
            </a:r>
            <a:endParaRPr b="1" sz="1800">
              <a:solidFill>
                <a:srgbClr val="0033CC"/>
              </a:solidFill>
              <a:latin typeface="Trebuchet MS"/>
              <a:ea typeface="Trebuchet MS"/>
              <a:cs typeface="Trebuchet MS"/>
              <a:sym typeface="Trebuchet MS"/>
            </a:endParaRPr>
          </a:p>
          <a:p>
            <a:pPr indent="-342900" lvl="0" marL="457200" rtl="0" algn="l">
              <a:lnSpc>
                <a:spcPct val="56000"/>
              </a:lnSpc>
              <a:spcBef>
                <a:spcPts val="1200"/>
              </a:spcBef>
              <a:spcAft>
                <a:spcPts val="0"/>
              </a:spcAft>
              <a:buClr>
                <a:srgbClr val="0033CC"/>
              </a:buClr>
              <a:buSzPts val="1800"/>
              <a:buChar char="●"/>
            </a:pPr>
            <a:r>
              <a:rPr lang="en-US" sz="1800">
                <a:solidFill>
                  <a:srgbClr val="0033CC"/>
                </a:solidFill>
                <a:latin typeface="Trebuchet MS"/>
                <a:ea typeface="Trebuchet MS"/>
                <a:cs typeface="Trebuchet MS"/>
                <a:sym typeface="Trebuchet MS"/>
              </a:rPr>
              <a:t>Built in modular phases (starting with core features like question generation).</a:t>
            </a:r>
            <a:br>
              <a:rPr lang="en-US" sz="1800">
                <a:solidFill>
                  <a:srgbClr val="0033CC"/>
                </a:solidFill>
                <a:latin typeface="Trebuchet MS"/>
                <a:ea typeface="Trebuchet MS"/>
                <a:cs typeface="Trebuchet MS"/>
                <a:sym typeface="Trebuchet MS"/>
              </a:rPr>
            </a:br>
            <a:endParaRPr sz="1800">
              <a:solidFill>
                <a:srgbClr val="0033CC"/>
              </a:solidFill>
              <a:latin typeface="Trebuchet MS"/>
              <a:ea typeface="Trebuchet MS"/>
              <a:cs typeface="Trebuchet MS"/>
              <a:sym typeface="Trebuchet MS"/>
            </a:endParaRPr>
          </a:p>
          <a:p>
            <a:pPr indent="-342900" lvl="0" marL="457200" rtl="0" algn="l">
              <a:lnSpc>
                <a:spcPct val="56000"/>
              </a:lnSpc>
              <a:spcBef>
                <a:spcPts val="1200"/>
              </a:spcBef>
              <a:spcAft>
                <a:spcPts val="0"/>
              </a:spcAft>
              <a:buClr>
                <a:srgbClr val="0033CC"/>
              </a:buClr>
              <a:buSzPts val="1800"/>
              <a:buChar char="●"/>
            </a:pPr>
            <a:r>
              <a:rPr lang="en-US" sz="1800">
                <a:solidFill>
                  <a:srgbClr val="0033CC"/>
                </a:solidFill>
                <a:latin typeface="Trebuchet MS"/>
                <a:ea typeface="Trebuchet MS"/>
                <a:cs typeface="Trebuchet MS"/>
                <a:sym typeface="Trebuchet MS"/>
              </a:rPr>
              <a:t>Uses customized AI models (NLP, recommendation systems) for the educational context.</a:t>
            </a:r>
            <a:br>
              <a:rPr lang="en-US" sz="1800">
                <a:solidFill>
                  <a:srgbClr val="0033CC"/>
                </a:solidFill>
                <a:latin typeface="Trebuchet MS"/>
                <a:ea typeface="Trebuchet MS"/>
                <a:cs typeface="Trebuchet MS"/>
                <a:sym typeface="Trebuchet MS"/>
              </a:rPr>
            </a:br>
            <a:endParaRPr sz="1800">
              <a:solidFill>
                <a:srgbClr val="0033CC"/>
              </a:solidFill>
              <a:latin typeface="Trebuchet MS"/>
              <a:ea typeface="Trebuchet MS"/>
              <a:cs typeface="Trebuchet MS"/>
              <a:sym typeface="Trebuchet MS"/>
            </a:endParaRPr>
          </a:p>
          <a:p>
            <a:pPr indent="-342900" lvl="0" marL="457200" rtl="0" algn="l">
              <a:lnSpc>
                <a:spcPct val="56000"/>
              </a:lnSpc>
              <a:spcBef>
                <a:spcPts val="1200"/>
              </a:spcBef>
              <a:spcAft>
                <a:spcPts val="0"/>
              </a:spcAft>
              <a:buClr>
                <a:srgbClr val="0033CC"/>
              </a:buClr>
              <a:buSzPts val="1800"/>
              <a:buChar char="●"/>
            </a:pPr>
            <a:r>
              <a:rPr lang="en-US" sz="1800">
                <a:solidFill>
                  <a:srgbClr val="0033CC"/>
                </a:solidFill>
                <a:latin typeface="Trebuchet MS"/>
                <a:ea typeface="Trebuchet MS"/>
                <a:cs typeface="Trebuchet MS"/>
                <a:sym typeface="Trebuchet MS"/>
              </a:rPr>
              <a:t>Tested on limited datasets to ensure scalability and reliability before full-scale launch</a:t>
            </a:r>
            <a:endParaRPr sz="1800">
              <a:solidFill>
                <a:srgbClr val="0033CC"/>
              </a:solidFill>
              <a:latin typeface="Trebuchet MS"/>
              <a:ea typeface="Trebuchet MS"/>
              <a:cs typeface="Trebuchet MS"/>
              <a:sym typeface="Trebuchet MS"/>
            </a:endParaRPr>
          </a:p>
          <a:p>
            <a:pPr indent="0" lvl="0" marL="0" marR="0" rtl="0" algn="just">
              <a:lnSpc>
                <a:spcPct val="56000"/>
              </a:lnSpc>
              <a:spcBef>
                <a:spcPts val="1200"/>
              </a:spcBef>
              <a:spcAft>
                <a:spcPts val="200"/>
              </a:spcAft>
              <a:buNone/>
            </a:pPr>
            <a:r>
              <a:t/>
            </a:r>
            <a:endParaRPr sz="1800">
              <a:solidFill>
                <a:srgbClr val="0033CC"/>
              </a:solidFill>
              <a:latin typeface="Trebuchet MS"/>
              <a:ea typeface="Trebuchet MS"/>
              <a:cs typeface="Trebuchet MS"/>
              <a:sym typeface="Trebuchet MS"/>
            </a:endParaRPr>
          </a:p>
        </p:txBody>
      </p:sp>
      <p:sp>
        <p:nvSpPr>
          <p:cNvPr id="102" name="Google Shape;102;p14"/>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400">
                <a:solidFill>
                  <a:srgbClr val="FF0000"/>
                </a:solidFill>
                <a:latin typeface="Trebuchet MS"/>
                <a:ea typeface="Trebuchet MS"/>
                <a:cs typeface="Trebuchet MS"/>
                <a:sym typeface="Trebuchet MS"/>
              </a:rPr>
              <a:t>Suggestions from Review – 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15"/>
          <p:cNvSpPr txBox="1"/>
          <p:nvPr/>
        </p:nvSpPr>
        <p:spPr>
          <a:xfrm>
            <a:off x="1295400" y="1747730"/>
            <a:ext cx="8077200" cy="4211931"/>
          </a:xfrm>
          <a:prstGeom prst="rect">
            <a:avLst/>
          </a:prstGeom>
          <a:noFill/>
          <a:ln>
            <a:noFill/>
          </a:ln>
        </p:spPr>
        <p:txBody>
          <a:bodyPr anchorCtr="0" anchor="t" bIns="45700" lIns="91425" spcFirstLastPara="1" rIns="91425" wrap="square" tIns="45700">
            <a:noAutofit/>
          </a:bodyPr>
          <a:lstStyle/>
          <a:p>
            <a:pPr indent="-12700" lvl="0" marL="355591" marR="0" rtl="0" algn="just">
              <a:spcBef>
                <a:spcPts val="0"/>
              </a:spcBef>
              <a:spcAft>
                <a:spcPts val="0"/>
              </a:spcAft>
              <a:buClr>
                <a:srgbClr val="980000"/>
              </a:buClr>
              <a:buSzPts val="2400"/>
              <a:buFont typeface="Noto Sans Symbols"/>
              <a:buChar char="▪"/>
            </a:pPr>
            <a:r>
              <a:rPr lang="en-US" sz="2400">
                <a:solidFill>
                  <a:srgbClr val="980000"/>
                </a:solidFill>
                <a:latin typeface="Trebuchet MS"/>
                <a:ea typeface="Trebuchet MS"/>
                <a:cs typeface="Trebuchet MS"/>
                <a:sym typeface="Trebuchet MS"/>
              </a:rPr>
              <a:t>Provide the suggestions and remarks given by the Guide. </a:t>
            </a:r>
            <a:endParaRPr>
              <a:solidFill>
                <a:srgbClr val="980000"/>
              </a:solidFill>
            </a:endParaRPr>
          </a:p>
          <a:p>
            <a:pPr indent="139700" lvl="0" marL="355591" marR="0" rtl="0" algn="just">
              <a:spcBef>
                <a:spcPts val="480"/>
              </a:spcBef>
              <a:spcAft>
                <a:spcPts val="0"/>
              </a:spcAft>
              <a:buClr>
                <a:schemeClr val="dk1"/>
              </a:buClr>
              <a:buSzPts val="2400"/>
              <a:buFont typeface="Noto Sans Symbols"/>
              <a:buNone/>
            </a:pPr>
            <a:r>
              <a:t/>
            </a:r>
            <a:endParaRPr sz="2400">
              <a:solidFill>
                <a:srgbClr val="980000"/>
              </a:solidFill>
              <a:latin typeface="Trebuchet MS"/>
              <a:ea typeface="Trebuchet MS"/>
              <a:cs typeface="Trebuchet MS"/>
              <a:sym typeface="Trebuchet MS"/>
            </a:endParaRPr>
          </a:p>
          <a:p>
            <a:pPr indent="-12700" lvl="0" marL="355591" marR="0" rtl="0" algn="just">
              <a:spcBef>
                <a:spcPts val="480"/>
              </a:spcBef>
              <a:spcAft>
                <a:spcPts val="0"/>
              </a:spcAft>
              <a:buClr>
                <a:srgbClr val="980000"/>
              </a:buClr>
              <a:buSzPts val="2400"/>
              <a:buFont typeface="Noto Sans Symbols"/>
              <a:buChar char="▪"/>
            </a:pPr>
            <a:r>
              <a:rPr lang="en-US" sz="2400">
                <a:solidFill>
                  <a:srgbClr val="980000"/>
                </a:solidFill>
                <a:latin typeface="Trebuchet MS"/>
                <a:ea typeface="Trebuchet MS"/>
                <a:cs typeface="Trebuchet MS"/>
                <a:sym typeface="Trebuchet MS"/>
              </a:rPr>
              <a:t>Mention the feasibility on the same showing the progress.</a:t>
            </a:r>
            <a:endParaRPr>
              <a:solidFill>
                <a:srgbClr val="980000"/>
              </a:solidFill>
            </a:endParaRPr>
          </a:p>
        </p:txBody>
      </p:sp>
      <p:sp>
        <p:nvSpPr>
          <p:cNvPr id="110" name="Google Shape;110;p15"/>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400">
                <a:solidFill>
                  <a:srgbClr val="FF0000"/>
                </a:solidFill>
                <a:latin typeface="Trebuchet MS"/>
                <a:ea typeface="Trebuchet MS"/>
                <a:cs typeface="Trebuchet MS"/>
                <a:sym typeface="Trebuchet MS"/>
              </a:rPr>
              <a:t>Suggestions from Review –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16"/>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Analysis and Critique of Research/Relevance -Application in Real world</a:t>
            </a:r>
            <a:endParaRPr/>
          </a:p>
        </p:txBody>
      </p:sp>
      <p:sp>
        <p:nvSpPr>
          <p:cNvPr id="117" name="Google Shape;117;p16"/>
          <p:cNvSpPr txBox="1"/>
          <p:nvPr/>
        </p:nvSpPr>
        <p:spPr>
          <a:xfrm>
            <a:off x="3044456" y="6172200"/>
            <a:ext cx="10439400" cy="2777250"/>
          </a:xfrm>
          <a:prstGeom prst="rect">
            <a:avLst/>
          </a:prstGeom>
          <a:noFill/>
          <a:ln>
            <a:noFill/>
          </a:ln>
        </p:spPr>
        <p:txBody>
          <a:bodyPr anchorCtr="0" anchor="ctr" bIns="45700" lIns="91425" spcFirstLastPara="1" rIns="91425" wrap="square" tIns="45700">
            <a:noAutofit/>
          </a:bodyPr>
          <a:lstStyle/>
          <a:p>
            <a:pPr indent="0" lvl="0" marL="457200" marR="0" rtl="0" algn="just">
              <a:spcBef>
                <a:spcPts val="480"/>
              </a:spcBef>
              <a:spcAft>
                <a:spcPts val="0"/>
              </a:spcAft>
              <a:buNone/>
            </a:pPr>
            <a:r>
              <a:t/>
            </a:r>
            <a:endParaRPr sz="2400">
              <a:solidFill>
                <a:srgbClr val="0033CC"/>
              </a:solidFill>
              <a:latin typeface="Trebuchet MS"/>
              <a:ea typeface="Trebuchet MS"/>
              <a:cs typeface="Trebuchet MS"/>
              <a:sym typeface="Trebuchet MS"/>
            </a:endParaRPr>
          </a:p>
        </p:txBody>
      </p:sp>
      <p:sp>
        <p:nvSpPr>
          <p:cNvPr id="118" name="Google Shape;118;p16"/>
          <p:cNvSpPr/>
          <p:nvPr/>
        </p:nvSpPr>
        <p:spPr>
          <a:xfrm>
            <a:off x="1825256" y="3715435"/>
            <a:ext cx="264816" cy="64633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 name="Google Shape;119;p16"/>
          <p:cNvSpPr txBox="1"/>
          <p:nvPr/>
        </p:nvSpPr>
        <p:spPr>
          <a:xfrm>
            <a:off x="2438400" y="2055900"/>
            <a:ext cx="6742322" cy="392928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0033CC"/>
                </a:solidFill>
                <a:latin typeface="Trebuchet MS"/>
                <a:ea typeface="Trebuchet MS"/>
                <a:cs typeface="Trebuchet MS"/>
                <a:sym typeface="Trebuchet MS"/>
              </a:rPr>
              <a:t>Analysis and Critique of Research:</a:t>
            </a:r>
            <a:endParaRPr/>
          </a:p>
          <a:p>
            <a:pPr indent="-285750" lvl="0" marL="285750" marR="0" rtl="0" algn="just">
              <a:spcBef>
                <a:spcPts val="480"/>
              </a:spcBef>
              <a:spcAft>
                <a:spcPts val="0"/>
              </a:spcAft>
              <a:buClr>
                <a:schemeClr val="dk1"/>
              </a:buClr>
              <a:buSzPts val="1100"/>
              <a:buFont typeface="Arial"/>
              <a:buChar char="•"/>
            </a:pPr>
            <a:r>
              <a:rPr lang="en-US" sz="1800">
                <a:solidFill>
                  <a:srgbClr val="0033CC"/>
                </a:solidFill>
                <a:latin typeface="Trebuchet MS"/>
                <a:ea typeface="Trebuchet MS"/>
                <a:cs typeface="Trebuchet MS"/>
                <a:sym typeface="Trebuchet MS"/>
              </a:rPr>
              <a:t>Evaluates the strengths and weaknesses of existing research.</a:t>
            </a:r>
            <a:endParaRPr/>
          </a:p>
          <a:p>
            <a:pPr indent="-285750" lvl="0" marL="285750" marR="0" rtl="0" algn="just">
              <a:spcBef>
                <a:spcPts val="480"/>
              </a:spcBef>
              <a:spcAft>
                <a:spcPts val="0"/>
              </a:spcAft>
              <a:buClr>
                <a:schemeClr val="dk1"/>
              </a:buClr>
              <a:buSzPts val="1100"/>
              <a:buFont typeface="Arial"/>
              <a:buChar char="•"/>
            </a:pPr>
            <a:r>
              <a:rPr lang="en-US" sz="1800">
                <a:solidFill>
                  <a:srgbClr val="0033CC"/>
                </a:solidFill>
                <a:latin typeface="Trebuchet MS"/>
                <a:ea typeface="Trebuchet MS"/>
                <a:cs typeface="Trebuchet MS"/>
                <a:sym typeface="Trebuchet MS"/>
              </a:rPr>
              <a:t>Identifies gaps, inconsistencies, or potential improvements.</a:t>
            </a:r>
            <a:endParaRPr/>
          </a:p>
          <a:p>
            <a:pPr indent="0" lvl="0" marL="0" marR="0" rtl="0" algn="just">
              <a:spcBef>
                <a:spcPts val="480"/>
              </a:spcBef>
              <a:spcAft>
                <a:spcPts val="0"/>
              </a:spcAft>
              <a:buNone/>
            </a:pPr>
            <a:r>
              <a:rPr lang="en-US" sz="1800">
                <a:solidFill>
                  <a:srgbClr val="0033CC"/>
                </a:solidFill>
                <a:latin typeface="Trebuchet MS"/>
                <a:ea typeface="Trebuchet MS"/>
                <a:cs typeface="Trebuchet MS"/>
                <a:sym typeface="Trebuchet MS"/>
              </a:rPr>
              <a:t>Relevance:</a:t>
            </a:r>
            <a:endParaRPr/>
          </a:p>
          <a:p>
            <a:pPr indent="-285750" lvl="0" marL="285750" marR="0" rtl="0" algn="just">
              <a:spcBef>
                <a:spcPts val="480"/>
              </a:spcBef>
              <a:spcAft>
                <a:spcPts val="0"/>
              </a:spcAft>
              <a:buClr>
                <a:schemeClr val="dk1"/>
              </a:buClr>
              <a:buSzPts val="1100"/>
              <a:buFont typeface="Arial"/>
              <a:buChar char="•"/>
            </a:pPr>
            <a:r>
              <a:rPr lang="en-US" sz="1800">
                <a:solidFill>
                  <a:srgbClr val="0033CC"/>
                </a:solidFill>
                <a:latin typeface="Trebuchet MS"/>
                <a:ea typeface="Trebuchet MS"/>
                <a:cs typeface="Trebuchet MS"/>
                <a:sym typeface="Trebuchet MS"/>
              </a:rPr>
              <a:t>Examines whether the research aligns with current challenges and industry needs.</a:t>
            </a:r>
            <a:endParaRPr/>
          </a:p>
          <a:p>
            <a:pPr indent="-285750" lvl="0" marL="285750" marR="0" rtl="0" algn="just">
              <a:spcBef>
                <a:spcPts val="480"/>
              </a:spcBef>
              <a:spcAft>
                <a:spcPts val="0"/>
              </a:spcAft>
              <a:buClr>
                <a:schemeClr val="dk1"/>
              </a:buClr>
              <a:buSzPts val="1100"/>
              <a:buFont typeface="Arial"/>
              <a:buChar char="•"/>
            </a:pPr>
            <a:r>
              <a:rPr lang="en-US" sz="1800">
                <a:solidFill>
                  <a:srgbClr val="0033CC"/>
                </a:solidFill>
                <a:latin typeface="Trebuchet MS"/>
                <a:ea typeface="Trebuchet MS"/>
                <a:cs typeface="Trebuchet MS"/>
                <a:sym typeface="Trebuchet MS"/>
              </a:rPr>
              <a:t>Assesses how impactful the research is within its domain.</a:t>
            </a:r>
            <a:endParaRPr/>
          </a:p>
          <a:p>
            <a:pPr indent="0" lvl="0" marL="0" marR="0" rtl="0" algn="just">
              <a:spcBef>
                <a:spcPts val="480"/>
              </a:spcBef>
              <a:spcAft>
                <a:spcPts val="0"/>
              </a:spcAft>
              <a:buNone/>
            </a:pPr>
            <a:r>
              <a:rPr lang="en-US" sz="1800">
                <a:solidFill>
                  <a:srgbClr val="0033CC"/>
                </a:solidFill>
                <a:latin typeface="Trebuchet MS"/>
                <a:ea typeface="Trebuchet MS"/>
                <a:cs typeface="Trebuchet MS"/>
                <a:sym typeface="Trebuchet MS"/>
              </a:rPr>
              <a:t>Application in the Real World:</a:t>
            </a:r>
            <a:endParaRPr/>
          </a:p>
          <a:p>
            <a:pPr indent="-285750" lvl="0" marL="285750" marR="0" rtl="0" algn="just">
              <a:spcBef>
                <a:spcPts val="480"/>
              </a:spcBef>
              <a:spcAft>
                <a:spcPts val="0"/>
              </a:spcAft>
              <a:buClr>
                <a:schemeClr val="dk1"/>
              </a:buClr>
              <a:buSzPts val="1100"/>
              <a:buFont typeface="Arial"/>
              <a:buChar char="•"/>
            </a:pPr>
            <a:r>
              <a:rPr lang="en-US" sz="1800">
                <a:solidFill>
                  <a:srgbClr val="0033CC"/>
                </a:solidFill>
                <a:latin typeface="Trebuchet MS"/>
                <a:ea typeface="Trebuchet MS"/>
                <a:cs typeface="Trebuchet MS"/>
                <a:sym typeface="Trebuchet MS"/>
              </a:rPr>
              <a:t>Determines how the research findings can be implemented practically.</a:t>
            </a:r>
            <a:endParaRPr/>
          </a:p>
          <a:p>
            <a:pPr indent="-285750" lvl="0" marL="285750" marR="0" rtl="0" algn="just">
              <a:spcBef>
                <a:spcPts val="480"/>
              </a:spcBef>
              <a:spcAft>
                <a:spcPts val="0"/>
              </a:spcAft>
              <a:buClr>
                <a:schemeClr val="dk1"/>
              </a:buClr>
              <a:buSzPts val="1100"/>
              <a:buFont typeface="Arial"/>
              <a:buChar char="•"/>
            </a:pPr>
            <a:r>
              <a:rPr lang="en-US" sz="1800">
                <a:solidFill>
                  <a:srgbClr val="0033CC"/>
                </a:solidFill>
                <a:latin typeface="Trebuchet MS"/>
                <a:ea typeface="Trebuchet MS"/>
                <a:cs typeface="Trebuchet MS"/>
                <a:sym typeface="Trebuchet MS"/>
              </a:rPr>
              <a:t>Explores use cases, scalability, and feasibility in real-world scenarios.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3" name="Shape 123"/>
        <p:cNvGrpSpPr/>
        <p:nvPr/>
      </p:nvGrpSpPr>
      <p:grpSpPr>
        <a:xfrm>
          <a:off x="0" y="0"/>
          <a:ext cx="0" cy="0"/>
          <a:chOff x="0" y="0"/>
          <a:chExt cx="0" cy="0"/>
        </a:xfrm>
      </p:grpSpPr>
      <p:sp>
        <p:nvSpPr>
          <p:cNvPr id="124" name="Google Shape;124;p17"/>
          <p:cNvSpPr txBox="1"/>
          <p:nvPr/>
        </p:nvSpPr>
        <p:spPr>
          <a:xfrm>
            <a:off x="2115000" y="2525725"/>
            <a:ext cx="8553000" cy="3777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1200"/>
              </a:spcBef>
              <a:spcAft>
                <a:spcPts val="1200"/>
              </a:spcAft>
              <a:buNone/>
            </a:pPr>
            <a:r>
              <a:rPr b="1" lang="en-US" sz="1800">
                <a:solidFill>
                  <a:srgbClr val="980000"/>
                </a:solidFill>
              </a:rPr>
              <a:t>NEED TO BE DONE</a:t>
            </a:r>
            <a:endParaRPr b="1" sz="1800">
              <a:solidFill>
                <a:srgbClr val="980000"/>
              </a:solidFill>
            </a:endParaRPr>
          </a:p>
        </p:txBody>
      </p:sp>
      <p:sp>
        <p:nvSpPr>
          <p:cNvPr id="125" name="Google Shape;125;p1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1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high-level design</a:t>
            </a:r>
            <a:endParaRPr sz="24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1" name="Shape 131"/>
        <p:cNvGrpSpPr/>
        <p:nvPr/>
      </p:nvGrpSpPr>
      <p:grpSpPr>
        <a:xfrm>
          <a:off x="0" y="0"/>
          <a:ext cx="0" cy="0"/>
          <a:chOff x="0" y="0"/>
          <a:chExt cx="0" cy="0"/>
        </a:xfrm>
      </p:grpSpPr>
      <p:sp>
        <p:nvSpPr>
          <p:cNvPr id="132" name="Google Shape;132;p18"/>
          <p:cNvSpPr/>
          <p:nvPr/>
        </p:nvSpPr>
        <p:spPr>
          <a:xfrm>
            <a:off x="3048000" y="15811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18"/>
          <p:cNvSpPr txBox="1"/>
          <p:nvPr/>
        </p:nvSpPr>
        <p:spPr>
          <a:xfrm>
            <a:off x="2895600" y="1143001"/>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t/>
            </a:r>
            <a:endParaRPr sz="2400">
              <a:solidFill>
                <a:schemeClr val="dk1"/>
              </a:solidFill>
              <a:latin typeface="Arial"/>
              <a:ea typeface="Arial"/>
              <a:cs typeface="Arial"/>
              <a:sym typeface="Arial"/>
            </a:endParaRPr>
          </a:p>
        </p:txBody>
      </p:sp>
      <p:sp>
        <p:nvSpPr>
          <p:cNvPr id="134" name="Google Shape;134;p18"/>
          <p:cNvSpPr txBox="1"/>
          <p:nvPr/>
        </p:nvSpPr>
        <p:spPr>
          <a:xfrm>
            <a:off x="2029650" y="1617675"/>
            <a:ext cx="9019350" cy="4758900"/>
          </a:xfrm>
          <a:prstGeom prst="rect">
            <a:avLst/>
          </a:prstGeom>
          <a:noFill/>
          <a:ln>
            <a:noFill/>
          </a:ln>
        </p:spPr>
        <p:txBody>
          <a:bodyPr anchorCtr="0" anchor="ctr" bIns="45700" lIns="91425" spcFirstLastPara="1" rIns="91425" wrap="square" tIns="45700">
            <a:noAutofit/>
          </a:bodyPr>
          <a:lstStyle/>
          <a:p>
            <a:pPr indent="-220980" lvl="0" marL="342900" marR="0" rtl="0" algn="just">
              <a:spcBef>
                <a:spcPts val="480"/>
              </a:spcBef>
              <a:spcAft>
                <a:spcPts val="0"/>
              </a:spcAft>
              <a:buClr>
                <a:srgbClr val="FF0000"/>
              </a:buClr>
              <a:buSzPts val="1920"/>
              <a:buFont typeface="Arial"/>
              <a:buNone/>
            </a:pPr>
            <a:r>
              <a:t/>
            </a:r>
            <a:endParaRPr sz="2400">
              <a:solidFill>
                <a:srgbClr val="0033CC"/>
              </a:solidFill>
              <a:latin typeface="Arial"/>
              <a:ea typeface="Arial"/>
              <a:cs typeface="Arial"/>
              <a:sym typeface="Arial"/>
            </a:endParaRPr>
          </a:p>
        </p:txBody>
      </p:sp>
      <p:sp>
        <p:nvSpPr>
          <p:cNvPr id="135" name="Google Shape;135;p18"/>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methodology</a:t>
            </a:r>
            <a:endParaRPr sz="2400">
              <a:solidFill>
                <a:schemeClr val="dk1"/>
              </a:solidFill>
              <a:latin typeface="Arial"/>
              <a:ea typeface="Arial"/>
              <a:cs typeface="Arial"/>
              <a:sym typeface="Arial"/>
            </a:endParaRPr>
          </a:p>
        </p:txBody>
      </p:sp>
      <p:sp>
        <p:nvSpPr>
          <p:cNvPr id="136" name="Google Shape;136;p18"/>
          <p:cNvSpPr txBox="1"/>
          <p:nvPr/>
        </p:nvSpPr>
        <p:spPr>
          <a:xfrm>
            <a:off x="2197918" y="2006571"/>
            <a:ext cx="6097800" cy="4303800"/>
          </a:xfrm>
          <a:prstGeom prst="rect">
            <a:avLst/>
          </a:prstGeom>
          <a:noFill/>
          <a:ln>
            <a:noFill/>
          </a:ln>
        </p:spPr>
        <p:txBody>
          <a:bodyPr anchorCtr="0" anchor="t" bIns="45700" lIns="91425" spcFirstLastPara="1" rIns="91425" wrap="square" tIns="45700">
            <a:spAutoFit/>
          </a:bodyPr>
          <a:lstStyle/>
          <a:p>
            <a:pPr indent="0" lvl="0" marL="457200" rtl="0" algn="l">
              <a:lnSpc>
                <a:spcPct val="80000"/>
              </a:lnSpc>
              <a:spcBef>
                <a:spcPts val="0"/>
              </a:spcBef>
              <a:spcAft>
                <a:spcPts val="0"/>
              </a:spcAft>
              <a:buNone/>
            </a:pPr>
            <a:r>
              <a:rPr b="1" lang="en-US" sz="1800">
                <a:solidFill>
                  <a:srgbClr val="0033CC"/>
                </a:solidFill>
              </a:rPr>
              <a:t>Tech Stack</a:t>
            </a:r>
            <a:r>
              <a:rPr lang="en-US" sz="1800">
                <a:solidFill>
                  <a:srgbClr val="0033CC"/>
                </a:solidFill>
              </a:rPr>
              <a:t>:</a:t>
            </a:r>
            <a:br>
              <a:rPr lang="en-US" sz="1800">
                <a:solidFill>
                  <a:srgbClr val="0033CC"/>
                </a:solidFill>
              </a:rPr>
            </a:br>
            <a:endParaRPr sz="1800">
              <a:solidFill>
                <a:srgbClr val="0033CC"/>
              </a:solidFill>
            </a:endParaRPr>
          </a:p>
          <a:p>
            <a:pPr indent="-342900" lvl="0" marL="457200" rtl="0" algn="l">
              <a:lnSpc>
                <a:spcPct val="80000"/>
              </a:lnSpc>
              <a:spcBef>
                <a:spcPts val="0"/>
              </a:spcBef>
              <a:spcAft>
                <a:spcPts val="0"/>
              </a:spcAft>
              <a:buClr>
                <a:srgbClr val="0033CC"/>
              </a:buClr>
              <a:buSzPts val="1800"/>
              <a:buChar char="●"/>
            </a:pPr>
            <a:r>
              <a:rPr lang="en-US" sz="1800">
                <a:solidFill>
                  <a:srgbClr val="0033CC"/>
                </a:solidFill>
              </a:rPr>
              <a:t>Python (Flask backend)</a:t>
            </a:r>
            <a:br>
              <a:rPr lang="en-US" sz="1800">
                <a:solidFill>
                  <a:srgbClr val="0033CC"/>
                </a:solidFill>
              </a:rPr>
            </a:br>
            <a:endParaRPr sz="1800">
              <a:solidFill>
                <a:srgbClr val="0033CC"/>
              </a:solidFill>
            </a:endParaRPr>
          </a:p>
          <a:p>
            <a:pPr indent="-342900" lvl="0" marL="457200" rtl="0" algn="l">
              <a:lnSpc>
                <a:spcPct val="80000"/>
              </a:lnSpc>
              <a:spcBef>
                <a:spcPts val="0"/>
              </a:spcBef>
              <a:spcAft>
                <a:spcPts val="0"/>
              </a:spcAft>
              <a:buClr>
                <a:srgbClr val="0033CC"/>
              </a:buClr>
              <a:buSzPts val="1800"/>
              <a:buChar char="●"/>
            </a:pPr>
            <a:r>
              <a:rPr lang="en-US" sz="1800">
                <a:solidFill>
                  <a:srgbClr val="0033CC"/>
                </a:solidFill>
              </a:rPr>
              <a:t>scikit-learn, NLTK, spaCy for NLP</a:t>
            </a:r>
            <a:br>
              <a:rPr lang="en-US" sz="1800">
                <a:solidFill>
                  <a:srgbClr val="0033CC"/>
                </a:solidFill>
              </a:rPr>
            </a:br>
            <a:endParaRPr sz="1800">
              <a:solidFill>
                <a:srgbClr val="0033CC"/>
              </a:solidFill>
            </a:endParaRPr>
          </a:p>
          <a:p>
            <a:pPr indent="-342900" lvl="0" marL="457200" rtl="0" algn="l">
              <a:lnSpc>
                <a:spcPct val="80000"/>
              </a:lnSpc>
              <a:spcBef>
                <a:spcPts val="0"/>
              </a:spcBef>
              <a:spcAft>
                <a:spcPts val="0"/>
              </a:spcAft>
              <a:buClr>
                <a:srgbClr val="0033CC"/>
              </a:buClr>
              <a:buSzPts val="1800"/>
              <a:buChar char="●"/>
            </a:pPr>
            <a:r>
              <a:rPr lang="en-US" sz="1800">
                <a:solidFill>
                  <a:srgbClr val="0033CC"/>
                </a:solidFill>
              </a:rPr>
              <a:t>SQLite for DB</a:t>
            </a:r>
            <a:br>
              <a:rPr lang="en-US" sz="1800">
                <a:solidFill>
                  <a:srgbClr val="0033CC"/>
                </a:solidFill>
              </a:rPr>
            </a:br>
            <a:endParaRPr sz="1800">
              <a:solidFill>
                <a:srgbClr val="0033CC"/>
              </a:solidFill>
            </a:endParaRPr>
          </a:p>
          <a:p>
            <a:pPr indent="-342900" lvl="0" marL="457200" rtl="0" algn="l">
              <a:lnSpc>
                <a:spcPct val="80000"/>
              </a:lnSpc>
              <a:spcBef>
                <a:spcPts val="0"/>
              </a:spcBef>
              <a:spcAft>
                <a:spcPts val="0"/>
              </a:spcAft>
              <a:buClr>
                <a:srgbClr val="0033CC"/>
              </a:buClr>
              <a:buSzPts val="1800"/>
              <a:buChar char="●"/>
            </a:pPr>
            <a:r>
              <a:rPr lang="en-US" sz="1800">
                <a:solidFill>
                  <a:srgbClr val="0033CC"/>
                </a:solidFill>
              </a:rPr>
              <a:t>HTML/CSS + Bootstrap for UI</a:t>
            </a:r>
            <a:br>
              <a:rPr lang="en-US" sz="1800">
                <a:solidFill>
                  <a:srgbClr val="0033CC"/>
                </a:solidFill>
              </a:rPr>
            </a:br>
            <a:endParaRPr sz="1800">
              <a:solidFill>
                <a:srgbClr val="0033CC"/>
              </a:solidFill>
            </a:endParaRPr>
          </a:p>
          <a:p>
            <a:pPr indent="0" lvl="0" marL="457200" rtl="0" algn="l">
              <a:lnSpc>
                <a:spcPct val="80000"/>
              </a:lnSpc>
              <a:spcBef>
                <a:spcPts val="0"/>
              </a:spcBef>
              <a:spcAft>
                <a:spcPts val="0"/>
              </a:spcAft>
              <a:buNone/>
            </a:pPr>
            <a:r>
              <a:rPr b="1" lang="en-US" sz="1800">
                <a:solidFill>
                  <a:srgbClr val="0033CC"/>
                </a:solidFill>
              </a:rPr>
              <a:t>Approach</a:t>
            </a:r>
            <a:r>
              <a:rPr lang="en-US" sz="1800">
                <a:solidFill>
                  <a:srgbClr val="0033CC"/>
                </a:solidFill>
              </a:rPr>
              <a:t>:</a:t>
            </a:r>
            <a:br>
              <a:rPr lang="en-US" sz="1800">
                <a:solidFill>
                  <a:srgbClr val="0033CC"/>
                </a:solidFill>
              </a:rPr>
            </a:br>
            <a:endParaRPr sz="1800">
              <a:solidFill>
                <a:srgbClr val="0033CC"/>
              </a:solidFill>
            </a:endParaRPr>
          </a:p>
          <a:p>
            <a:pPr indent="-342900" lvl="0" marL="457200" rtl="0" algn="l">
              <a:lnSpc>
                <a:spcPct val="80000"/>
              </a:lnSpc>
              <a:spcBef>
                <a:spcPts val="0"/>
              </a:spcBef>
              <a:spcAft>
                <a:spcPts val="0"/>
              </a:spcAft>
              <a:buClr>
                <a:srgbClr val="0033CC"/>
              </a:buClr>
              <a:buSzPts val="1800"/>
              <a:buChar char="●"/>
            </a:pPr>
            <a:r>
              <a:rPr lang="en-US" sz="1800">
                <a:solidFill>
                  <a:srgbClr val="0033CC"/>
                </a:solidFill>
              </a:rPr>
              <a:t>NLP to analyze documents</a:t>
            </a:r>
            <a:br>
              <a:rPr lang="en-US" sz="1800">
                <a:solidFill>
                  <a:srgbClr val="0033CC"/>
                </a:solidFill>
              </a:rPr>
            </a:br>
            <a:endParaRPr sz="1800">
              <a:solidFill>
                <a:srgbClr val="0033CC"/>
              </a:solidFill>
            </a:endParaRPr>
          </a:p>
          <a:p>
            <a:pPr indent="-342900" lvl="0" marL="457200" rtl="0" algn="l">
              <a:lnSpc>
                <a:spcPct val="80000"/>
              </a:lnSpc>
              <a:spcBef>
                <a:spcPts val="0"/>
              </a:spcBef>
              <a:spcAft>
                <a:spcPts val="0"/>
              </a:spcAft>
              <a:buClr>
                <a:srgbClr val="0033CC"/>
              </a:buClr>
              <a:buSzPts val="1800"/>
              <a:buChar char="●"/>
            </a:pPr>
            <a:r>
              <a:rPr lang="en-US" sz="1800">
                <a:solidFill>
                  <a:srgbClr val="0033CC"/>
                </a:solidFill>
              </a:rPr>
              <a:t>Rule-based + ML-based question generation</a:t>
            </a:r>
            <a:br>
              <a:rPr lang="en-US" sz="1800">
                <a:solidFill>
                  <a:srgbClr val="0033CC"/>
                </a:solidFill>
              </a:rPr>
            </a:br>
            <a:endParaRPr sz="1800">
              <a:solidFill>
                <a:srgbClr val="0033CC"/>
              </a:solidFill>
            </a:endParaRPr>
          </a:p>
          <a:p>
            <a:pPr indent="-342900" lvl="0" marL="457200" rtl="0" algn="l">
              <a:lnSpc>
                <a:spcPct val="80000"/>
              </a:lnSpc>
              <a:spcBef>
                <a:spcPts val="0"/>
              </a:spcBef>
              <a:spcAft>
                <a:spcPts val="0"/>
              </a:spcAft>
              <a:buClr>
                <a:srgbClr val="0033CC"/>
              </a:buClr>
              <a:buSzPts val="1800"/>
              <a:buChar char="●"/>
            </a:pPr>
            <a:r>
              <a:rPr lang="en-US" sz="1800">
                <a:solidFill>
                  <a:srgbClr val="0033CC"/>
                </a:solidFill>
              </a:rPr>
              <a:t>Evaluation by comparing student answers with key concepts</a:t>
            </a:r>
            <a:endParaRPr sz="1800">
              <a:solidFill>
                <a:srgbClr val="0033CC"/>
              </a:solidFill>
            </a:endParaRPr>
          </a:p>
          <a:p>
            <a:pPr indent="0" lvl="0" marL="0" marR="0" rtl="0" algn="just">
              <a:lnSpc>
                <a:spcPct val="80000"/>
              </a:lnSpc>
              <a:spcBef>
                <a:spcPts val="0"/>
              </a:spcBef>
              <a:spcAft>
                <a:spcPts val="0"/>
              </a:spcAft>
              <a:buNone/>
            </a:pPr>
            <a:r>
              <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1" name="Shape 141"/>
        <p:cNvGrpSpPr/>
        <p:nvPr/>
      </p:nvGrpSpPr>
      <p:grpSpPr>
        <a:xfrm>
          <a:off x="0" y="0"/>
          <a:ext cx="0" cy="0"/>
          <a:chOff x="0" y="0"/>
          <a:chExt cx="0" cy="0"/>
        </a:xfrm>
      </p:grpSpPr>
      <p:sp>
        <p:nvSpPr>
          <p:cNvPr id="142" name="Google Shape;142;p19"/>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3" name="Google Shape;143;p19"/>
          <p:cNvSpPr txBox="1"/>
          <p:nvPr/>
        </p:nvSpPr>
        <p:spPr>
          <a:xfrm>
            <a:off x="1905000" y="1143002"/>
            <a:ext cx="8763000" cy="1200329"/>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Project Progress-DataPreprocessing and Base model implementation</a:t>
            </a:r>
            <a:endParaRPr/>
          </a:p>
          <a:p>
            <a:pPr indent="-342900" lvl="0" marL="342900" marR="0" rtl="0" algn="r">
              <a:spcBef>
                <a:spcPts val="0"/>
              </a:spcBef>
              <a:spcAft>
                <a:spcPts val="0"/>
              </a:spcAft>
              <a:buNone/>
            </a:pPr>
            <a:r>
              <a:t/>
            </a:r>
            <a:endParaRPr sz="2400">
              <a:solidFill>
                <a:schemeClr val="dk1"/>
              </a:solidFill>
              <a:latin typeface="Arial"/>
              <a:ea typeface="Arial"/>
              <a:cs typeface="Arial"/>
              <a:sym typeface="Arial"/>
            </a:endParaRPr>
          </a:p>
        </p:txBody>
      </p:sp>
      <p:sp>
        <p:nvSpPr>
          <p:cNvPr id="144" name="Google Shape;144;p19"/>
          <p:cNvSpPr txBox="1"/>
          <p:nvPr/>
        </p:nvSpPr>
        <p:spPr>
          <a:xfrm>
            <a:off x="1981200" y="1752600"/>
            <a:ext cx="8229600" cy="472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Clr>
                <a:schemeClr val="dk1"/>
              </a:buClr>
              <a:buSzPts val="1100"/>
              <a:buFont typeface="Arial"/>
              <a:buNone/>
            </a:pPr>
            <a:r>
              <a:rPr b="1" lang="en-US" sz="1800">
                <a:solidFill>
                  <a:srgbClr val="0033CC"/>
                </a:solidFill>
              </a:rPr>
              <a:t>3.1 User Authentication</a:t>
            </a:r>
            <a:endParaRPr b="1" sz="1800">
              <a:solidFill>
                <a:srgbClr val="0033CC"/>
              </a:solidFill>
            </a:endParaRPr>
          </a:p>
          <a:p>
            <a:pPr indent="-342900" lvl="0" marL="457200" rtl="0" algn="l">
              <a:lnSpc>
                <a:spcPct val="100000"/>
              </a:lnSpc>
              <a:spcBef>
                <a:spcPts val="1200"/>
              </a:spcBef>
              <a:spcAft>
                <a:spcPts val="0"/>
              </a:spcAft>
              <a:buClr>
                <a:srgbClr val="0033CC"/>
              </a:buClr>
              <a:buSzPts val="1800"/>
              <a:buChar char="●"/>
            </a:pPr>
            <a:r>
              <a:rPr lang="en-US" sz="1800">
                <a:solidFill>
                  <a:srgbClr val="0033CC"/>
                </a:solidFill>
              </a:rPr>
              <a:t>Basic user registration and login system implemented.</a:t>
            </a:r>
            <a:endParaRPr sz="1800">
              <a:solidFill>
                <a:srgbClr val="0033CC"/>
              </a:solidFill>
            </a:endParaRPr>
          </a:p>
          <a:p>
            <a:pPr indent="0" lvl="0" marL="0" rtl="0" algn="l">
              <a:lnSpc>
                <a:spcPct val="100000"/>
              </a:lnSpc>
              <a:spcBef>
                <a:spcPts val="1200"/>
              </a:spcBef>
              <a:spcAft>
                <a:spcPts val="0"/>
              </a:spcAft>
              <a:buClr>
                <a:schemeClr val="dk1"/>
              </a:buClr>
              <a:buSzPts val="1100"/>
              <a:buFont typeface="Arial"/>
              <a:buNone/>
            </a:pPr>
            <a:r>
              <a:rPr b="1" lang="en-US" sz="1800">
                <a:solidFill>
                  <a:srgbClr val="0033CC"/>
                </a:solidFill>
              </a:rPr>
              <a:t>3.2 Document Upload System</a:t>
            </a:r>
            <a:endParaRPr b="1" sz="1800">
              <a:solidFill>
                <a:srgbClr val="0033CC"/>
              </a:solidFill>
            </a:endParaRPr>
          </a:p>
          <a:p>
            <a:pPr indent="-342900" lvl="0" marL="457200" rtl="0" algn="l">
              <a:lnSpc>
                <a:spcPct val="100000"/>
              </a:lnSpc>
              <a:spcBef>
                <a:spcPts val="1200"/>
              </a:spcBef>
              <a:spcAft>
                <a:spcPts val="0"/>
              </a:spcAft>
              <a:buClr>
                <a:srgbClr val="0033CC"/>
              </a:buClr>
              <a:buSzPts val="1800"/>
              <a:buChar char="●"/>
            </a:pPr>
            <a:r>
              <a:rPr lang="en-US" sz="1800">
                <a:solidFill>
                  <a:srgbClr val="0033CC"/>
                </a:solidFill>
              </a:rPr>
              <a:t>Users can upload various file formats (PDFs, DOCs, videos).</a:t>
            </a:r>
            <a:br>
              <a:rPr lang="en-US" sz="1800">
                <a:solidFill>
                  <a:srgbClr val="0033CC"/>
                </a:solidFill>
              </a:rPr>
            </a:br>
            <a:endParaRPr sz="1800">
              <a:solidFill>
                <a:srgbClr val="0033CC"/>
              </a:solidFill>
            </a:endParaRPr>
          </a:p>
          <a:p>
            <a:pPr indent="-342900" lvl="0" marL="457200" rtl="0" algn="l">
              <a:lnSpc>
                <a:spcPct val="100000"/>
              </a:lnSpc>
              <a:spcBef>
                <a:spcPts val="0"/>
              </a:spcBef>
              <a:spcAft>
                <a:spcPts val="0"/>
              </a:spcAft>
              <a:buClr>
                <a:srgbClr val="0033CC"/>
              </a:buClr>
              <a:buSzPts val="1800"/>
              <a:buChar char="●"/>
            </a:pPr>
            <a:r>
              <a:rPr lang="en-US" sz="1800">
                <a:solidFill>
                  <a:srgbClr val="0033CC"/>
                </a:solidFill>
              </a:rPr>
              <a:t>Files are stored and preprocessed for content extraction (currently for text-based documents).</a:t>
            </a:r>
            <a:endParaRPr sz="1800">
              <a:solidFill>
                <a:srgbClr val="0033CC"/>
              </a:solidFill>
            </a:endParaRPr>
          </a:p>
          <a:p>
            <a:pPr indent="0" lvl="0" marL="0" rtl="0" algn="l">
              <a:lnSpc>
                <a:spcPct val="100000"/>
              </a:lnSpc>
              <a:spcBef>
                <a:spcPts val="1200"/>
              </a:spcBef>
              <a:spcAft>
                <a:spcPts val="0"/>
              </a:spcAft>
              <a:buClr>
                <a:schemeClr val="dk1"/>
              </a:buClr>
              <a:buSzPts val="1100"/>
              <a:buFont typeface="Arial"/>
              <a:buNone/>
            </a:pPr>
            <a:r>
              <a:rPr b="1" lang="en-US" sz="1800">
                <a:solidFill>
                  <a:srgbClr val="0033CC"/>
                </a:solidFill>
              </a:rPr>
              <a:t>3.3 Content Understanding</a:t>
            </a:r>
            <a:endParaRPr b="1" sz="1800">
              <a:solidFill>
                <a:srgbClr val="0033CC"/>
              </a:solidFill>
            </a:endParaRPr>
          </a:p>
          <a:p>
            <a:pPr indent="-342900" lvl="0" marL="457200" rtl="0" algn="l">
              <a:lnSpc>
                <a:spcPct val="100000"/>
              </a:lnSpc>
              <a:spcBef>
                <a:spcPts val="1200"/>
              </a:spcBef>
              <a:spcAft>
                <a:spcPts val="0"/>
              </a:spcAft>
              <a:buClr>
                <a:srgbClr val="0033CC"/>
              </a:buClr>
              <a:buSzPts val="1800"/>
              <a:buChar char="●"/>
            </a:pPr>
            <a:r>
              <a:rPr lang="en-US" sz="1800">
                <a:solidFill>
                  <a:srgbClr val="0033CC"/>
                </a:solidFill>
              </a:rPr>
              <a:t>NLP pipeline processes uploaded documents to extract key concepts and topics.</a:t>
            </a:r>
            <a:br>
              <a:rPr lang="en-US" sz="1800">
                <a:solidFill>
                  <a:srgbClr val="0033CC"/>
                </a:solidFill>
              </a:rPr>
            </a:br>
            <a:endParaRPr sz="1800">
              <a:solidFill>
                <a:srgbClr val="0033CC"/>
              </a:solidFill>
            </a:endParaRPr>
          </a:p>
          <a:p>
            <a:pPr indent="-342900" lvl="0" marL="457200" rtl="0" algn="l">
              <a:lnSpc>
                <a:spcPct val="100000"/>
              </a:lnSpc>
              <a:spcBef>
                <a:spcPts val="0"/>
              </a:spcBef>
              <a:spcAft>
                <a:spcPts val="0"/>
              </a:spcAft>
              <a:buClr>
                <a:srgbClr val="0033CC"/>
              </a:buClr>
              <a:buSzPts val="1800"/>
              <a:buChar char="●"/>
            </a:pPr>
            <a:r>
              <a:rPr lang="en-US" sz="1800">
                <a:solidFill>
                  <a:srgbClr val="0033CC"/>
                </a:solidFill>
              </a:rPr>
              <a:t>Utilizes summarization and keyword extraction models (e.g., spaCy, BERT-based models).</a:t>
            </a:r>
            <a:br>
              <a:rPr lang="en-US" sz="1800">
                <a:solidFill>
                  <a:srgbClr val="0033CC"/>
                </a:solidFill>
              </a:rPr>
            </a:br>
            <a:endParaRPr sz="1800">
              <a:solidFill>
                <a:srgbClr val="0033CC"/>
              </a:solidFill>
            </a:endParaRPr>
          </a:p>
          <a:p>
            <a:pPr indent="0" lvl="0" marL="0" marR="0" rtl="0" algn="just">
              <a:lnSpc>
                <a:spcPct val="100000"/>
              </a:lnSpc>
              <a:spcBef>
                <a:spcPts val="1200"/>
              </a:spcBef>
              <a:spcAft>
                <a:spcPts val="0"/>
              </a:spcAft>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