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9144000" cx="14630400"/>
  <p:notesSz cx="146304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5" roundtripDataSignature="AMtx7mh3ycSfsy3cbSOJT5suq3of3DwZ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63025" y="4343400"/>
            <a:ext cx="117043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1463025" y="4343400"/>
            <a:ext cx="11704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2438875" y="685800"/>
            <a:ext cx="975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1463025" y="4343400"/>
            <a:ext cx="11704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2438875" y="685800"/>
            <a:ext cx="975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1463025" y="4343400"/>
            <a:ext cx="11704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2438875" y="685800"/>
            <a:ext cx="975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daea14c84_1_0:notes"/>
          <p:cNvSpPr/>
          <p:nvPr>
            <p:ph idx="2" type="sldImg"/>
          </p:nvPr>
        </p:nvSpPr>
        <p:spPr>
          <a:xfrm>
            <a:off x="2438875" y="685800"/>
            <a:ext cx="97542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daea14c84_1_0:notes"/>
          <p:cNvSpPr txBox="1"/>
          <p:nvPr>
            <p:ph idx="1" type="body"/>
          </p:nvPr>
        </p:nvSpPr>
        <p:spPr>
          <a:xfrm>
            <a:off x="1463025" y="4343400"/>
            <a:ext cx="11704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
          <p:cNvSpPr txBox="1"/>
          <p:nvPr>
            <p:ph type="title"/>
          </p:nvPr>
        </p:nvSpPr>
        <p:spPr>
          <a:xfrm>
            <a:off x="5132863" y="2744756"/>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body"/>
          </p:nvPr>
        </p:nvSpPr>
        <p:spPr>
          <a:xfrm>
            <a:off x="619346" y="3451449"/>
            <a:ext cx="9388475" cy="471360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2F5496"/>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0"/>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7" name="Shape 17"/>
        <p:cNvGrpSpPr/>
        <p:nvPr/>
      </p:nvGrpSpPr>
      <p:grpSpPr>
        <a:xfrm>
          <a:off x="0" y="0"/>
          <a:ext cx="0" cy="0"/>
          <a:chOff x="0" y="0"/>
          <a:chExt cx="0" cy="0"/>
        </a:xfrm>
      </p:grpSpPr>
      <p:sp>
        <p:nvSpPr>
          <p:cNvPr id="18" name="Google Shape;18;p21"/>
          <p:cNvSpPr/>
          <p:nvPr/>
        </p:nvSpPr>
        <p:spPr>
          <a:xfrm>
            <a:off x="0" y="1577495"/>
            <a:ext cx="9960610" cy="0"/>
          </a:xfrm>
          <a:custGeom>
            <a:rect b="b" l="l" r="r" t="t"/>
            <a:pathLst>
              <a:path extrusionOk="0" h="120000" w="9960610">
                <a:moveTo>
                  <a:pt x="0" y="0"/>
                </a:moveTo>
                <a:lnTo>
                  <a:pt x="99599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 name="Google Shape;19;p21"/>
          <p:cNvPicPr preferRelativeResize="0"/>
          <p:nvPr/>
        </p:nvPicPr>
        <p:blipFill rotWithShape="1">
          <a:blip r:embed="rId2">
            <a:alphaModFix/>
          </a:blip>
          <a:srcRect b="0" l="0" r="0" t="0"/>
          <a:stretch/>
        </p:blipFill>
        <p:spPr>
          <a:xfrm>
            <a:off x="12791423" y="626519"/>
            <a:ext cx="1120317" cy="1678755"/>
          </a:xfrm>
          <a:prstGeom prst="rect">
            <a:avLst/>
          </a:prstGeom>
          <a:noFill/>
          <a:ln>
            <a:noFill/>
          </a:ln>
        </p:spPr>
      </p:pic>
      <p:sp>
        <p:nvSpPr>
          <p:cNvPr id="20" name="Google Shape;20;p21"/>
          <p:cNvSpPr txBox="1"/>
          <p:nvPr>
            <p:ph type="ctrTitle"/>
          </p:nvPr>
        </p:nvSpPr>
        <p:spPr>
          <a:xfrm>
            <a:off x="538331" y="280327"/>
            <a:ext cx="13553737" cy="10915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subTitle"/>
          </p:nvPr>
        </p:nvSpPr>
        <p:spPr>
          <a:xfrm>
            <a:off x="2194560" y="5120640"/>
            <a:ext cx="10241280" cy="2286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2"/>
          <p:cNvSpPr txBox="1"/>
          <p:nvPr>
            <p:ph type="title"/>
          </p:nvPr>
        </p:nvSpPr>
        <p:spPr>
          <a:xfrm>
            <a:off x="5132863" y="2744756"/>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body"/>
          </p:nvPr>
        </p:nvSpPr>
        <p:spPr>
          <a:xfrm>
            <a:off x="731520"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2"/>
          <p:cNvSpPr txBox="1"/>
          <p:nvPr>
            <p:ph idx="2" type="body"/>
          </p:nvPr>
        </p:nvSpPr>
        <p:spPr>
          <a:xfrm>
            <a:off x="7534656"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2"/>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23"/>
          <p:cNvSpPr txBox="1"/>
          <p:nvPr>
            <p:ph type="title"/>
          </p:nvPr>
        </p:nvSpPr>
        <p:spPr>
          <a:xfrm>
            <a:off x="5132863" y="2744756"/>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3"/>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24"/>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5132863" y="2744756"/>
            <a:ext cx="4364673" cy="711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5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619346" y="3451449"/>
            <a:ext cx="9388475" cy="471360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2F5496"/>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9"/>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mailto:preetkanwal@pes.edu" TargetMode="External"/><Relationship Id="rId4" Type="http://schemas.openxmlformats.org/officeDocument/2006/relationships/hyperlink" Target="mailto:al@pes.edu"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1"/>
          <p:cNvSpPr txBox="1"/>
          <p:nvPr>
            <p:ph type="title"/>
          </p:nvPr>
        </p:nvSpPr>
        <p:spPr>
          <a:xfrm>
            <a:off x="5119534" y="2884558"/>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Compiler Design</a:t>
            </a:r>
            <a:endParaRPr/>
          </a:p>
        </p:txBody>
      </p:sp>
      <p:sp>
        <p:nvSpPr>
          <p:cNvPr id="46" name="Google Shape;46;p1"/>
          <p:cNvSpPr txBox="1"/>
          <p:nvPr/>
        </p:nvSpPr>
        <p:spPr>
          <a:xfrm>
            <a:off x="5185404" y="4147934"/>
            <a:ext cx="7462520" cy="108585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Preet Kanwal</a:t>
            </a:r>
            <a:endParaRPr b="0" i="0" sz="3000" u="none" cap="none" strike="noStrike">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b="0" i="0" lang="en-US" sz="3000" u="none" cap="none" strike="noStrike">
                <a:solidFill>
                  <a:schemeClr val="dk1"/>
                </a:solidFill>
                <a:latin typeface="Calibri"/>
                <a:ea typeface="Calibri"/>
                <a:cs typeface="Calibri"/>
                <a:sym typeface="Calibri"/>
              </a:rPr>
              <a:t>Department of Computer Science &amp; Engineering</a:t>
            </a:r>
            <a:endParaRPr b="0" i="0" sz="3000" u="none" cap="none" strike="noStrike">
              <a:solidFill>
                <a:schemeClr val="dk1"/>
              </a:solidFill>
              <a:latin typeface="Calibri"/>
              <a:ea typeface="Calibri"/>
              <a:cs typeface="Calibri"/>
              <a:sym typeface="Calibri"/>
            </a:endParaRPr>
          </a:p>
        </p:txBody>
      </p:sp>
      <p:sp>
        <p:nvSpPr>
          <p:cNvPr id="47" name="Google Shape;47;p1"/>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1"/>
          <p:cNvSpPr/>
          <p:nvPr/>
        </p:nvSpPr>
        <p:spPr>
          <a:xfrm>
            <a:off x="5093329" y="3797100"/>
            <a:ext cx="5497830" cy="0"/>
          </a:xfrm>
          <a:custGeom>
            <a:rect b="b" l="l" r="r" t="t"/>
            <a:pathLst>
              <a:path extrusionOk="0" h="120000" w="5497830">
                <a:moveTo>
                  <a:pt x="0" y="0"/>
                </a:moveTo>
                <a:lnTo>
                  <a:pt x="54974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 name="Google Shape;49;p1"/>
          <p:cNvPicPr preferRelativeResize="0"/>
          <p:nvPr/>
        </p:nvPicPr>
        <p:blipFill rotWithShape="1">
          <a:blip r:embed="rId3">
            <a:alphaModFix/>
          </a:blip>
          <a:srcRect b="0" l="0" r="0" t="0"/>
          <a:stretch/>
        </p:blipFill>
        <p:spPr>
          <a:xfrm>
            <a:off x="1488596" y="1353388"/>
            <a:ext cx="2843061" cy="4260225"/>
          </a:xfrm>
          <a:prstGeom prst="rect">
            <a:avLst/>
          </a:prstGeom>
          <a:noFill/>
          <a:ln>
            <a:noFill/>
          </a:ln>
        </p:spPr>
      </p:pic>
      <p:sp>
        <p:nvSpPr>
          <p:cNvPr id="50" name="Google Shape;50;p1"/>
          <p:cNvSpPr/>
          <p:nvPr/>
        </p:nvSpPr>
        <p:spPr>
          <a:xfrm>
            <a:off x="13026835" y="354977"/>
            <a:ext cx="1280795" cy="1437640"/>
          </a:xfrm>
          <a:custGeom>
            <a:rect b="b" l="l" r="r" t="t"/>
            <a:pathLst>
              <a:path extrusionOk="0" h="1437639" w="1280794">
                <a:moveTo>
                  <a:pt x="1280274" y="0"/>
                </a:moveTo>
                <a:lnTo>
                  <a:pt x="0" y="0"/>
                </a:lnTo>
                <a:lnTo>
                  <a:pt x="0" y="60960"/>
                </a:lnTo>
                <a:lnTo>
                  <a:pt x="1225410" y="60960"/>
                </a:lnTo>
                <a:lnTo>
                  <a:pt x="1225410" y="1437513"/>
                </a:lnTo>
                <a:lnTo>
                  <a:pt x="1280274" y="1437513"/>
                </a:lnTo>
                <a:lnTo>
                  <a:pt x="1280274" y="60960"/>
                </a:lnTo>
                <a:lnTo>
                  <a:pt x="1280274" y="15011"/>
                </a:lnTo>
                <a:lnTo>
                  <a:pt x="1280274"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txBox="1"/>
          <p:nvPr/>
        </p:nvSpPr>
        <p:spPr>
          <a:xfrm>
            <a:off x="923927" y="7952010"/>
            <a:ext cx="479806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Calibri"/>
                <a:ea typeface="Calibri"/>
                <a:cs typeface="Calibri"/>
                <a:sym typeface="Calibri"/>
              </a:rPr>
              <a:t>Teaching Assistant : Sanket N D</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marR="0" rtl="0" algn="l">
              <a:lnSpc>
                <a:spcPct val="100000"/>
              </a:lnSpc>
              <a:spcBef>
                <a:spcPts val="0"/>
              </a:spcBef>
              <a:spcAft>
                <a:spcPts val="0"/>
              </a:spcAft>
              <a:buNone/>
            </a:pPr>
            <a:r>
              <a:rPr b="1" lang="en-US" sz="3000">
                <a:solidFill>
                  <a:srgbClr val="2F5496"/>
                </a:solidFill>
                <a:latin typeface="Calibri"/>
                <a:ea typeface="Calibri"/>
                <a:cs typeface="Calibri"/>
                <a:sym typeface="Calibri"/>
              </a:rPr>
              <a:t>Compiler Design</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b="1" lang="en-US" sz="3000">
                <a:solidFill>
                  <a:srgbClr val="C55A11"/>
                </a:solidFill>
                <a:latin typeface="Calibri"/>
                <a:ea typeface="Calibri"/>
                <a:cs typeface="Calibri"/>
                <a:sym typeface="Calibri"/>
              </a:rPr>
              <a:t>Error Recovery Strategies</a:t>
            </a:r>
            <a:endParaRPr sz="3000">
              <a:solidFill>
                <a:schemeClr val="dk1"/>
              </a:solidFill>
              <a:latin typeface="Calibri"/>
              <a:ea typeface="Calibri"/>
              <a:cs typeface="Calibri"/>
              <a:sym typeface="Calibri"/>
            </a:endParaRPr>
          </a:p>
        </p:txBody>
      </p:sp>
      <p:sp>
        <p:nvSpPr>
          <p:cNvPr id="120" name="Google Shape;120;p9"/>
          <p:cNvSpPr txBox="1"/>
          <p:nvPr/>
        </p:nvSpPr>
        <p:spPr>
          <a:xfrm>
            <a:off x="4210000" y="4111398"/>
            <a:ext cx="5847715" cy="69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400">
                <a:solidFill>
                  <a:srgbClr val="C55A11"/>
                </a:solidFill>
                <a:latin typeface="Calibri"/>
                <a:ea typeface="Calibri"/>
                <a:cs typeface="Calibri"/>
                <a:sym typeface="Calibri"/>
              </a:rPr>
              <a:t>Error Recovery Strategies</a:t>
            </a:r>
            <a:endParaRPr sz="4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538331" y="280327"/>
            <a:ext cx="395859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Error Recovery in Parsers</a:t>
            </a:r>
            <a:endParaRPr sz="3000"/>
          </a:p>
        </p:txBody>
      </p:sp>
      <p:sp>
        <p:nvSpPr>
          <p:cNvPr id="126" name="Google Shape;126;p10"/>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10"/>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28" name="Google Shape;128;p10"/>
          <p:cNvSpPr txBox="1"/>
          <p:nvPr/>
        </p:nvSpPr>
        <p:spPr>
          <a:xfrm>
            <a:off x="533121" y="2237075"/>
            <a:ext cx="11157585" cy="5181600"/>
          </a:xfrm>
          <a:prstGeom prst="rect">
            <a:avLst/>
          </a:prstGeom>
          <a:noFill/>
          <a:ln>
            <a:noFill/>
          </a:ln>
        </p:spPr>
        <p:txBody>
          <a:bodyPr anchorCtr="0" anchor="t" bIns="0" lIns="0" spcFirstLastPara="1" rIns="0" wrap="square" tIns="139700">
            <a:spAutoFit/>
          </a:bodyPr>
          <a:lstStyle/>
          <a:p>
            <a:pPr indent="-443865" lvl="0" marL="455930" marR="0" rtl="0" algn="just">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There is no universally accepted strategy for error recovery in Parsers.</a:t>
            </a:r>
            <a:endParaRPr sz="2800">
              <a:solidFill>
                <a:schemeClr val="dk1"/>
              </a:solidFill>
              <a:latin typeface="Calibri"/>
              <a:ea typeface="Calibri"/>
              <a:cs typeface="Calibri"/>
              <a:sym typeface="Calibri"/>
            </a:endParaRPr>
          </a:p>
          <a:p>
            <a:pPr indent="-443865" lvl="0" marL="455930" marR="5080" rtl="0" algn="just">
              <a:lnSpc>
                <a:spcPct val="100000"/>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Some simples strategies would be to quit with an informative error  message (eg. python), or gather additional errors before quitting (eg. C),  presuming it is possible to restore the parser state where it can continue  processing.</a:t>
            </a:r>
            <a:endParaRPr sz="2800">
              <a:solidFill>
                <a:schemeClr val="dk1"/>
              </a:solidFill>
              <a:latin typeface="Calibri"/>
              <a:ea typeface="Calibri"/>
              <a:cs typeface="Calibri"/>
              <a:sym typeface="Calibri"/>
            </a:endParaRPr>
          </a:p>
          <a:p>
            <a:pPr indent="-443865" lvl="0" marL="455930" marR="0" rtl="0" algn="just">
              <a:lnSpc>
                <a:spcPct val="100000"/>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There are four commonly used error recovery strategies -</a:t>
            </a:r>
            <a:endParaRPr sz="2800">
              <a:solidFill>
                <a:schemeClr val="dk1"/>
              </a:solidFill>
              <a:latin typeface="Calibri"/>
              <a:ea typeface="Calibri"/>
              <a:cs typeface="Calibri"/>
              <a:sym typeface="Calibri"/>
            </a:endParaRPr>
          </a:p>
          <a:p>
            <a:pPr indent="-504825" lvl="1" marL="913130" marR="0" rtl="0" algn="l">
              <a:lnSpc>
                <a:spcPct val="100000"/>
              </a:lnSpc>
              <a:spcBef>
                <a:spcPts val="1000"/>
              </a:spcBef>
              <a:spcAft>
                <a:spcPts val="0"/>
              </a:spcAft>
              <a:buClr>
                <a:srgbClr val="2F5496"/>
              </a:buClr>
              <a:buSzPts val="2800"/>
              <a:buFont typeface="Calibri"/>
              <a:buAutoNum type="arabicPeriod"/>
            </a:pPr>
            <a:r>
              <a:rPr b="1" i="0" lang="en-US" sz="2800" u="none" cap="none" strike="noStrike">
                <a:solidFill>
                  <a:srgbClr val="2F5496"/>
                </a:solidFill>
                <a:latin typeface="Calibri"/>
                <a:ea typeface="Calibri"/>
                <a:cs typeface="Calibri"/>
                <a:sym typeface="Calibri"/>
              </a:rPr>
              <a:t>Panic Mode Recovery</a:t>
            </a:r>
            <a:endParaRPr b="0" i="0" sz="2800" u="none" cap="none" strike="noStrike">
              <a:solidFill>
                <a:schemeClr val="dk1"/>
              </a:solidFill>
              <a:latin typeface="Calibri"/>
              <a:ea typeface="Calibri"/>
              <a:cs typeface="Calibri"/>
              <a:sym typeface="Calibri"/>
            </a:endParaRPr>
          </a:p>
          <a:p>
            <a:pPr indent="-504825" lvl="1" marL="913130" marR="0" rtl="0" algn="l">
              <a:lnSpc>
                <a:spcPct val="100000"/>
              </a:lnSpc>
              <a:spcBef>
                <a:spcPts val="1000"/>
              </a:spcBef>
              <a:spcAft>
                <a:spcPts val="0"/>
              </a:spcAft>
              <a:buClr>
                <a:srgbClr val="2F5496"/>
              </a:buClr>
              <a:buSzPts val="2800"/>
              <a:buFont typeface="Calibri"/>
              <a:buAutoNum type="arabicPeriod"/>
            </a:pPr>
            <a:r>
              <a:rPr b="1" i="0" lang="en-US" sz="2800" u="none" cap="none" strike="noStrike">
                <a:solidFill>
                  <a:srgbClr val="2F5496"/>
                </a:solidFill>
                <a:latin typeface="Calibri"/>
                <a:ea typeface="Calibri"/>
                <a:cs typeface="Calibri"/>
                <a:sym typeface="Calibri"/>
              </a:rPr>
              <a:t>Phrase level Recovery</a:t>
            </a:r>
            <a:endParaRPr b="0" i="0" sz="2800" u="none" cap="none" strike="noStrike">
              <a:solidFill>
                <a:schemeClr val="dk1"/>
              </a:solidFill>
              <a:latin typeface="Calibri"/>
              <a:ea typeface="Calibri"/>
              <a:cs typeface="Calibri"/>
              <a:sym typeface="Calibri"/>
            </a:endParaRPr>
          </a:p>
          <a:p>
            <a:pPr indent="-504825" lvl="1" marL="913130" marR="0" rtl="0" algn="l">
              <a:lnSpc>
                <a:spcPct val="100000"/>
              </a:lnSpc>
              <a:spcBef>
                <a:spcPts val="1000"/>
              </a:spcBef>
              <a:spcAft>
                <a:spcPts val="0"/>
              </a:spcAft>
              <a:buClr>
                <a:srgbClr val="2F5496"/>
              </a:buClr>
              <a:buSzPts val="2800"/>
              <a:buFont typeface="Calibri"/>
              <a:buAutoNum type="arabicPeriod"/>
            </a:pPr>
            <a:r>
              <a:rPr b="1" i="0" lang="en-US" sz="2800" u="none" cap="none" strike="noStrike">
                <a:solidFill>
                  <a:srgbClr val="2F5496"/>
                </a:solidFill>
                <a:latin typeface="Calibri"/>
                <a:ea typeface="Calibri"/>
                <a:cs typeface="Calibri"/>
                <a:sym typeface="Calibri"/>
              </a:rPr>
              <a:t>Error Productions</a:t>
            </a:r>
            <a:endParaRPr b="0" i="0" sz="2800" u="none" cap="none" strike="noStrike">
              <a:solidFill>
                <a:schemeClr val="dk1"/>
              </a:solidFill>
              <a:latin typeface="Calibri"/>
              <a:ea typeface="Calibri"/>
              <a:cs typeface="Calibri"/>
              <a:sym typeface="Calibri"/>
            </a:endParaRPr>
          </a:p>
          <a:p>
            <a:pPr indent="-504825" lvl="1" marL="913130" marR="0" rtl="0" algn="l">
              <a:lnSpc>
                <a:spcPct val="100000"/>
              </a:lnSpc>
              <a:spcBef>
                <a:spcPts val="1000"/>
              </a:spcBef>
              <a:spcAft>
                <a:spcPts val="0"/>
              </a:spcAft>
              <a:buClr>
                <a:srgbClr val="2F5496"/>
              </a:buClr>
              <a:buSzPts val="2800"/>
              <a:buFont typeface="Calibri"/>
              <a:buAutoNum type="arabicPeriod"/>
            </a:pPr>
            <a:r>
              <a:rPr b="1" i="0" lang="en-US" sz="2800" u="none" cap="none" strike="noStrike">
                <a:solidFill>
                  <a:srgbClr val="2F5496"/>
                </a:solidFill>
                <a:latin typeface="Calibri"/>
                <a:ea typeface="Calibri"/>
                <a:cs typeface="Calibri"/>
                <a:sym typeface="Calibri"/>
              </a:rPr>
              <a:t>Global Corrections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Error Recovery Strategies</a:t>
            </a:r>
            <a:endParaRPr sz="3000"/>
          </a:p>
        </p:txBody>
      </p:sp>
      <p:sp>
        <p:nvSpPr>
          <p:cNvPr id="134" name="Google Shape;134;p11"/>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36" name="Google Shape;136;p11"/>
          <p:cNvSpPr txBox="1"/>
          <p:nvPr/>
        </p:nvSpPr>
        <p:spPr>
          <a:xfrm>
            <a:off x="571630" y="2379676"/>
            <a:ext cx="9450600" cy="5404500"/>
          </a:xfrm>
          <a:prstGeom prst="rect">
            <a:avLst/>
          </a:prstGeom>
          <a:noFill/>
          <a:ln>
            <a:noFill/>
          </a:ln>
        </p:spPr>
        <p:txBody>
          <a:bodyPr anchorCtr="0" anchor="t" bIns="0" lIns="0" spcFirstLastPara="1" rIns="0" wrap="square" tIns="139700">
            <a:spAutoFit/>
          </a:bodyPr>
          <a:lstStyle/>
          <a:p>
            <a:pPr indent="0" lvl="0" marL="0" marR="0" rtl="0" algn="l">
              <a:lnSpc>
                <a:spcPct val="100000"/>
              </a:lnSpc>
              <a:spcBef>
                <a:spcPts val="0"/>
              </a:spcBef>
              <a:spcAft>
                <a:spcPts val="0"/>
              </a:spcAft>
              <a:buNone/>
            </a:pPr>
            <a:r>
              <a:rPr b="1" lang="en-US" sz="2800">
                <a:solidFill>
                  <a:srgbClr val="C55A11"/>
                </a:solidFill>
                <a:latin typeface="Calibri"/>
                <a:ea typeface="Calibri"/>
                <a:cs typeface="Calibri"/>
                <a:sym typeface="Calibri"/>
              </a:rPr>
              <a:t>1.	Panic Mode Recovery</a:t>
            </a:r>
            <a:endParaRPr sz="2800">
              <a:solidFill>
                <a:schemeClr val="dk1"/>
              </a:solidFill>
              <a:latin typeface="Calibri"/>
              <a:ea typeface="Calibri"/>
              <a:cs typeface="Calibri"/>
              <a:sym typeface="Calibri"/>
            </a:endParaRPr>
          </a:p>
          <a:p>
            <a:pPr indent="-443865" lvl="0" marL="503555" marR="5080" rtl="0" algn="l">
              <a:lnSpc>
                <a:spcPct val="100000"/>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	parser	will	discard	the	input	symbols	until	it	finds	a  delimiter such as semicolon or} and then restart the parsing process.</a:t>
            </a:r>
            <a:endParaRPr sz="2800">
              <a:solidFill>
                <a:schemeClr val="dk1"/>
              </a:solidFill>
              <a:latin typeface="Calibri"/>
              <a:ea typeface="Calibri"/>
              <a:cs typeface="Calibri"/>
              <a:sym typeface="Calibri"/>
            </a:endParaRPr>
          </a:p>
          <a:p>
            <a:pPr indent="-443865" lvl="0" marL="503555" marR="0" rtl="0" algn="l">
              <a:lnSpc>
                <a:spcPct val="100000"/>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Such delimiters are called </a:t>
            </a:r>
            <a:r>
              <a:rPr b="1" lang="en-US" sz="2800">
                <a:solidFill>
                  <a:srgbClr val="C55A11"/>
                </a:solidFill>
                <a:latin typeface="Calibri"/>
                <a:ea typeface="Calibri"/>
                <a:cs typeface="Calibri"/>
                <a:sym typeface="Calibri"/>
              </a:rPr>
              <a:t>synchronizing tokens</a:t>
            </a:r>
            <a:r>
              <a:rPr b="1" lang="en-US" sz="2800">
                <a:solidFill>
                  <a:srgbClr val="2F5496"/>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503555" lvl="0" marL="503555" marR="3768725" rtl="0" algn="l">
              <a:lnSpc>
                <a:spcPct val="155714"/>
              </a:lnSpc>
              <a:spcBef>
                <a:spcPts val="31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Consider the following expression -  </a:t>
            </a:r>
            <a:r>
              <a:rPr b="1" lang="en-US" sz="2800">
                <a:solidFill>
                  <a:srgbClr val="C55A11"/>
                </a:solidFill>
                <a:latin typeface="Calibri"/>
                <a:ea typeface="Calibri"/>
                <a:cs typeface="Calibri"/>
                <a:sym typeface="Calibri"/>
              </a:rPr>
              <a:t>(1 + + 2) + 3</a:t>
            </a:r>
            <a:endParaRPr sz="2800">
              <a:solidFill>
                <a:schemeClr val="dk1"/>
              </a:solidFill>
              <a:latin typeface="Calibri"/>
              <a:ea typeface="Calibri"/>
              <a:cs typeface="Calibri"/>
              <a:sym typeface="Calibri"/>
            </a:endParaRPr>
          </a:p>
          <a:p>
            <a:pPr indent="0" lvl="0" marL="503555" marR="16510" rtl="0" algn="l">
              <a:lnSpc>
                <a:spcPct val="100000"/>
              </a:lnSpc>
              <a:spcBef>
                <a:spcPts val="690"/>
              </a:spcBef>
              <a:spcAft>
                <a:spcPts val="0"/>
              </a:spcAft>
              <a:buNone/>
            </a:pPr>
            <a:r>
              <a:rPr b="1" lang="en-US" sz="2800">
                <a:solidFill>
                  <a:srgbClr val="2F5496"/>
                </a:solidFill>
                <a:latin typeface="Calibri"/>
                <a:ea typeface="Calibri"/>
                <a:cs typeface="Calibri"/>
                <a:sym typeface="Calibri"/>
              </a:rPr>
              <a:t>In	this	case,	we	 skip	ahead 	to	next	integer	and	continue  parsing.</a:t>
            </a:r>
            <a:endParaRPr b="1" sz="2800">
              <a:solidFill>
                <a:srgbClr val="2F5496"/>
              </a:solidFill>
              <a:latin typeface="Calibri"/>
              <a:ea typeface="Calibri"/>
              <a:cs typeface="Calibri"/>
              <a:sym typeface="Calibri"/>
            </a:endParaRPr>
          </a:p>
          <a:p>
            <a:pPr indent="0" lvl="0" marL="503555" marR="16510" rtl="0" algn="l">
              <a:lnSpc>
                <a:spcPct val="100000"/>
              </a:lnSpc>
              <a:spcBef>
                <a:spcPts val="690"/>
              </a:spcBef>
              <a:spcAft>
                <a:spcPts val="0"/>
              </a:spcAft>
              <a:buNone/>
            </a:pPr>
            <a:r>
              <a:rPr b="1" lang="en-US" sz="2800">
                <a:solidFill>
                  <a:srgbClr val="2F5496"/>
                </a:solidFill>
                <a:latin typeface="Calibri"/>
                <a:ea typeface="Calibri"/>
                <a:cs typeface="Calibri"/>
                <a:sym typeface="Calibri"/>
              </a:rPr>
              <a:t>Its very simple method  and will not go to infinite loop</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Error Recovery Strategies</a:t>
            </a:r>
            <a:endParaRPr sz="3000"/>
          </a:p>
        </p:txBody>
      </p:sp>
      <p:sp>
        <p:nvSpPr>
          <p:cNvPr id="142" name="Google Shape;142;p12"/>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12"/>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44" name="Google Shape;144;p12"/>
          <p:cNvSpPr txBox="1"/>
          <p:nvPr/>
        </p:nvSpPr>
        <p:spPr>
          <a:xfrm>
            <a:off x="605500" y="2534001"/>
            <a:ext cx="361124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C55A11"/>
                </a:solidFill>
                <a:latin typeface="Calibri"/>
                <a:ea typeface="Calibri"/>
                <a:cs typeface="Calibri"/>
                <a:sym typeface="Calibri"/>
              </a:rPr>
              <a:t>2.	Phrase level recovery</a:t>
            </a:r>
            <a:endParaRPr sz="2800">
              <a:solidFill>
                <a:schemeClr val="dk1"/>
              </a:solidFill>
              <a:latin typeface="Calibri"/>
              <a:ea typeface="Calibri"/>
              <a:cs typeface="Calibri"/>
              <a:sym typeface="Calibri"/>
            </a:endParaRPr>
          </a:p>
        </p:txBody>
      </p:sp>
      <p:sp>
        <p:nvSpPr>
          <p:cNvPr id="145" name="Google Shape;145;p12"/>
          <p:cNvSpPr txBox="1"/>
          <p:nvPr/>
        </p:nvSpPr>
        <p:spPr>
          <a:xfrm>
            <a:off x="619346" y="3151728"/>
            <a:ext cx="5290820" cy="4521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This	involves	performing	local</a:t>
            </a:r>
            <a:endParaRPr sz="2800">
              <a:solidFill>
                <a:schemeClr val="dk1"/>
              </a:solidFill>
              <a:latin typeface="Calibri"/>
              <a:ea typeface="Calibri"/>
              <a:cs typeface="Calibri"/>
              <a:sym typeface="Calibri"/>
            </a:endParaRPr>
          </a:p>
        </p:txBody>
      </p:sp>
      <p:sp>
        <p:nvSpPr>
          <p:cNvPr id="146" name="Google Shape;146;p12"/>
          <p:cNvSpPr txBox="1"/>
          <p:nvPr/>
        </p:nvSpPr>
        <p:spPr>
          <a:xfrm>
            <a:off x="6113007" y="3151728"/>
            <a:ext cx="3907154"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corrections	in	the	input</a:t>
            </a:r>
            <a:endParaRPr sz="2800">
              <a:solidFill>
                <a:schemeClr val="dk1"/>
              </a:solidFill>
              <a:latin typeface="Calibri"/>
              <a:ea typeface="Calibri"/>
              <a:cs typeface="Calibri"/>
              <a:sym typeface="Calibri"/>
            </a:endParaRPr>
          </a:p>
        </p:txBody>
      </p:sp>
      <p:sp>
        <p:nvSpPr>
          <p:cNvPr id="147" name="Google Shape;147;p12"/>
          <p:cNvSpPr txBox="1"/>
          <p:nvPr>
            <p:ph idx="1" type="body"/>
          </p:nvPr>
        </p:nvSpPr>
        <p:spPr>
          <a:xfrm>
            <a:off x="790446" y="3451449"/>
            <a:ext cx="9388500" cy="4682700"/>
          </a:xfrm>
          <a:prstGeom prst="rect">
            <a:avLst/>
          </a:prstGeom>
          <a:noFill/>
          <a:ln>
            <a:noFill/>
          </a:ln>
        </p:spPr>
        <p:txBody>
          <a:bodyPr anchorCtr="0" anchor="t" bIns="0" lIns="0" spcFirstLastPara="1" rIns="0" wrap="square" tIns="203200">
            <a:spAutoFit/>
          </a:bodyPr>
          <a:lstStyle/>
          <a:p>
            <a:pPr indent="0" lvl="0" marL="455930" rtl="0" algn="l">
              <a:lnSpc>
                <a:spcPct val="100000"/>
              </a:lnSpc>
              <a:spcBef>
                <a:spcPts val="0"/>
              </a:spcBef>
              <a:spcAft>
                <a:spcPts val="0"/>
              </a:spcAft>
              <a:buNone/>
            </a:pPr>
            <a:r>
              <a:rPr lang="en-US"/>
              <a:t>program, in case it contains errors.</a:t>
            </a:r>
            <a:endParaRPr/>
          </a:p>
          <a:p>
            <a:pPr indent="-443865" lvl="0" marL="455930" rtl="0" algn="l">
              <a:lnSpc>
                <a:spcPct val="100000"/>
              </a:lnSpc>
              <a:spcBef>
                <a:spcPts val="1505"/>
              </a:spcBef>
              <a:spcAft>
                <a:spcPts val="0"/>
              </a:spcAft>
              <a:buClr>
                <a:srgbClr val="2F5496"/>
              </a:buClr>
              <a:buSzPts val="2800"/>
              <a:buFont typeface="Arial"/>
              <a:buChar char="●"/>
            </a:pPr>
            <a:r>
              <a:rPr lang="en-US"/>
              <a:t>For example,</a:t>
            </a:r>
            <a:endParaRPr/>
          </a:p>
          <a:p>
            <a:pPr indent="-443865" lvl="1" marL="913130" rtl="0" algn="l">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missing semicolon </a:t>
            </a:r>
            <a:r>
              <a:rPr b="1" lang="en-US" sz="2800">
                <a:solidFill>
                  <a:srgbClr val="C55A11"/>
                </a:solidFill>
                <a:latin typeface="Calibri"/>
                <a:ea typeface="Calibri"/>
                <a:cs typeface="Calibri"/>
                <a:sym typeface="Calibri"/>
              </a:rPr>
              <a:t>;	</a:t>
            </a:r>
            <a:r>
              <a:rPr b="1" lang="en-US" sz="2800">
                <a:solidFill>
                  <a:srgbClr val="2F5496"/>
                </a:solidFill>
                <a:latin typeface="Calibri"/>
                <a:ea typeface="Calibri"/>
                <a:cs typeface="Calibri"/>
                <a:sym typeface="Calibri"/>
              </a:rPr>
              <a:t>- insert it</a:t>
            </a:r>
            <a:endParaRPr sz="2800">
              <a:latin typeface="Calibri"/>
              <a:ea typeface="Calibri"/>
              <a:cs typeface="Calibri"/>
              <a:sym typeface="Calibri"/>
            </a:endParaRPr>
          </a:p>
          <a:p>
            <a:pPr indent="-443865" lvl="1" marL="913130" rtl="0" algn="l">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missing closing bracket </a:t>
            </a:r>
            <a:r>
              <a:rPr b="1" lang="en-US" sz="2800">
                <a:solidFill>
                  <a:srgbClr val="C55A11"/>
                </a:solidFill>
                <a:latin typeface="Calibri"/>
                <a:ea typeface="Calibri"/>
                <a:cs typeface="Calibri"/>
                <a:sym typeface="Calibri"/>
              </a:rPr>
              <a:t>) </a:t>
            </a:r>
            <a:r>
              <a:rPr b="1" lang="en-US" sz="2800">
                <a:solidFill>
                  <a:srgbClr val="2F5496"/>
                </a:solidFill>
                <a:latin typeface="Calibri"/>
                <a:ea typeface="Calibri"/>
                <a:cs typeface="Calibri"/>
                <a:sym typeface="Calibri"/>
              </a:rPr>
              <a:t>- insert it</a:t>
            </a:r>
            <a:endParaRPr sz="2800">
              <a:latin typeface="Calibri"/>
              <a:ea typeface="Calibri"/>
              <a:cs typeface="Calibri"/>
              <a:sym typeface="Calibri"/>
            </a:endParaRPr>
          </a:p>
          <a:p>
            <a:pPr indent="-443865" lvl="0" marL="455930" marR="13334" rtl="0" algn="l">
              <a:lnSpc>
                <a:spcPct val="114999"/>
              </a:lnSpc>
              <a:spcBef>
                <a:spcPts val="1000"/>
              </a:spcBef>
              <a:spcAft>
                <a:spcPts val="0"/>
              </a:spcAft>
              <a:buClr>
                <a:srgbClr val="2F5496"/>
              </a:buClr>
              <a:buSzPts val="2800"/>
              <a:buFont typeface="Arial"/>
              <a:buChar char="●"/>
            </a:pPr>
            <a:r>
              <a:rPr lang="en-US"/>
              <a:t>The choice of the correction is left to the compiler designer.  However, it needs to be done carefully.</a:t>
            </a:r>
            <a:endParaRPr/>
          </a:p>
          <a:p>
            <a:pPr indent="-443865" lvl="1" marL="913130" marR="5080" rtl="0" algn="l">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Incorrectly inserting characters could cause the program  to perform erroneously.</a:t>
            </a:r>
            <a:endParaRPr sz="2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Error Recovery Strategies</a:t>
            </a:r>
            <a:endParaRPr sz="3000"/>
          </a:p>
        </p:txBody>
      </p:sp>
      <p:sp>
        <p:nvSpPr>
          <p:cNvPr id="153" name="Google Shape;153;p13"/>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4" name="Google Shape;154;p13"/>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55" name="Google Shape;155;p13"/>
          <p:cNvSpPr txBox="1"/>
          <p:nvPr/>
        </p:nvSpPr>
        <p:spPr>
          <a:xfrm>
            <a:off x="605500" y="2114393"/>
            <a:ext cx="9338310" cy="6216015"/>
          </a:xfrm>
          <a:prstGeom prst="rect">
            <a:avLst/>
          </a:prstGeom>
          <a:noFill/>
          <a:ln>
            <a:noFill/>
          </a:ln>
        </p:spPr>
        <p:txBody>
          <a:bodyPr anchorCtr="0" anchor="t" bIns="0" lIns="0" spcFirstLastPara="1" rIns="0" wrap="square" tIns="203200">
            <a:spAutoFit/>
          </a:bodyPr>
          <a:lstStyle/>
          <a:p>
            <a:pPr indent="0" lvl="0" marL="12700" marR="0" rtl="0" algn="l">
              <a:lnSpc>
                <a:spcPct val="100000"/>
              </a:lnSpc>
              <a:spcBef>
                <a:spcPts val="0"/>
              </a:spcBef>
              <a:spcAft>
                <a:spcPts val="0"/>
              </a:spcAft>
              <a:buNone/>
            </a:pPr>
            <a:r>
              <a:rPr b="1" lang="en-US" sz="2800">
                <a:solidFill>
                  <a:srgbClr val="C55A11"/>
                </a:solidFill>
                <a:latin typeface="Calibri"/>
                <a:ea typeface="Calibri"/>
                <a:cs typeface="Calibri"/>
                <a:sym typeface="Calibri"/>
              </a:rPr>
              <a:t>3.	Error productions</a:t>
            </a:r>
            <a:endParaRPr sz="2800">
              <a:solidFill>
                <a:schemeClr val="dk1"/>
              </a:solidFill>
              <a:latin typeface="Calibri"/>
              <a:ea typeface="Calibri"/>
              <a:cs typeface="Calibri"/>
              <a:sym typeface="Calibri"/>
            </a:endParaRPr>
          </a:p>
          <a:p>
            <a:pPr indent="-443865" lvl="0" marL="469900" marR="5080" rtl="0" algn="l">
              <a:lnSpc>
                <a:spcPct val="114999"/>
              </a:lnSpc>
              <a:spcBef>
                <a:spcPts val="1000"/>
              </a:spcBef>
              <a:spcAft>
                <a:spcPts val="0"/>
              </a:spcAft>
              <a:buClr>
                <a:srgbClr val="2F5597"/>
              </a:buClr>
              <a:buSzPts val="2800"/>
              <a:buFont typeface="Arial"/>
              <a:buChar char="●"/>
            </a:pPr>
            <a:r>
              <a:rPr b="1" lang="en-US" sz="2800">
                <a:solidFill>
                  <a:srgbClr val="2F5597"/>
                </a:solidFill>
                <a:latin typeface="Calibri"/>
                <a:ea typeface="Calibri"/>
                <a:cs typeface="Calibri"/>
                <a:sym typeface="Calibri"/>
              </a:rPr>
              <a:t>The idea here is to specify in the grammar known common  mistakes.</a:t>
            </a:r>
            <a:endParaRPr sz="2800">
              <a:solidFill>
                <a:schemeClr val="dk1"/>
              </a:solidFill>
              <a:latin typeface="Calibri"/>
              <a:ea typeface="Calibri"/>
              <a:cs typeface="Calibri"/>
              <a:sym typeface="Calibri"/>
            </a:endParaRPr>
          </a:p>
          <a:p>
            <a:pPr indent="0" lvl="0" marL="469900" marR="0" rtl="0" algn="l">
              <a:lnSpc>
                <a:spcPct val="100000"/>
              </a:lnSpc>
              <a:spcBef>
                <a:spcPts val="1505"/>
              </a:spcBef>
              <a:spcAft>
                <a:spcPts val="0"/>
              </a:spcAft>
              <a:buNone/>
            </a:pPr>
            <a:r>
              <a:rPr b="1" lang="en-US" sz="2800">
                <a:solidFill>
                  <a:srgbClr val="2F5597"/>
                </a:solidFill>
                <a:latin typeface="Calibri"/>
                <a:ea typeface="Calibri"/>
                <a:cs typeface="Calibri"/>
                <a:sym typeface="Calibri"/>
              </a:rPr>
              <a:t>For example,</a:t>
            </a:r>
            <a:endParaRPr sz="2800">
              <a:solidFill>
                <a:schemeClr val="dk1"/>
              </a:solidFill>
              <a:latin typeface="Calibri"/>
              <a:ea typeface="Calibri"/>
              <a:cs typeface="Calibri"/>
              <a:sym typeface="Calibri"/>
            </a:endParaRPr>
          </a:p>
          <a:p>
            <a:pPr indent="-443865" lvl="1" marL="927100" marR="3615690" rtl="0" algn="l">
              <a:lnSpc>
                <a:spcPct val="173571"/>
              </a:lnSpc>
              <a:spcBef>
                <a:spcPts val="415"/>
              </a:spcBef>
              <a:spcAft>
                <a:spcPts val="0"/>
              </a:spcAft>
              <a:buClr>
                <a:srgbClr val="C55A11"/>
              </a:buClr>
              <a:buSzPts val="2800"/>
              <a:buFont typeface="Arial"/>
              <a:buChar char="○"/>
            </a:pPr>
            <a:r>
              <a:rPr b="1" i="0" lang="en-US" sz="2800" u="none" cap="none" strike="noStrike">
                <a:solidFill>
                  <a:srgbClr val="C55A11"/>
                </a:solidFill>
                <a:latin typeface="Calibri"/>
                <a:ea typeface="Calibri"/>
                <a:cs typeface="Calibri"/>
                <a:sym typeface="Calibri"/>
              </a:rPr>
              <a:t>S	</a:t>
            </a:r>
            <a:r>
              <a:rPr b="1" i="0" lang="en-US" sz="2800" u="none" cap="none" strike="noStrike">
                <a:solidFill>
                  <a:srgbClr val="C55A11"/>
                </a:solidFill>
                <a:latin typeface="Arial"/>
                <a:ea typeface="Arial"/>
                <a:cs typeface="Arial"/>
                <a:sym typeface="Arial"/>
              </a:rPr>
              <a:t>→	</a:t>
            </a:r>
            <a:r>
              <a:rPr b="1" i="0" lang="en-US" sz="2800" u="none" cap="none" strike="noStrike">
                <a:solidFill>
                  <a:srgbClr val="C55A11"/>
                </a:solidFill>
                <a:latin typeface="Calibri"/>
                <a:ea typeface="Calibri"/>
                <a:cs typeface="Calibri"/>
                <a:sym typeface="Calibri"/>
              </a:rPr>
              <a:t>if (cond) {S} else {S}  </a:t>
            </a:r>
            <a:r>
              <a:rPr b="1" i="0" lang="en-US" sz="2800" u="none" cap="none" strike="noStrike">
                <a:solidFill>
                  <a:srgbClr val="2F5597"/>
                </a:solidFill>
                <a:latin typeface="Calibri"/>
                <a:ea typeface="Calibri"/>
                <a:cs typeface="Calibri"/>
                <a:sym typeface="Calibri"/>
              </a:rPr>
              <a:t>is grammar for valid if-else code.</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1100"/>
              </a:spcBef>
              <a:spcAft>
                <a:spcPts val="0"/>
              </a:spcAft>
              <a:buClr>
                <a:srgbClr val="C55A11"/>
              </a:buClr>
              <a:buSzPts val="2800"/>
              <a:buFont typeface="Arial"/>
              <a:buChar char="○"/>
            </a:pPr>
            <a:r>
              <a:rPr b="1" i="0" lang="en-US" sz="2800" u="none" cap="none" strike="noStrike">
                <a:solidFill>
                  <a:srgbClr val="C55A11"/>
                </a:solidFill>
                <a:latin typeface="Calibri"/>
                <a:ea typeface="Calibri"/>
                <a:cs typeface="Calibri"/>
                <a:sym typeface="Calibri"/>
              </a:rPr>
              <a:t>S	</a:t>
            </a:r>
            <a:r>
              <a:rPr b="1" i="0" lang="en-US" sz="2800" u="none" cap="none" strike="noStrike">
                <a:solidFill>
                  <a:srgbClr val="C55A11"/>
                </a:solidFill>
                <a:latin typeface="Arial"/>
                <a:ea typeface="Arial"/>
                <a:cs typeface="Arial"/>
                <a:sym typeface="Arial"/>
              </a:rPr>
              <a:t>→	</a:t>
            </a:r>
            <a:r>
              <a:rPr b="1" i="0" lang="en-US" sz="2800" u="none" cap="none" strike="noStrike">
                <a:solidFill>
                  <a:srgbClr val="C55A11"/>
                </a:solidFill>
                <a:latin typeface="Calibri"/>
                <a:ea typeface="Calibri"/>
                <a:cs typeface="Calibri"/>
                <a:sym typeface="Calibri"/>
              </a:rPr>
              <a:t>fi (cond) {S} else {S}</a:t>
            </a:r>
            <a:endParaRPr b="0" i="0" sz="2800" u="none" cap="none" strike="noStrike">
              <a:solidFill>
                <a:schemeClr val="dk1"/>
              </a:solidFill>
              <a:latin typeface="Calibri"/>
              <a:ea typeface="Calibri"/>
              <a:cs typeface="Calibri"/>
              <a:sym typeface="Calibri"/>
            </a:endParaRPr>
          </a:p>
          <a:p>
            <a:pPr indent="0" lvl="0" marL="927100" marR="10795" rtl="0" algn="l">
              <a:lnSpc>
                <a:spcPct val="114999"/>
              </a:lnSpc>
              <a:spcBef>
                <a:spcPts val="1000"/>
              </a:spcBef>
              <a:spcAft>
                <a:spcPts val="0"/>
              </a:spcAft>
              <a:buNone/>
            </a:pPr>
            <a:r>
              <a:rPr b="1" lang="en-US" sz="2800">
                <a:solidFill>
                  <a:srgbClr val="2F5597"/>
                </a:solidFill>
                <a:latin typeface="Calibri"/>
                <a:ea typeface="Calibri"/>
                <a:cs typeface="Calibri"/>
                <a:sym typeface="Calibri"/>
              </a:rPr>
              <a:t>can be written as an error production, with action being  a more informative message about the error to the user.</a:t>
            </a:r>
            <a:endParaRPr sz="2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950">
              <a:solidFill>
                <a:schemeClr val="dk1"/>
              </a:solidFill>
              <a:latin typeface="Calibri"/>
              <a:ea typeface="Calibri"/>
              <a:cs typeface="Calibri"/>
              <a:sym typeface="Calibri"/>
            </a:endParaRPr>
          </a:p>
          <a:p>
            <a:pPr indent="-443865" lvl="0" marL="469900" marR="0" rtl="0" algn="l">
              <a:lnSpc>
                <a:spcPct val="100000"/>
              </a:lnSpc>
              <a:spcBef>
                <a:spcPts val="0"/>
              </a:spcBef>
              <a:spcAft>
                <a:spcPts val="0"/>
              </a:spcAft>
              <a:buClr>
                <a:srgbClr val="2F5597"/>
              </a:buClr>
              <a:buSzPts val="2800"/>
              <a:buFont typeface="Arial"/>
              <a:buChar char="●"/>
            </a:pPr>
            <a:r>
              <a:rPr b="1" lang="en-US" sz="2800">
                <a:solidFill>
                  <a:srgbClr val="2F5597"/>
                </a:solidFill>
                <a:latin typeface="Calibri"/>
                <a:ea typeface="Calibri"/>
                <a:cs typeface="Calibri"/>
                <a:sym typeface="Calibri"/>
              </a:rPr>
              <a:t>Disadvantage - It complicates the grammar.</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Error Recovery Strategies</a:t>
            </a:r>
            <a:endParaRPr sz="3000"/>
          </a:p>
        </p:txBody>
      </p:sp>
      <p:sp>
        <p:nvSpPr>
          <p:cNvPr id="161" name="Google Shape;161;p14"/>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2" name="Google Shape;162;p14"/>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63" name="Google Shape;163;p14"/>
          <p:cNvSpPr txBox="1"/>
          <p:nvPr/>
        </p:nvSpPr>
        <p:spPr>
          <a:xfrm>
            <a:off x="605500" y="2342993"/>
            <a:ext cx="9412605" cy="6358664"/>
          </a:xfrm>
          <a:prstGeom prst="rect">
            <a:avLst/>
          </a:prstGeom>
          <a:noFill/>
          <a:ln>
            <a:noFill/>
          </a:ln>
        </p:spPr>
        <p:txBody>
          <a:bodyPr anchorCtr="0" anchor="t" bIns="0" lIns="0" spcFirstLastPara="1" rIns="0" wrap="square" tIns="203200">
            <a:spAutoFit/>
          </a:bodyPr>
          <a:lstStyle/>
          <a:p>
            <a:pPr indent="0" lvl="0" marL="12700" marR="0" rtl="0" algn="just">
              <a:lnSpc>
                <a:spcPct val="100000"/>
              </a:lnSpc>
              <a:spcBef>
                <a:spcPts val="0"/>
              </a:spcBef>
              <a:spcAft>
                <a:spcPts val="0"/>
              </a:spcAft>
              <a:buNone/>
            </a:pPr>
            <a:r>
              <a:rPr b="1" lang="en-US" sz="2800">
                <a:solidFill>
                  <a:srgbClr val="C55A11"/>
                </a:solidFill>
                <a:latin typeface="Calibri"/>
                <a:ea typeface="Calibri"/>
                <a:cs typeface="Calibri"/>
                <a:sym typeface="Calibri"/>
              </a:rPr>
              <a:t>4. Global Correction</a:t>
            </a:r>
            <a:endParaRPr sz="2800">
              <a:solidFill>
                <a:schemeClr val="dk1"/>
              </a:solidFill>
              <a:latin typeface="Calibri"/>
              <a:ea typeface="Calibri"/>
              <a:cs typeface="Calibri"/>
              <a:sym typeface="Calibri"/>
            </a:endParaRPr>
          </a:p>
          <a:p>
            <a:pPr indent="-443865" lvl="0" marL="469900" marR="0" rtl="0" algn="just">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Extremely hard to implement</a:t>
            </a:r>
            <a:endParaRPr sz="2800">
              <a:solidFill>
                <a:schemeClr val="dk1"/>
              </a:solidFill>
              <a:latin typeface="Calibri"/>
              <a:ea typeface="Calibri"/>
              <a:cs typeface="Calibri"/>
              <a:sym typeface="Calibri"/>
            </a:endParaRPr>
          </a:p>
          <a:p>
            <a:pPr indent="-443865" lvl="0" marL="469900" marR="5080" rtl="0" algn="just">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Takes the grammar and the input program (with errors) as  input, and passes them to the algorithm to find a program(string) y  that is closest correct program to the original program x.</a:t>
            </a:r>
            <a:endParaRPr sz="2800">
              <a:solidFill>
                <a:schemeClr val="dk1"/>
              </a:solidFill>
              <a:latin typeface="Calibri"/>
              <a:ea typeface="Calibri"/>
              <a:cs typeface="Calibri"/>
              <a:sym typeface="Calibri"/>
            </a:endParaRPr>
          </a:p>
          <a:p>
            <a:pPr indent="-443865" lvl="0" marL="469900" marR="0" rtl="0" algn="just">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This has minimal changes done to x.</a:t>
            </a:r>
            <a:endParaRPr sz="2800">
              <a:solidFill>
                <a:schemeClr val="dk1"/>
              </a:solidFill>
              <a:latin typeface="Calibri"/>
              <a:ea typeface="Calibri"/>
              <a:cs typeface="Calibri"/>
              <a:sym typeface="Calibri"/>
            </a:endParaRPr>
          </a:p>
          <a:p>
            <a:pPr indent="-443865" lvl="0" marL="469900" marR="0" rtl="0" algn="just">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Disadvantages</a:t>
            </a:r>
            <a:endParaRPr sz="2800">
              <a:solidFill>
                <a:schemeClr val="dk1"/>
              </a:solidFill>
              <a:latin typeface="Calibri"/>
              <a:ea typeface="Calibri"/>
              <a:cs typeface="Calibri"/>
              <a:sym typeface="Calibri"/>
            </a:endParaRPr>
          </a:p>
          <a:p>
            <a:pPr indent="-443865" lvl="1" marL="927100" marR="17145" rtl="0" algn="just">
              <a:lnSpc>
                <a:spcPct val="114999"/>
              </a:lnSpc>
              <a:spcBef>
                <a:spcPts val="100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The closest correct program y may not exactly be what  the programmer intended to write.</a:t>
            </a:r>
            <a:endParaRPr b="0" i="0" sz="2800" u="none" cap="none" strike="noStrike">
              <a:solidFill>
                <a:schemeClr val="dk1"/>
              </a:solidFill>
              <a:latin typeface="Calibri"/>
              <a:ea typeface="Calibri"/>
              <a:cs typeface="Calibri"/>
              <a:sym typeface="Calibri"/>
            </a:endParaRPr>
          </a:p>
          <a:p>
            <a:pPr indent="-443865" lvl="1" marL="927100" marR="0" rtl="0" algn="just">
              <a:lnSpc>
                <a:spcPct val="100000"/>
              </a:lnSpc>
              <a:spcBef>
                <a:spcPts val="150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It slows down parsing of correct programs and expensive.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marR="0" rtl="0" algn="l">
              <a:lnSpc>
                <a:spcPct val="100000"/>
              </a:lnSpc>
              <a:spcBef>
                <a:spcPts val="0"/>
              </a:spcBef>
              <a:spcAft>
                <a:spcPts val="0"/>
              </a:spcAft>
              <a:buNone/>
            </a:pPr>
            <a:r>
              <a:rPr b="1" lang="en-US" sz="3000">
                <a:solidFill>
                  <a:srgbClr val="2F5496"/>
                </a:solidFill>
                <a:latin typeface="Calibri"/>
                <a:ea typeface="Calibri"/>
                <a:cs typeface="Calibri"/>
                <a:sym typeface="Calibri"/>
              </a:rPr>
              <a:t>Compiler Design</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b="1" lang="en-US" sz="3000">
                <a:solidFill>
                  <a:srgbClr val="C55A11"/>
                </a:solidFill>
                <a:latin typeface="Calibri"/>
                <a:ea typeface="Calibri"/>
                <a:cs typeface="Calibri"/>
                <a:sym typeface="Calibri"/>
              </a:rPr>
              <a:t>Error Recovery Strategies</a:t>
            </a:r>
            <a:endParaRPr sz="3000">
              <a:solidFill>
                <a:schemeClr val="dk1"/>
              </a:solidFill>
              <a:latin typeface="Calibri"/>
              <a:ea typeface="Calibri"/>
              <a:cs typeface="Calibri"/>
              <a:sym typeface="Calibri"/>
            </a:endParaRPr>
          </a:p>
        </p:txBody>
      </p:sp>
      <p:sp>
        <p:nvSpPr>
          <p:cNvPr id="169" name="Google Shape;169;p15"/>
          <p:cNvSpPr txBox="1"/>
          <p:nvPr/>
        </p:nvSpPr>
        <p:spPr>
          <a:xfrm>
            <a:off x="4546649" y="4111398"/>
            <a:ext cx="3750945" cy="69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400">
                <a:solidFill>
                  <a:srgbClr val="C55A11"/>
                </a:solidFill>
                <a:latin typeface="Calibri"/>
                <a:ea typeface="Calibri"/>
                <a:cs typeface="Calibri"/>
                <a:sym typeface="Calibri"/>
              </a:rPr>
              <a:t>Types of Parsers</a:t>
            </a:r>
            <a:endParaRPr sz="4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538331" y="280327"/>
            <a:ext cx="4885800" cy="1091700"/>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Types of Parsers - An Overview</a:t>
            </a:r>
            <a:endParaRPr sz="3000"/>
          </a:p>
        </p:txBody>
      </p:sp>
      <p:sp>
        <p:nvSpPr>
          <p:cNvPr id="175" name="Google Shape;175;p16"/>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16"/>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grpSp>
        <p:nvGrpSpPr>
          <p:cNvPr id="177" name="Google Shape;177;p16"/>
          <p:cNvGrpSpPr/>
          <p:nvPr/>
        </p:nvGrpSpPr>
        <p:grpSpPr>
          <a:xfrm>
            <a:off x="1434161" y="2035011"/>
            <a:ext cx="12063568" cy="5246987"/>
            <a:chOff x="1434161" y="2035011"/>
            <a:chExt cx="12063568" cy="5246987"/>
          </a:xfrm>
        </p:grpSpPr>
        <p:sp>
          <p:nvSpPr>
            <p:cNvPr id="178" name="Google Shape;178;p16"/>
            <p:cNvSpPr/>
            <p:nvPr/>
          </p:nvSpPr>
          <p:spPr>
            <a:xfrm>
              <a:off x="7891314" y="4654369"/>
              <a:ext cx="5606415" cy="2627629"/>
            </a:xfrm>
            <a:custGeom>
              <a:rect b="b" l="l" r="r" t="t"/>
              <a:pathLst>
                <a:path extrusionOk="0" h="2627629" w="5606415">
                  <a:moveTo>
                    <a:pt x="2795574" y="1788041"/>
                  </a:moveTo>
                  <a:lnTo>
                    <a:pt x="2795574" y="2395263"/>
                  </a:lnTo>
                  <a:lnTo>
                    <a:pt x="5605974" y="2395263"/>
                  </a:lnTo>
                  <a:lnTo>
                    <a:pt x="5605974" y="2627441"/>
                  </a:lnTo>
                </a:path>
                <a:path extrusionOk="0" h="2627629" w="5606415">
                  <a:moveTo>
                    <a:pt x="2795574" y="1788041"/>
                  </a:moveTo>
                  <a:lnTo>
                    <a:pt x="2795574" y="2395263"/>
                  </a:lnTo>
                  <a:lnTo>
                    <a:pt x="3747174" y="2395263"/>
                  </a:lnTo>
                  <a:lnTo>
                    <a:pt x="3747174" y="2627441"/>
                  </a:lnTo>
                </a:path>
                <a:path extrusionOk="0" h="2627629" w="5606415">
                  <a:moveTo>
                    <a:pt x="2795435" y="1788041"/>
                  </a:moveTo>
                  <a:lnTo>
                    <a:pt x="2795435" y="2395263"/>
                  </a:lnTo>
                  <a:lnTo>
                    <a:pt x="1873535" y="2395263"/>
                  </a:lnTo>
                  <a:lnTo>
                    <a:pt x="1873535" y="2627441"/>
                  </a:lnTo>
                </a:path>
                <a:path extrusionOk="0" h="2627629" w="5606415">
                  <a:moveTo>
                    <a:pt x="2795699" y="1788041"/>
                  </a:moveTo>
                  <a:lnTo>
                    <a:pt x="2795699" y="2395263"/>
                  </a:lnTo>
                  <a:lnTo>
                    <a:pt x="0" y="2395263"/>
                  </a:lnTo>
                  <a:lnTo>
                    <a:pt x="0" y="2627441"/>
                  </a:lnTo>
                </a:path>
                <a:path extrusionOk="0" h="2627629" w="5606415">
                  <a:moveTo>
                    <a:pt x="1457667" y="0"/>
                  </a:moveTo>
                  <a:lnTo>
                    <a:pt x="1457667" y="583813"/>
                  </a:lnTo>
                  <a:lnTo>
                    <a:pt x="2795667" y="583813"/>
                  </a:lnTo>
                  <a:lnTo>
                    <a:pt x="2795667" y="815999"/>
                  </a:lnTo>
                </a:path>
                <a:path extrusionOk="0" h="2627629" w="5606415">
                  <a:moveTo>
                    <a:pt x="1457758" y="0"/>
                  </a:moveTo>
                  <a:lnTo>
                    <a:pt x="1457758" y="583813"/>
                  </a:lnTo>
                  <a:lnTo>
                    <a:pt x="119758" y="583813"/>
                  </a:lnTo>
                  <a:lnTo>
                    <a:pt x="119758" y="815999"/>
                  </a:lnTo>
                </a:path>
              </a:pathLst>
            </a:custGeom>
            <a:noFill/>
            <a:ln cap="flat" cmpd="sng" w="25375">
              <a:solidFill>
                <a:srgbClr val="3966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6"/>
            <p:cNvSpPr/>
            <p:nvPr/>
          </p:nvSpPr>
          <p:spPr>
            <a:xfrm>
              <a:off x="2856445" y="3007006"/>
              <a:ext cx="6492875" cy="675639"/>
            </a:xfrm>
            <a:custGeom>
              <a:rect b="b" l="l" r="r" t="t"/>
              <a:pathLst>
                <a:path extrusionOk="0" h="675639" w="6492875">
                  <a:moveTo>
                    <a:pt x="3246267" y="0"/>
                  </a:moveTo>
                  <a:lnTo>
                    <a:pt x="3246267" y="443126"/>
                  </a:lnTo>
                  <a:lnTo>
                    <a:pt x="6492568" y="443126"/>
                  </a:lnTo>
                  <a:lnTo>
                    <a:pt x="6492568" y="675299"/>
                  </a:lnTo>
                </a:path>
                <a:path extrusionOk="0" h="675639" w="6492875">
                  <a:moveTo>
                    <a:pt x="3246415" y="0"/>
                  </a:moveTo>
                  <a:lnTo>
                    <a:pt x="3246415" y="443126"/>
                  </a:lnTo>
                  <a:lnTo>
                    <a:pt x="2675815" y="443126"/>
                  </a:lnTo>
                  <a:lnTo>
                    <a:pt x="2675815" y="675299"/>
                  </a:lnTo>
                </a:path>
                <a:path extrusionOk="0" h="675639" w="6492875">
                  <a:moveTo>
                    <a:pt x="3246299" y="0"/>
                  </a:moveTo>
                  <a:lnTo>
                    <a:pt x="3246299" y="443126"/>
                  </a:lnTo>
                  <a:lnTo>
                    <a:pt x="0" y="443126"/>
                  </a:lnTo>
                  <a:lnTo>
                    <a:pt x="0" y="675299"/>
                  </a:lnTo>
                </a:path>
              </a:pathLst>
            </a:custGeom>
            <a:noFill/>
            <a:ln cap="flat" cmpd="sng" w="25375">
              <a:solidFill>
                <a:srgbClr val="345A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6"/>
            <p:cNvSpPr/>
            <p:nvPr/>
          </p:nvSpPr>
          <p:spPr>
            <a:xfrm>
              <a:off x="4997004" y="2035011"/>
              <a:ext cx="2211704" cy="972185"/>
            </a:xfrm>
            <a:custGeom>
              <a:rect b="b" l="l" r="r" t="t"/>
              <a:pathLst>
                <a:path extrusionOk="0" h="972185"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6"/>
            <p:cNvSpPr/>
            <p:nvPr/>
          </p:nvSpPr>
          <p:spPr>
            <a:xfrm>
              <a:off x="4997004" y="2035011"/>
              <a:ext cx="2211704" cy="972185"/>
            </a:xfrm>
            <a:custGeom>
              <a:rect b="b" l="l" r="r" t="t"/>
              <a:pathLst>
                <a:path extrusionOk="0" h="972185"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6"/>
            <p:cNvSpPr/>
            <p:nvPr/>
          </p:nvSpPr>
          <p:spPr>
            <a:xfrm>
              <a:off x="1434161" y="4654369"/>
              <a:ext cx="4182745" cy="2627629"/>
            </a:xfrm>
            <a:custGeom>
              <a:rect b="b" l="l" r="r" t="t"/>
              <a:pathLst>
                <a:path extrusionOk="0" h="2627629" w="4182745">
                  <a:moveTo>
                    <a:pt x="1422283" y="0"/>
                  </a:moveTo>
                  <a:lnTo>
                    <a:pt x="1422283" y="583813"/>
                  </a:lnTo>
                  <a:lnTo>
                    <a:pt x="2844583" y="583813"/>
                  </a:lnTo>
                  <a:lnTo>
                    <a:pt x="2844583" y="815999"/>
                  </a:lnTo>
                </a:path>
                <a:path extrusionOk="0" h="2627629" w="4182745">
                  <a:moveTo>
                    <a:pt x="1422299" y="0"/>
                  </a:moveTo>
                  <a:lnTo>
                    <a:pt x="1422299" y="583813"/>
                  </a:lnTo>
                  <a:lnTo>
                    <a:pt x="0" y="583813"/>
                  </a:lnTo>
                  <a:lnTo>
                    <a:pt x="0" y="815999"/>
                  </a:lnTo>
                </a:path>
                <a:path extrusionOk="0" h="2627629" w="4182745">
                  <a:moveTo>
                    <a:pt x="2844568" y="1788041"/>
                  </a:moveTo>
                  <a:lnTo>
                    <a:pt x="2844568" y="2395263"/>
                  </a:lnTo>
                  <a:lnTo>
                    <a:pt x="4182568" y="2395263"/>
                  </a:lnTo>
                  <a:lnTo>
                    <a:pt x="4182568" y="2627441"/>
                  </a:lnTo>
                </a:path>
                <a:path extrusionOk="0" h="2627629" w="4182745">
                  <a:moveTo>
                    <a:pt x="2844660" y="1788041"/>
                  </a:moveTo>
                  <a:lnTo>
                    <a:pt x="2844660" y="2395263"/>
                  </a:lnTo>
                  <a:lnTo>
                    <a:pt x="1506660" y="2395263"/>
                  </a:lnTo>
                  <a:lnTo>
                    <a:pt x="1506660" y="2627441"/>
                  </a:lnTo>
                </a:path>
              </a:pathLst>
            </a:custGeom>
            <a:noFill/>
            <a:ln cap="flat" cmpd="sng" w="25375">
              <a:solidFill>
                <a:srgbClr val="3966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 name="Google Shape;183;p16"/>
          <p:cNvSpPr txBox="1"/>
          <p:nvPr/>
        </p:nvSpPr>
        <p:spPr>
          <a:xfrm>
            <a:off x="5571386" y="2267925"/>
            <a:ext cx="10629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Parsers</a:t>
            </a:r>
            <a:endParaRPr sz="2800">
              <a:solidFill>
                <a:schemeClr val="dk1"/>
              </a:solidFill>
              <a:latin typeface="Calibri"/>
              <a:ea typeface="Calibri"/>
              <a:cs typeface="Calibri"/>
              <a:sym typeface="Calibri"/>
            </a:endParaRPr>
          </a:p>
        </p:txBody>
      </p:sp>
      <p:grpSp>
        <p:nvGrpSpPr>
          <p:cNvPr id="184" name="Google Shape;184;p16"/>
          <p:cNvGrpSpPr/>
          <p:nvPr/>
        </p:nvGrpSpPr>
        <p:grpSpPr>
          <a:xfrm>
            <a:off x="1750735" y="3682372"/>
            <a:ext cx="2211704" cy="972185"/>
            <a:chOff x="1750735" y="3682372"/>
            <a:chExt cx="2211704" cy="972185"/>
          </a:xfrm>
        </p:grpSpPr>
        <p:sp>
          <p:nvSpPr>
            <p:cNvPr id="185" name="Google Shape;185;p16"/>
            <p:cNvSpPr/>
            <p:nvPr/>
          </p:nvSpPr>
          <p:spPr>
            <a:xfrm>
              <a:off x="1750735" y="3682372"/>
              <a:ext cx="2211704" cy="972185"/>
            </a:xfrm>
            <a:custGeom>
              <a:rect b="b" l="l" r="r" t="t"/>
              <a:pathLst>
                <a:path extrusionOk="0" h="972185"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6"/>
            <p:cNvSpPr/>
            <p:nvPr/>
          </p:nvSpPr>
          <p:spPr>
            <a:xfrm>
              <a:off x="1750735" y="3682372"/>
              <a:ext cx="2211704" cy="972185"/>
            </a:xfrm>
            <a:custGeom>
              <a:rect b="b" l="l" r="r" t="t"/>
              <a:pathLst>
                <a:path extrusionOk="0" h="972185"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7" name="Google Shape;187;p16"/>
          <p:cNvSpPr txBox="1"/>
          <p:nvPr/>
        </p:nvSpPr>
        <p:spPr>
          <a:xfrm>
            <a:off x="2124341" y="3915287"/>
            <a:ext cx="14637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Top-down</a:t>
            </a:r>
            <a:endParaRPr sz="2800">
              <a:solidFill>
                <a:schemeClr val="dk1"/>
              </a:solidFill>
              <a:latin typeface="Calibri"/>
              <a:ea typeface="Calibri"/>
              <a:cs typeface="Calibri"/>
              <a:sym typeface="Calibri"/>
            </a:endParaRPr>
          </a:p>
        </p:txBody>
      </p:sp>
      <p:grpSp>
        <p:nvGrpSpPr>
          <p:cNvPr id="188" name="Google Shape;188;p16"/>
          <p:cNvGrpSpPr/>
          <p:nvPr/>
        </p:nvGrpSpPr>
        <p:grpSpPr>
          <a:xfrm>
            <a:off x="244075" y="5470416"/>
            <a:ext cx="2380615" cy="972185"/>
            <a:chOff x="244075" y="5470416"/>
            <a:chExt cx="2380615" cy="972185"/>
          </a:xfrm>
        </p:grpSpPr>
        <p:sp>
          <p:nvSpPr>
            <p:cNvPr id="189" name="Google Shape;189;p16"/>
            <p:cNvSpPr/>
            <p:nvPr/>
          </p:nvSpPr>
          <p:spPr>
            <a:xfrm>
              <a:off x="244075" y="5470416"/>
              <a:ext cx="2380615" cy="972185"/>
            </a:xfrm>
            <a:custGeom>
              <a:rect b="b" l="l" r="r" t="t"/>
              <a:pathLst>
                <a:path extrusionOk="0" h="972185" w="2380615">
                  <a:moveTo>
                    <a:pt x="2380199" y="971999"/>
                  </a:moveTo>
                  <a:lnTo>
                    <a:pt x="0" y="971999"/>
                  </a:lnTo>
                  <a:lnTo>
                    <a:pt x="0" y="0"/>
                  </a:lnTo>
                  <a:lnTo>
                    <a:pt x="2380199" y="0"/>
                  </a:lnTo>
                  <a:lnTo>
                    <a:pt x="23801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244075" y="5470416"/>
              <a:ext cx="2380615" cy="972185"/>
            </a:xfrm>
            <a:custGeom>
              <a:rect b="b" l="l" r="r" t="t"/>
              <a:pathLst>
                <a:path extrusionOk="0" h="972185" w="2380615">
                  <a:moveTo>
                    <a:pt x="0" y="0"/>
                  </a:moveTo>
                  <a:lnTo>
                    <a:pt x="2380199" y="0"/>
                  </a:lnTo>
                  <a:lnTo>
                    <a:pt x="23801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16"/>
          <p:cNvSpPr txBox="1"/>
          <p:nvPr/>
        </p:nvSpPr>
        <p:spPr>
          <a:xfrm>
            <a:off x="510898" y="5511306"/>
            <a:ext cx="1846500" cy="831000"/>
          </a:xfrm>
          <a:prstGeom prst="rect">
            <a:avLst/>
          </a:prstGeom>
          <a:noFill/>
          <a:ln>
            <a:noFill/>
          </a:ln>
        </p:spPr>
        <p:txBody>
          <a:bodyPr anchorCtr="0" anchor="t" bIns="0" lIns="0" spcFirstLastPara="1" rIns="0" wrap="square" tIns="60950">
            <a:spAutoFit/>
          </a:bodyPr>
          <a:lstStyle/>
          <a:p>
            <a:pPr indent="151130" lvl="0" marL="12700" marR="5080" rtl="0" algn="l">
              <a:lnSpc>
                <a:spcPct val="107857"/>
              </a:lnSpc>
              <a:spcBef>
                <a:spcPts val="0"/>
              </a:spcBef>
              <a:spcAft>
                <a:spcPts val="0"/>
              </a:spcAft>
              <a:buNone/>
            </a:pPr>
            <a:r>
              <a:rPr lang="en-US" sz="2800">
                <a:solidFill>
                  <a:srgbClr val="FFFFFF"/>
                </a:solidFill>
                <a:latin typeface="Calibri"/>
                <a:ea typeface="Calibri"/>
                <a:cs typeface="Calibri"/>
                <a:sym typeface="Calibri"/>
              </a:rPr>
              <a:t>Predictive  Parser/LL(1)</a:t>
            </a:r>
            <a:endParaRPr sz="2800">
              <a:solidFill>
                <a:schemeClr val="dk1"/>
              </a:solidFill>
              <a:latin typeface="Calibri"/>
              <a:ea typeface="Calibri"/>
              <a:cs typeface="Calibri"/>
              <a:sym typeface="Calibri"/>
            </a:endParaRPr>
          </a:p>
        </p:txBody>
      </p:sp>
      <p:grpSp>
        <p:nvGrpSpPr>
          <p:cNvPr id="192" name="Google Shape;192;p16"/>
          <p:cNvGrpSpPr/>
          <p:nvPr/>
        </p:nvGrpSpPr>
        <p:grpSpPr>
          <a:xfrm>
            <a:off x="3088644" y="5470416"/>
            <a:ext cx="2380615" cy="972185"/>
            <a:chOff x="3088644" y="5470416"/>
            <a:chExt cx="2380615" cy="972185"/>
          </a:xfrm>
        </p:grpSpPr>
        <p:sp>
          <p:nvSpPr>
            <p:cNvPr id="193" name="Google Shape;193;p16"/>
            <p:cNvSpPr/>
            <p:nvPr/>
          </p:nvSpPr>
          <p:spPr>
            <a:xfrm>
              <a:off x="3088644" y="5470416"/>
              <a:ext cx="2380615" cy="972185"/>
            </a:xfrm>
            <a:custGeom>
              <a:rect b="b" l="l" r="r" t="t"/>
              <a:pathLst>
                <a:path extrusionOk="0" h="972185" w="2380615">
                  <a:moveTo>
                    <a:pt x="2380200" y="971999"/>
                  </a:moveTo>
                  <a:lnTo>
                    <a:pt x="0" y="971999"/>
                  </a:lnTo>
                  <a:lnTo>
                    <a:pt x="0" y="0"/>
                  </a:lnTo>
                  <a:lnTo>
                    <a:pt x="2380200" y="0"/>
                  </a:lnTo>
                  <a:lnTo>
                    <a:pt x="2380200"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6"/>
            <p:cNvSpPr/>
            <p:nvPr/>
          </p:nvSpPr>
          <p:spPr>
            <a:xfrm>
              <a:off x="3088644" y="5470416"/>
              <a:ext cx="2380615" cy="972185"/>
            </a:xfrm>
            <a:custGeom>
              <a:rect b="b" l="l" r="r" t="t"/>
              <a:pathLst>
                <a:path extrusionOk="0" h="972185" w="2380615">
                  <a:moveTo>
                    <a:pt x="0" y="0"/>
                  </a:moveTo>
                  <a:lnTo>
                    <a:pt x="2380200" y="0"/>
                  </a:lnTo>
                  <a:lnTo>
                    <a:pt x="2380200"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5" name="Google Shape;195;p16"/>
          <p:cNvSpPr txBox="1"/>
          <p:nvPr/>
        </p:nvSpPr>
        <p:spPr>
          <a:xfrm>
            <a:off x="3429000" y="5638800"/>
            <a:ext cx="1846500" cy="446400"/>
          </a:xfrm>
          <a:prstGeom prst="rect">
            <a:avLst/>
          </a:prstGeom>
          <a:noFill/>
          <a:ln>
            <a:noFill/>
          </a:ln>
        </p:spPr>
        <p:txBody>
          <a:bodyPr anchorCtr="0" anchor="t" bIns="0" lIns="0" spcFirstLastPara="1" rIns="0" wrap="square" tIns="60950">
            <a:spAutoFit/>
          </a:bodyPr>
          <a:lstStyle/>
          <a:p>
            <a:pPr indent="311785" lvl="0" marL="12700" marR="5080" rtl="0" algn="l">
              <a:lnSpc>
                <a:spcPct val="107857"/>
              </a:lnSpc>
              <a:spcBef>
                <a:spcPts val="0"/>
              </a:spcBef>
              <a:spcAft>
                <a:spcPts val="0"/>
              </a:spcAft>
              <a:buNone/>
            </a:pPr>
            <a:r>
              <a:rPr lang="en-US" sz="2800">
                <a:solidFill>
                  <a:srgbClr val="FFFFFF"/>
                </a:solidFill>
                <a:latin typeface="Calibri"/>
                <a:ea typeface="Calibri"/>
                <a:cs typeface="Calibri"/>
                <a:sym typeface="Calibri"/>
              </a:rPr>
              <a:t>RDP</a:t>
            </a:r>
            <a:endParaRPr sz="2800">
              <a:solidFill>
                <a:srgbClr val="FFFFFF"/>
              </a:solidFill>
              <a:latin typeface="Calibri"/>
              <a:ea typeface="Calibri"/>
              <a:cs typeface="Calibri"/>
              <a:sym typeface="Calibri"/>
            </a:endParaRPr>
          </a:p>
        </p:txBody>
      </p:sp>
      <p:grpSp>
        <p:nvGrpSpPr>
          <p:cNvPr id="196" name="Google Shape;196;p16"/>
          <p:cNvGrpSpPr/>
          <p:nvPr/>
        </p:nvGrpSpPr>
        <p:grpSpPr>
          <a:xfrm>
            <a:off x="1835112" y="7281898"/>
            <a:ext cx="2211704" cy="972184"/>
            <a:chOff x="1835112" y="7281898"/>
            <a:chExt cx="2211704" cy="972184"/>
          </a:xfrm>
        </p:grpSpPr>
        <p:sp>
          <p:nvSpPr>
            <p:cNvPr id="197" name="Google Shape;197;p16"/>
            <p:cNvSpPr/>
            <p:nvPr/>
          </p:nvSpPr>
          <p:spPr>
            <a:xfrm>
              <a:off x="1835112" y="7281898"/>
              <a:ext cx="2211704" cy="972184"/>
            </a:xfrm>
            <a:custGeom>
              <a:rect b="b" l="l" r="r" t="t"/>
              <a:pathLst>
                <a:path extrusionOk="0" h="972184"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p:nvPr/>
          </p:nvSpPr>
          <p:spPr>
            <a:xfrm>
              <a:off x="1835112" y="7281898"/>
              <a:ext cx="2211704" cy="972184"/>
            </a:xfrm>
            <a:custGeom>
              <a:rect b="b" l="l" r="r" t="t"/>
              <a:pathLst>
                <a:path extrusionOk="0" h="972184"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9" name="Google Shape;199;p16"/>
          <p:cNvSpPr txBox="1"/>
          <p:nvPr/>
        </p:nvSpPr>
        <p:spPr>
          <a:xfrm>
            <a:off x="2630324" y="7514814"/>
            <a:ext cx="620400" cy="88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2800">
              <a:solidFill>
                <a:srgbClr val="FFFFFF"/>
              </a:solidFill>
              <a:latin typeface="Calibri"/>
              <a:ea typeface="Calibri"/>
              <a:cs typeface="Calibri"/>
              <a:sym typeface="Calibri"/>
            </a:endParaRPr>
          </a:p>
          <a:p>
            <a:pPr indent="0" lvl="0" marL="12700" marR="0" rtl="0" algn="l">
              <a:lnSpc>
                <a:spcPct val="100000"/>
              </a:lnSpc>
              <a:spcBef>
                <a:spcPts val="100"/>
              </a:spcBef>
              <a:spcAft>
                <a:spcPts val="0"/>
              </a:spcAft>
              <a:buNone/>
            </a:pPr>
            <a:r>
              <a:t/>
            </a:r>
            <a:endParaRPr sz="2800">
              <a:solidFill>
                <a:schemeClr val="dk1"/>
              </a:solidFill>
              <a:latin typeface="Calibri"/>
              <a:ea typeface="Calibri"/>
              <a:cs typeface="Calibri"/>
              <a:sym typeface="Calibri"/>
            </a:endParaRPr>
          </a:p>
        </p:txBody>
      </p:sp>
      <p:grpSp>
        <p:nvGrpSpPr>
          <p:cNvPr id="200" name="Google Shape;200;p16"/>
          <p:cNvGrpSpPr/>
          <p:nvPr/>
        </p:nvGrpSpPr>
        <p:grpSpPr>
          <a:xfrm>
            <a:off x="4510928" y="7281898"/>
            <a:ext cx="2211704" cy="972184"/>
            <a:chOff x="4510928" y="7281898"/>
            <a:chExt cx="2211704" cy="972184"/>
          </a:xfrm>
        </p:grpSpPr>
        <p:sp>
          <p:nvSpPr>
            <p:cNvPr id="201" name="Google Shape;201;p16"/>
            <p:cNvSpPr/>
            <p:nvPr/>
          </p:nvSpPr>
          <p:spPr>
            <a:xfrm>
              <a:off x="4510928" y="7281898"/>
              <a:ext cx="2211704" cy="972184"/>
            </a:xfrm>
            <a:custGeom>
              <a:rect b="b" l="l" r="r" t="t"/>
              <a:pathLst>
                <a:path extrusionOk="0" h="972184"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6"/>
            <p:cNvSpPr/>
            <p:nvPr/>
          </p:nvSpPr>
          <p:spPr>
            <a:xfrm>
              <a:off x="4510928" y="7281898"/>
              <a:ext cx="2211704" cy="972184"/>
            </a:xfrm>
            <a:custGeom>
              <a:rect b="b" l="l" r="r" t="t"/>
              <a:pathLst>
                <a:path extrusionOk="0" h="972184"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3" name="Google Shape;203;p16"/>
          <p:cNvGrpSpPr/>
          <p:nvPr/>
        </p:nvGrpSpPr>
        <p:grpSpPr>
          <a:xfrm>
            <a:off x="4426551" y="3682372"/>
            <a:ext cx="2211704" cy="972185"/>
            <a:chOff x="4426551" y="3682372"/>
            <a:chExt cx="2211704" cy="972185"/>
          </a:xfrm>
        </p:grpSpPr>
        <p:sp>
          <p:nvSpPr>
            <p:cNvPr id="204" name="Google Shape;204;p16"/>
            <p:cNvSpPr/>
            <p:nvPr/>
          </p:nvSpPr>
          <p:spPr>
            <a:xfrm>
              <a:off x="4426551" y="3682372"/>
              <a:ext cx="2211704" cy="972185"/>
            </a:xfrm>
            <a:custGeom>
              <a:rect b="b" l="l" r="r" t="t"/>
              <a:pathLst>
                <a:path extrusionOk="0" h="972185" w="2211704">
                  <a:moveTo>
                    <a:pt x="2211300" y="971999"/>
                  </a:moveTo>
                  <a:lnTo>
                    <a:pt x="0" y="971999"/>
                  </a:lnTo>
                  <a:lnTo>
                    <a:pt x="0" y="0"/>
                  </a:lnTo>
                  <a:lnTo>
                    <a:pt x="2211300" y="0"/>
                  </a:lnTo>
                  <a:lnTo>
                    <a:pt x="2211300"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6"/>
            <p:cNvSpPr/>
            <p:nvPr/>
          </p:nvSpPr>
          <p:spPr>
            <a:xfrm>
              <a:off x="4426551" y="3682372"/>
              <a:ext cx="2211704" cy="972185"/>
            </a:xfrm>
            <a:custGeom>
              <a:rect b="b" l="l" r="r" t="t"/>
              <a:pathLst>
                <a:path extrusionOk="0" h="972185" w="2211704">
                  <a:moveTo>
                    <a:pt x="0" y="0"/>
                  </a:moveTo>
                  <a:lnTo>
                    <a:pt x="2211300" y="0"/>
                  </a:lnTo>
                  <a:lnTo>
                    <a:pt x="2211300"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16"/>
          <p:cNvSpPr txBox="1"/>
          <p:nvPr/>
        </p:nvSpPr>
        <p:spPr>
          <a:xfrm>
            <a:off x="4468215" y="3915287"/>
            <a:ext cx="22086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Universal (CYK)</a:t>
            </a:r>
            <a:endParaRPr sz="2800">
              <a:solidFill>
                <a:schemeClr val="dk1"/>
              </a:solidFill>
              <a:latin typeface="Calibri"/>
              <a:ea typeface="Calibri"/>
              <a:cs typeface="Calibri"/>
              <a:sym typeface="Calibri"/>
            </a:endParaRPr>
          </a:p>
        </p:txBody>
      </p:sp>
      <p:grpSp>
        <p:nvGrpSpPr>
          <p:cNvPr id="207" name="Google Shape;207;p16"/>
          <p:cNvGrpSpPr/>
          <p:nvPr/>
        </p:nvGrpSpPr>
        <p:grpSpPr>
          <a:xfrm>
            <a:off x="8243272" y="3682372"/>
            <a:ext cx="2211704" cy="972185"/>
            <a:chOff x="8243272" y="3682372"/>
            <a:chExt cx="2211704" cy="972185"/>
          </a:xfrm>
        </p:grpSpPr>
        <p:sp>
          <p:nvSpPr>
            <p:cNvPr id="208" name="Google Shape;208;p16"/>
            <p:cNvSpPr/>
            <p:nvPr/>
          </p:nvSpPr>
          <p:spPr>
            <a:xfrm>
              <a:off x="8243272" y="3682372"/>
              <a:ext cx="2211704" cy="972185"/>
            </a:xfrm>
            <a:custGeom>
              <a:rect b="b" l="l" r="r" t="t"/>
              <a:pathLst>
                <a:path extrusionOk="0" h="972185"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6"/>
            <p:cNvSpPr/>
            <p:nvPr/>
          </p:nvSpPr>
          <p:spPr>
            <a:xfrm>
              <a:off x="8243272" y="3682372"/>
              <a:ext cx="2211704" cy="972185"/>
            </a:xfrm>
            <a:custGeom>
              <a:rect b="b" l="l" r="r" t="t"/>
              <a:pathLst>
                <a:path extrusionOk="0" h="972185"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6"/>
          <p:cNvSpPr txBox="1"/>
          <p:nvPr/>
        </p:nvSpPr>
        <p:spPr>
          <a:xfrm>
            <a:off x="8553942" y="3915287"/>
            <a:ext cx="15888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Bottom-up</a:t>
            </a:r>
            <a:endParaRPr sz="2800">
              <a:solidFill>
                <a:schemeClr val="dk1"/>
              </a:solidFill>
              <a:latin typeface="Calibri"/>
              <a:ea typeface="Calibri"/>
              <a:cs typeface="Calibri"/>
              <a:sym typeface="Calibri"/>
            </a:endParaRPr>
          </a:p>
        </p:txBody>
      </p:sp>
      <p:grpSp>
        <p:nvGrpSpPr>
          <p:cNvPr id="211" name="Google Shape;211;p16"/>
          <p:cNvGrpSpPr/>
          <p:nvPr/>
        </p:nvGrpSpPr>
        <p:grpSpPr>
          <a:xfrm>
            <a:off x="6905363" y="5470416"/>
            <a:ext cx="2211704" cy="972185"/>
            <a:chOff x="6905363" y="5470416"/>
            <a:chExt cx="2211704" cy="972185"/>
          </a:xfrm>
        </p:grpSpPr>
        <p:sp>
          <p:nvSpPr>
            <p:cNvPr id="212" name="Google Shape;212;p16"/>
            <p:cNvSpPr/>
            <p:nvPr/>
          </p:nvSpPr>
          <p:spPr>
            <a:xfrm>
              <a:off x="6905363" y="5470416"/>
              <a:ext cx="2211704" cy="972185"/>
            </a:xfrm>
            <a:custGeom>
              <a:rect b="b" l="l" r="r" t="t"/>
              <a:pathLst>
                <a:path extrusionOk="0" h="972185"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6"/>
            <p:cNvSpPr/>
            <p:nvPr/>
          </p:nvSpPr>
          <p:spPr>
            <a:xfrm>
              <a:off x="6905363" y="5470416"/>
              <a:ext cx="2211704" cy="972185"/>
            </a:xfrm>
            <a:custGeom>
              <a:rect b="b" l="l" r="r" t="t"/>
              <a:pathLst>
                <a:path extrusionOk="0" h="972185"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4" name="Google Shape;214;p16"/>
          <p:cNvSpPr txBox="1"/>
          <p:nvPr/>
        </p:nvSpPr>
        <p:spPr>
          <a:xfrm>
            <a:off x="7129924" y="5511306"/>
            <a:ext cx="1758900" cy="836400"/>
          </a:xfrm>
          <a:prstGeom prst="rect">
            <a:avLst/>
          </a:prstGeom>
          <a:noFill/>
          <a:ln>
            <a:noFill/>
          </a:ln>
        </p:spPr>
        <p:txBody>
          <a:bodyPr anchorCtr="0" anchor="t" bIns="0" lIns="0" spcFirstLastPara="1" rIns="0" wrap="square" tIns="60950">
            <a:spAutoFit/>
          </a:bodyPr>
          <a:lstStyle/>
          <a:p>
            <a:pPr indent="-343535" lvl="0" marL="355600" marR="5080" rtl="0" algn="l">
              <a:lnSpc>
                <a:spcPct val="107857"/>
              </a:lnSpc>
              <a:spcBef>
                <a:spcPts val="0"/>
              </a:spcBef>
              <a:spcAft>
                <a:spcPts val="0"/>
              </a:spcAft>
              <a:buNone/>
            </a:pPr>
            <a:r>
              <a:rPr lang="en-US" sz="2800">
                <a:solidFill>
                  <a:srgbClr val="FFFFFF"/>
                </a:solidFill>
                <a:latin typeface="Calibri"/>
                <a:ea typeface="Calibri"/>
                <a:cs typeface="Calibri"/>
                <a:sym typeface="Calibri"/>
              </a:rPr>
              <a:t>Shift reduce  parsing</a:t>
            </a:r>
            <a:endParaRPr sz="2800">
              <a:solidFill>
                <a:schemeClr val="dk1"/>
              </a:solidFill>
              <a:latin typeface="Calibri"/>
              <a:ea typeface="Calibri"/>
              <a:cs typeface="Calibri"/>
              <a:sym typeface="Calibri"/>
            </a:endParaRPr>
          </a:p>
        </p:txBody>
      </p:sp>
      <p:grpSp>
        <p:nvGrpSpPr>
          <p:cNvPr id="215" name="Google Shape;215;p16"/>
          <p:cNvGrpSpPr/>
          <p:nvPr/>
        </p:nvGrpSpPr>
        <p:grpSpPr>
          <a:xfrm>
            <a:off x="9581180" y="5470416"/>
            <a:ext cx="2211704" cy="972185"/>
            <a:chOff x="9581180" y="5470416"/>
            <a:chExt cx="2211704" cy="972185"/>
          </a:xfrm>
        </p:grpSpPr>
        <p:sp>
          <p:nvSpPr>
            <p:cNvPr id="216" name="Google Shape;216;p16"/>
            <p:cNvSpPr/>
            <p:nvPr/>
          </p:nvSpPr>
          <p:spPr>
            <a:xfrm>
              <a:off x="9581180" y="5470416"/>
              <a:ext cx="2211704" cy="972185"/>
            </a:xfrm>
            <a:custGeom>
              <a:rect b="b" l="l" r="r" t="t"/>
              <a:pathLst>
                <a:path extrusionOk="0" h="972185" w="2211704">
                  <a:moveTo>
                    <a:pt x="2211299" y="971999"/>
                  </a:moveTo>
                  <a:lnTo>
                    <a:pt x="0" y="971999"/>
                  </a:lnTo>
                  <a:lnTo>
                    <a:pt x="0" y="0"/>
                  </a:lnTo>
                  <a:lnTo>
                    <a:pt x="2211299" y="0"/>
                  </a:lnTo>
                  <a:lnTo>
                    <a:pt x="22112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6"/>
            <p:cNvSpPr/>
            <p:nvPr/>
          </p:nvSpPr>
          <p:spPr>
            <a:xfrm>
              <a:off x="9581180" y="5470416"/>
              <a:ext cx="2211704" cy="972185"/>
            </a:xfrm>
            <a:custGeom>
              <a:rect b="b" l="l" r="r" t="t"/>
              <a:pathLst>
                <a:path extrusionOk="0" h="972185" w="2211704">
                  <a:moveTo>
                    <a:pt x="0" y="0"/>
                  </a:moveTo>
                  <a:lnTo>
                    <a:pt x="2211299" y="0"/>
                  </a:lnTo>
                  <a:lnTo>
                    <a:pt x="22112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8" name="Google Shape;218;p16"/>
          <p:cNvSpPr txBox="1"/>
          <p:nvPr/>
        </p:nvSpPr>
        <p:spPr>
          <a:xfrm>
            <a:off x="9625535" y="5511306"/>
            <a:ext cx="22029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Table driven LR</a:t>
            </a:r>
            <a:endParaRPr sz="2800">
              <a:solidFill>
                <a:schemeClr val="dk1"/>
              </a:solidFill>
              <a:latin typeface="Calibri"/>
              <a:ea typeface="Calibri"/>
              <a:cs typeface="Calibri"/>
              <a:sym typeface="Calibri"/>
            </a:endParaRPr>
          </a:p>
        </p:txBody>
      </p:sp>
      <p:sp>
        <p:nvSpPr>
          <p:cNvPr id="219" name="Google Shape;219;p16"/>
          <p:cNvSpPr txBox="1"/>
          <p:nvPr/>
        </p:nvSpPr>
        <p:spPr>
          <a:xfrm>
            <a:off x="10155587" y="5858642"/>
            <a:ext cx="10629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Parsers</a:t>
            </a:r>
            <a:endParaRPr sz="2800">
              <a:solidFill>
                <a:schemeClr val="dk1"/>
              </a:solidFill>
              <a:latin typeface="Calibri"/>
              <a:ea typeface="Calibri"/>
              <a:cs typeface="Calibri"/>
              <a:sym typeface="Calibri"/>
            </a:endParaRPr>
          </a:p>
        </p:txBody>
      </p:sp>
      <p:grpSp>
        <p:nvGrpSpPr>
          <p:cNvPr id="220" name="Google Shape;220;p16"/>
          <p:cNvGrpSpPr/>
          <p:nvPr/>
        </p:nvGrpSpPr>
        <p:grpSpPr>
          <a:xfrm>
            <a:off x="7186745" y="7281898"/>
            <a:ext cx="1409700" cy="972184"/>
            <a:chOff x="7186745" y="7281898"/>
            <a:chExt cx="1409700" cy="972184"/>
          </a:xfrm>
        </p:grpSpPr>
        <p:sp>
          <p:nvSpPr>
            <p:cNvPr id="221" name="Google Shape;221;p16"/>
            <p:cNvSpPr/>
            <p:nvPr/>
          </p:nvSpPr>
          <p:spPr>
            <a:xfrm>
              <a:off x="7186745" y="7281898"/>
              <a:ext cx="1409700" cy="972184"/>
            </a:xfrm>
            <a:custGeom>
              <a:rect b="b" l="l" r="r" t="t"/>
              <a:pathLst>
                <a:path extrusionOk="0" h="972184" w="1409700">
                  <a:moveTo>
                    <a:pt x="1409099" y="971999"/>
                  </a:moveTo>
                  <a:lnTo>
                    <a:pt x="0" y="971999"/>
                  </a:lnTo>
                  <a:lnTo>
                    <a:pt x="0" y="0"/>
                  </a:lnTo>
                  <a:lnTo>
                    <a:pt x="1409099" y="0"/>
                  </a:lnTo>
                  <a:lnTo>
                    <a:pt x="14090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6"/>
            <p:cNvSpPr/>
            <p:nvPr/>
          </p:nvSpPr>
          <p:spPr>
            <a:xfrm>
              <a:off x="7186745" y="7281898"/>
              <a:ext cx="1409700" cy="972184"/>
            </a:xfrm>
            <a:custGeom>
              <a:rect b="b" l="l" r="r" t="t"/>
              <a:pathLst>
                <a:path extrusionOk="0" h="972184" w="1409700">
                  <a:moveTo>
                    <a:pt x="0" y="0"/>
                  </a:moveTo>
                  <a:lnTo>
                    <a:pt x="1409099" y="0"/>
                  </a:lnTo>
                  <a:lnTo>
                    <a:pt x="14090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3" name="Google Shape;223;p16"/>
          <p:cNvSpPr txBox="1"/>
          <p:nvPr/>
        </p:nvSpPr>
        <p:spPr>
          <a:xfrm>
            <a:off x="7469226" y="7514814"/>
            <a:ext cx="8439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LR (0)</a:t>
            </a:r>
            <a:endParaRPr sz="2800">
              <a:solidFill>
                <a:schemeClr val="dk1"/>
              </a:solidFill>
              <a:latin typeface="Calibri"/>
              <a:ea typeface="Calibri"/>
              <a:cs typeface="Calibri"/>
              <a:sym typeface="Calibri"/>
            </a:endParaRPr>
          </a:p>
        </p:txBody>
      </p:sp>
      <p:grpSp>
        <p:nvGrpSpPr>
          <p:cNvPr id="224" name="Google Shape;224;p16"/>
          <p:cNvGrpSpPr/>
          <p:nvPr/>
        </p:nvGrpSpPr>
        <p:grpSpPr>
          <a:xfrm>
            <a:off x="9060280" y="7281898"/>
            <a:ext cx="1409700" cy="972184"/>
            <a:chOff x="9060280" y="7281898"/>
            <a:chExt cx="1409700" cy="972184"/>
          </a:xfrm>
        </p:grpSpPr>
        <p:sp>
          <p:nvSpPr>
            <p:cNvPr id="225" name="Google Shape;225;p16"/>
            <p:cNvSpPr/>
            <p:nvPr/>
          </p:nvSpPr>
          <p:spPr>
            <a:xfrm>
              <a:off x="9060280" y="7281898"/>
              <a:ext cx="1409700" cy="972184"/>
            </a:xfrm>
            <a:custGeom>
              <a:rect b="b" l="l" r="r" t="t"/>
              <a:pathLst>
                <a:path extrusionOk="0" h="972184" w="1409700">
                  <a:moveTo>
                    <a:pt x="1409099" y="971999"/>
                  </a:moveTo>
                  <a:lnTo>
                    <a:pt x="0" y="971999"/>
                  </a:lnTo>
                  <a:lnTo>
                    <a:pt x="0" y="0"/>
                  </a:lnTo>
                  <a:lnTo>
                    <a:pt x="1409099" y="0"/>
                  </a:lnTo>
                  <a:lnTo>
                    <a:pt x="14090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6"/>
            <p:cNvSpPr/>
            <p:nvPr/>
          </p:nvSpPr>
          <p:spPr>
            <a:xfrm>
              <a:off x="9060280" y="7281898"/>
              <a:ext cx="1409700" cy="972184"/>
            </a:xfrm>
            <a:custGeom>
              <a:rect b="b" l="l" r="r" t="t"/>
              <a:pathLst>
                <a:path extrusionOk="0" h="972184" w="1409700">
                  <a:moveTo>
                    <a:pt x="0" y="0"/>
                  </a:moveTo>
                  <a:lnTo>
                    <a:pt x="1409099" y="0"/>
                  </a:lnTo>
                  <a:lnTo>
                    <a:pt x="14090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16"/>
          <p:cNvSpPr txBox="1"/>
          <p:nvPr/>
        </p:nvSpPr>
        <p:spPr>
          <a:xfrm>
            <a:off x="9261078" y="7514814"/>
            <a:ext cx="10065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SLR (1)</a:t>
            </a:r>
            <a:endParaRPr sz="2800">
              <a:solidFill>
                <a:schemeClr val="dk1"/>
              </a:solidFill>
              <a:latin typeface="Calibri"/>
              <a:ea typeface="Calibri"/>
              <a:cs typeface="Calibri"/>
              <a:sym typeface="Calibri"/>
            </a:endParaRPr>
          </a:p>
        </p:txBody>
      </p:sp>
      <p:grpSp>
        <p:nvGrpSpPr>
          <p:cNvPr id="228" name="Google Shape;228;p16"/>
          <p:cNvGrpSpPr/>
          <p:nvPr/>
        </p:nvGrpSpPr>
        <p:grpSpPr>
          <a:xfrm>
            <a:off x="10933815" y="7281898"/>
            <a:ext cx="1409700" cy="972184"/>
            <a:chOff x="10933815" y="7281898"/>
            <a:chExt cx="1409700" cy="972184"/>
          </a:xfrm>
        </p:grpSpPr>
        <p:sp>
          <p:nvSpPr>
            <p:cNvPr id="229" name="Google Shape;229;p16"/>
            <p:cNvSpPr/>
            <p:nvPr/>
          </p:nvSpPr>
          <p:spPr>
            <a:xfrm>
              <a:off x="10933815" y="7281898"/>
              <a:ext cx="1409700" cy="972184"/>
            </a:xfrm>
            <a:custGeom>
              <a:rect b="b" l="l" r="r" t="t"/>
              <a:pathLst>
                <a:path extrusionOk="0" h="972184" w="1409700">
                  <a:moveTo>
                    <a:pt x="1409099" y="971999"/>
                  </a:moveTo>
                  <a:lnTo>
                    <a:pt x="0" y="971999"/>
                  </a:lnTo>
                  <a:lnTo>
                    <a:pt x="0" y="0"/>
                  </a:lnTo>
                  <a:lnTo>
                    <a:pt x="1409099" y="0"/>
                  </a:lnTo>
                  <a:lnTo>
                    <a:pt x="1409099"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6"/>
            <p:cNvSpPr/>
            <p:nvPr/>
          </p:nvSpPr>
          <p:spPr>
            <a:xfrm>
              <a:off x="10933815" y="7281898"/>
              <a:ext cx="1409700" cy="972184"/>
            </a:xfrm>
            <a:custGeom>
              <a:rect b="b" l="l" r="r" t="t"/>
              <a:pathLst>
                <a:path extrusionOk="0" h="972184" w="1409700">
                  <a:moveTo>
                    <a:pt x="0" y="0"/>
                  </a:moveTo>
                  <a:lnTo>
                    <a:pt x="1409099" y="0"/>
                  </a:lnTo>
                  <a:lnTo>
                    <a:pt x="1409099"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1" name="Google Shape;231;p16"/>
          <p:cNvSpPr txBox="1"/>
          <p:nvPr/>
        </p:nvSpPr>
        <p:spPr>
          <a:xfrm>
            <a:off x="11038695" y="7514814"/>
            <a:ext cx="11982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LALR (1)</a:t>
            </a:r>
            <a:endParaRPr sz="2800">
              <a:solidFill>
                <a:schemeClr val="dk1"/>
              </a:solidFill>
              <a:latin typeface="Calibri"/>
              <a:ea typeface="Calibri"/>
              <a:cs typeface="Calibri"/>
              <a:sym typeface="Calibri"/>
            </a:endParaRPr>
          </a:p>
        </p:txBody>
      </p:sp>
      <p:grpSp>
        <p:nvGrpSpPr>
          <p:cNvPr id="232" name="Google Shape;232;p16"/>
          <p:cNvGrpSpPr/>
          <p:nvPr/>
        </p:nvGrpSpPr>
        <p:grpSpPr>
          <a:xfrm>
            <a:off x="12807352" y="7281898"/>
            <a:ext cx="1379855" cy="972184"/>
            <a:chOff x="12807352" y="7281898"/>
            <a:chExt cx="1379855" cy="972184"/>
          </a:xfrm>
        </p:grpSpPr>
        <p:sp>
          <p:nvSpPr>
            <p:cNvPr id="233" name="Google Shape;233;p16"/>
            <p:cNvSpPr/>
            <p:nvPr/>
          </p:nvSpPr>
          <p:spPr>
            <a:xfrm>
              <a:off x="12807352" y="7281898"/>
              <a:ext cx="1379855" cy="972184"/>
            </a:xfrm>
            <a:custGeom>
              <a:rect b="b" l="l" r="r" t="t"/>
              <a:pathLst>
                <a:path extrusionOk="0" h="972184" w="1379855">
                  <a:moveTo>
                    <a:pt x="1379698" y="971999"/>
                  </a:moveTo>
                  <a:lnTo>
                    <a:pt x="0" y="971999"/>
                  </a:lnTo>
                  <a:lnTo>
                    <a:pt x="0" y="0"/>
                  </a:lnTo>
                  <a:lnTo>
                    <a:pt x="1379698" y="0"/>
                  </a:lnTo>
                  <a:lnTo>
                    <a:pt x="1379698" y="971999"/>
                  </a:lnTo>
                  <a:close/>
                </a:path>
              </a:pathLst>
            </a:custGeom>
            <a:solidFill>
              <a:srgbClr val="4372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6"/>
            <p:cNvSpPr/>
            <p:nvPr/>
          </p:nvSpPr>
          <p:spPr>
            <a:xfrm>
              <a:off x="12807352" y="7281898"/>
              <a:ext cx="1379855" cy="972184"/>
            </a:xfrm>
            <a:custGeom>
              <a:rect b="b" l="l" r="r" t="t"/>
              <a:pathLst>
                <a:path extrusionOk="0" h="972184" w="1379855">
                  <a:moveTo>
                    <a:pt x="0" y="0"/>
                  </a:moveTo>
                  <a:lnTo>
                    <a:pt x="1379698" y="0"/>
                  </a:lnTo>
                  <a:lnTo>
                    <a:pt x="1379698" y="971999"/>
                  </a:lnTo>
                  <a:lnTo>
                    <a:pt x="0" y="971999"/>
                  </a:lnTo>
                  <a:lnTo>
                    <a:pt x="0" y="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5" name="Google Shape;235;p16"/>
          <p:cNvSpPr txBox="1"/>
          <p:nvPr/>
        </p:nvSpPr>
        <p:spPr>
          <a:xfrm>
            <a:off x="12980343" y="7514814"/>
            <a:ext cx="1033800" cy="45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FFFF"/>
                </a:solidFill>
                <a:latin typeface="Calibri"/>
                <a:ea typeface="Calibri"/>
                <a:cs typeface="Calibri"/>
                <a:sym typeface="Calibri"/>
              </a:rPr>
              <a:t>CLR (1)</a:t>
            </a:r>
            <a:endParaRPr sz="2800">
              <a:solidFill>
                <a:schemeClr val="dk1"/>
              </a:solidFill>
              <a:latin typeface="Calibri"/>
              <a:ea typeface="Calibri"/>
              <a:cs typeface="Calibri"/>
              <a:sym typeface="Calibri"/>
            </a:endParaRPr>
          </a:p>
        </p:txBody>
      </p:sp>
      <p:sp>
        <p:nvSpPr>
          <p:cNvPr id="236" name="Google Shape;236;p16"/>
          <p:cNvSpPr txBox="1"/>
          <p:nvPr/>
        </p:nvSpPr>
        <p:spPr>
          <a:xfrm>
            <a:off x="4648200" y="7391400"/>
            <a:ext cx="1846500" cy="957300"/>
          </a:xfrm>
          <a:prstGeom prst="rect">
            <a:avLst/>
          </a:prstGeom>
          <a:noFill/>
          <a:ln>
            <a:noFill/>
          </a:ln>
        </p:spPr>
        <p:txBody>
          <a:bodyPr anchorCtr="0" anchor="t" bIns="0" lIns="0" spcFirstLastPara="1" rIns="0" wrap="square" tIns="60950">
            <a:spAutoFit/>
          </a:bodyPr>
          <a:lstStyle/>
          <a:p>
            <a:pPr indent="311785" lvl="0" marL="12700" marR="5080" rtl="0" algn="l">
              <a:lnSpc>
                <a:spcPct val="107857"/>
              </a:lnSpc>
              <a:spcBef>
                <a:spcPts val="0"/>
              </a:spcBef>
              <a:spcAft>
                <a:spcPts val="0"/>
              </a:spcAft>
              <a:buNone/>
            </a:pPr>
            <a:r>
              <a:rPr lang="en-US" sz="2800">
                <a:solidFill>
                  <a:srgbClr val="FFFFFF"/>
                </a:solidFill>
                <a:latin typeface="Calibri"/>
                <a:ea typeface="Calibri"/>
                <a:cs typeface="Calibri"/>
                <a:sym typeface="Calibri"/>
              </a:rPr>
              <a:t>Without  backtracking</a:t>
            </a:r>
            <a:endParaRPr sz="2800">
              <a:solidFill>
                <a:schemeClr val="dk1"/>
              </a:solidFill>
              <a:latin typeface="Calibri"/>
              <a:ea typeface="Calibri"/>
              <a:cs typeface="Calibri"/>
              <a:sym typeface="Calibri"/>
            </a:endParaRPr>
          </a:p>
        </p:txBody>
      </p:sp>
      <p:sp>
        <p:nvSpPr>
          <p:cNvPr id="237" name="Google Shape;237;p16"/>
          <p:cNvSpPr txBox="1"/>
          <p:nvPr/>
        </p:nvSpPr>
        <p:spPr>
          <a:xfrm>
            <a:off x="1905000" y="7391400"/>
            <a:ext cx="1846500" cy="836400"/>
          </a:xfrm>
          <a:prstGeom prst="rect">
            <a:avLst/>
          </a:prstGeom>
          <a:noFill/>
          <a:ln>
            <a:noFill/>
          </a:ln>
        </p:spPr>
        <p:txBody>
          <a:bodyPr anchorCtr="0" anchor="t" bIns="0" lIns="0" spcFirstLastPara="1" rIns="0" wrap="square" tIns="60950">
            <a:spAutoFit/>
          </a:bodyPr>
          <a:lstStyle/>
          <a:p>
            <a:pPr indent="311785" lvl="0" marL="12700" marR="5080" rtl="0" algn="l">
              <a:lnSpc>
                <a:spcPct val="107857"/>
              </a:lnSpc>
              <a:spcBef>
                <a:spcPts val="0"/>
              </a:spcBef>
              <a:spcAft>
                <a:spcPts val="0"/>
              </a:spcAft>
              <a:buNone/>
            </a:pPr>
            <a:r>
              <a:rPr lang="en-US" sz="2800">
                <a:solidFill>
                  <a:srgbClr val="FFFFFF"/>
                </a:solidFill>
                <a:latin typeface="Calibri"/>
                <a:ea typeface="Calibri"/>
                <a:cs typeface="Calibri"/>
                <a:sym typeface="Calibri"/>
              </a:rPr>
              <a:t> With  backtracking</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538331" y="280327"/>
            <a:ext cx="2632800" cy="1091700"/>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Types of Parsers</a:t>
            </a:r>
            <a:endParaRPr sz="3000"/>
          </a:p>
        </p:txBody>
      </p:sp>
      <p:sp>
        <p:nvSpPr>
          <p:cNvPr id="243" name="Google Shape;243;p17"/>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4" name="Google Shape;244;p17"/>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245" name="Google Shape;245;p17"/>
          <p:cNvSpPr txBox="1"/>
          <p:nvPr/>
        </p:nvSpPr>
        <p:spPr>
          <a:xfrm>
            <a:off x="558596" y="2020543"/>
            <a:ext cx="9464100" cy="6676500"/>
          </a:xfrm>
          <a:prstGeom prst="rect">
            <a:avLst/>
          </a:prstGeom>
          <a:noFill/>
          <a:ln>
            <a:noFill/>
          </a:ln>
        </p:spPr>
        <p:txBody>
          <a:bodyPr anchorCtr="0" anchor="t" bIns="0" lIns="0" spcFirstLastPara="1" rIns="0" wrap="square" tIns="12700">
            <a:spAutoFit/>
          </a:bodyPr>
          <a:lstStyle/>
          <a:p>
            <a:pPr indent="-443865" lvl="0" marL="455930" marR="35560" rtl="0" algn="just">
              <a:lnSpc>
                <a:spcPct val="114999"/>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There are mainly two types of parsers - </a:t>
            </a:r>
            <a:r>
              <a:rPr b="1" lang="en-US" sz="2800">
                <a:solidFill>
                  <a:srgbClr val="C55A11"/>
                </a:solidFill>
                <a:latin typeface="Calibri"/>
                <a:ea typeface="Calibri"/>
                <a:cs typeface="Calibri"/>
                <a:sym typeface="Calibri"/>
              </a:rPr>
              <a:t>top-down </a:t>
            </a:r>
            <a:r>
              <a:rPr b="1" lang="en-US" sz="2800">
                <a:solidFill>
                  <a:srgbClr val="2F5496"/>
                </a:solidFill>
                <a:latin typeface="Calibri"/>
                <a:ea typeface="Calibri"/>
                <a:cs typeface="Calibri"/>
                <a:sym typeface="Calibri"/>
              </a:rPr>
              <a:t>parsers  and </a:t>
            </a:r>
            <a:r>
              <a:rPr b="1" lang="en-US" sz="2800">
                <a:solidFill>
                  <a:srgbClr val="C55A11"/>
                </a:solidFill>
                <a:latin typeface="Calibri"/>
                <a:ea typeface="Calibri"/>
                <a:cs typeface="Calibri"/>
                <a:sym typeface="Calibri"/>
              </a:rPr>
              <a:t>bottom-up </a:t>
            </a:r>
            <a:r>
              <a:rPr b="1" lang="en-US" sz="2800">
                <a:solidFill>
                  <a:srgbClr val="2F5496"/>
                </a:solidFill>
                <a:latin typeface="Calibri"/>
                <a:ea typeface="Calibri"/>
                <a:cs typeface="Calibri"/>
                <a:sym typeface="Calibri"/>
              </a:rPr>
              <a:t>parsers.</a:t>
            </a:r>
            <a:endParaRPr sz="2800">
              <a:solidFill>
                <a:schemeClr val="dk1"/>
              </a:solidFill>
              <a:latin typeface="Calibri"/>
              <a:ea typeface="Calibri"/>
              <a:cs typeface="Calibri"/>
              <a:sym typeface="Calibri"/>
            </a:endParaRPr>
          </a:p>
          <a:p>
            <a:pPr indent="-443865" lvl="0" marL="455930" marR="10795" rtl="0" algn="just">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A </a:t>
            </a:r>
            <a:r>
              <a:rPr b="1" lang="en-US" sz="2800">
                <a:solidFill>
                  <a:srgbClr val="C55A11"/>
                </a:solidFill>
                <a:latin typeface="Calibri"/>
                <a:ea typeface="Calibri"/>
                <a:cs typeface="Calibri"/>
                <a:sym typeface="Calibri"/>
              </a:rPr>
              <a:t>Top-down </a:t>
            </a:r>
            <a:r>
              <a:rPr b="1" lang="en-US" sz="2800">
                <a:solidFill>
                  <a:srgbClr val="2F5496"/>
                </a:solidFill>
                <a:latin typeface="Calibri"/>
                <a:ea typeface="Calibri"/>
                <a:cs typeface="Calibri"/>
                <a:sym typeface="Calibri"/>
              </a:rPr>
              <a:t>Parser generates parse tree for the given input  string with the help of grammar productions by expanding  the non-terminals.</a:t>
            </a:r>
            <a:endParaRPr sz="2800">
              <a:solidFill>
                <a:schemeClr val="dk1"/>
              </a:solidFill>
              <a:latin typeface="Calibri"/>
              <a:ea typeface="Calibri"/>
              <a:cs typeface="Calibri"/>
              <a:sym typeface="Calibri"/>
            </a:endParaRPr>
          </a:p>
          <a:p>
            <a:pPr indent="-443865" lvl="1" marL="913130" marR="0" rtl="0" algn="just">
              <a:lnSpc>
                <a:spcPct val="100000"/>
              </a:lnSpc>
              <a:spcBef>
                <a:spcPts val="150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It starts from the start symbol and ends on the terminals.</a:t>
            </a:r>
            <a:endParaRPr b="0" i="0" sz="2800" u="none" cap="none" strike="noStrike">
              <a:solidFill>
                <a:schemeClr val="dk1"/>
              </a:solidFill>
              <a:latin typeface="Calibri"/>
              <a:ea typeface="Calibri"/>
              <a:cs typeface="Calibri"/>
              <a:sym typeface="Calibri"/>
            </a:endParaRPr>
          </a:p>
          <a:p>
            <a:pPr indent="-443865" lvl="1" marL="913130" marR="0" rtl="0" algn="just">
              <a:lnSpc>
                <a:spcPct val="100000"/>
              </a:lnSpc>
              <a:spcBef>
                <a:spcPts val="150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It uses left most derivation.</a:t>
            </a:r>
            <a:endParaRPr b="0" i="0" sz="2800" u="none" cap="none" strike="noStrike">
              <a:solidFill>
                <a:schemeClr val="dk1"/>
              </a:solidFill>
              <a:latin typeface="Calibri"/>
              <a:ea typeface="Calibri"/>
              <a:cs typeface="Calibri"/>
              <a:sym typeface="Calibri"/>
            </a:endParaRPr>
          </a:p>
          <a:p>
            <a:pPr indent="-443865" lvl="0" marL="455930" marR="5080" rtl="0" algn="just">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A </a:t>
            </a:r>
            <a:r>
              <a:rPr b="1" lang="en-US" sz="2800">
                <a:solidFill>
                  <a:srgbClr val="C55A11"/>
                </a:solidFill>
                <a:latin typeface="Calibri"/>
                <a:ea typeface="Calibri"/>
                <a:cs typeface="Calibri"/>
                <a:sym typeface="Calibri"/>
              </a:rPr>
              <a:t>Bottom-up </a:t>
            </a:r>
            <a:r>
              <a:rPr b="1" lang="en-US" sz="2800">
                <a:solidFill>
                  <a:srgbClr val="2F5496"/>
                </a:solidFill>
                <a:latin typeface="Calibri"/>
                <a:ea typeface="Calibri"/>
                <a:cs typeface="Calibri"/>
                <a:sym typeface="Calibri"/>
              </a:rPr>
              <a:t>Parser generates the parse tree for the given  input string with the help of grammar productions by  compressing the non-terminals</a:t>
            </a:r>
            <a:endParaRPr sz="2800">
              <a:solidFill>
                <a:schemeClr val="dk1"/>
              </a:solidFill>
              <a:latin typeface="Calibri"/>
              <a:ea typeface="Calibri"/>
              <a:cs typeface="Calibri"/>
              <a:sym typeface="Calibri"/>
            </a:endParaRPr>
          </a:p>
          <a:p>
            <a:pPr indent="-443865" lvl="1" marL="913130" marR="0" rtl="0" algn="just">
              <a:lnSpc>
                <a:spcPct val="100000"/>
              </a:lnSpc>
              <a:spcBef>
                <a:spcPts val="150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It starts from terminals and ends on the start symbol.</a:t>
            </a:r>
            <a:endParaRPr b="0" i="0" sz="2800" u="none" cap="none" strike="noStrike">
              <a:solidFill>
                <a:schemeClr val="dk1"/>
              </a:solidFill>
              <a:latin typeface="Calibri"/>
              <a:ea typeface="Calibri"/>
              <a:cs typeface="Calibri"/>
              <a:sym typeface="Calibri"/>
            </a:endParaRPr>
          </a:p>
          <a:p>
            <a:pPr indent="-443865" lvl="1" marL="913130" marR="0" rtl="0" algn="just">
              <a:lnSpc>
                <a:spcPct val="100000"/>
              </a:lnSpc>
              <a:spcBef>
                <a:spcPts val="150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It uses the reverse of the rightmost derivation.</a:t>
            </a:r>
            <a:endParaRPr b="0" i="0" sz="2800" u="none" cap="none" strike="noStrike">
              <a:solidFill>
                <a:schemeClr val="dk1"/>
              </a:solidFill>
              <a:latin typeface="Calibri"/>
              <a:ea typeface="Calibri"/>
              <a:cs typeface="Calibri"/>
              <a:sym typeface="Calibri"/>
            </a:endParaRPr>
          </a:p>
        </p:txBody>
      </p:sp>
      <p:pic>
        <p:nvPicPr>
          <p:cNvPr id="246" name="Google Shape;246;p17"/>
          <p:cNvPicPr preferRelativeResize="0"/>
          <p:nvPr/>
        </p:nvPicPr>
        <p:blipFill rotWithShape="1">
          <a:blip r:embed="rId4">
            <a:alphaModFix/>
          </a:blip>
          <a:srcRect b="0" l="0" r="0" t="0"/>
          <a:stretch/>
        </p:blipFill>
        <p:spPr>
          <a:xfrm>
            <a:off x="10387775" y="3992675"/>
            <a:ext cx="3996574" cy="2123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18"/>
          <p:cNvSpPr/>
          <p:nvPr/>
        </p:nvSpPr>
        <p:spPr>
          <a:xfrm>
            <a:off x="6537801" y="3849744"/>
            <a:ext cx="5497830" cy="0"/>
          </a:xfrm>
          <a:custGeom>
            <a:rect b="b" l="l" r="r" t="t"/>
            <a:pathLst>
              <a:path extrusionOk="0" h="120000" w="5497830">
                <a:moveTo>
                  <a:pt x="0" y="0"/>
                </a:moveTo>
                <a:lnTo>
                  <a:pt x="5497800"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8"/>
          <p:cNvSpPr txBox="1"/>
          <p:nvPr/>
        </p:nvSpPr>
        <p:spPr>
          <a:xfrm>
            <a:off x="6629876" y="4117733"/>
            <a:ext cx="7462500" cy="178440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lang="en-US" sz="3000">
                <a:solidFill>
                  <a:schemeClr val="dk1"/>
                </a:solidFill>
                <a:latin typeface="Calibri"/>
                <a:ea typeface="Calibri"/>
                <a:cs typeface="Calibri"/>
                <a:sym typeface="Calibri"/>
              </a:rPr>
              <a:t>Department of Computer Science &amp; Engineering</a:t>
            </a:r>
            <a:endParaRPr sz="3000">
              <a:solidFill>
                <a:schemeClr val="dk1"/>
              </a:solidFill>
              <a:latin typeface="Calibri"/>
              <a:ea typeface="Calibri"/>
              <a:cs typeface="Calibri"/>
              <a:sym typeface="Calibri"/>
            </a:endParaRPr>
          </a:p>
          <a:p>
            <a:pPr indent="0" lvl="0" marL="27305" marR="0" rtl="0" algn="l">
              <a:lnSpc>
                <a:spcPct val="100000"/>
              </a:lnSpc>
              <a:spcBef>
                <a:spcPts val="1900"/>
              </a:spcBef>
              <a:spcAft>
                <a:spcPts val="0"/>
              </a:spcAft>
              <a:buNone/>
            </a:pPr>
            <a:r>
              <a:rPr b="1" lang="en-US" sz="3000" u="sng">
                <a:solidFill>
                  <a:schemeClr val="dk1"/>
                </a:solidFill>
                <a:latin typeface="Calibri"/>
                <a:ea typeface="Calibri"/>
                <a:cs typeface="Calibri"/>
                <a:sym typeface="Calibri"/>
                <a:hlinkClick r:id="rId3">
                  <a:extLst>
                    <a:ext uri="{A12FA001-AC4F-418D-AE19-62706E023703}">
                      <ahyp:hlinkClr val="tx"/>
                    </a:ext>
                  </a:extLst>
                </a:hlinkClick>
              </a:rPr>
              <a:t>preetkanw</a:t>
            </a:r>
            <a:r>
              <a:rPr b="1" lang="en-US" sz="3000" u="sng">
                <a:solidFill>
                  <a:schemeClr val="dk1"/>
                </a:solidFill>
                <a:latin typeface="Calibri"/>
                <a:ea typeface="Calibri"/>
                <a:cs typeface="Calibri"/>
                <a:sym typeface="Calibri"/>
                <a:hlinkClick r:id="rId4">
                  <a:extLst>
                    <a:ext uri="{A12FA001-AC4F-418D-AE19-62706E023703}">
                      <ahyp:hlinkClr val="tx"/>
                    </a:ext>
                  </a:extLst>
                </a:hlinkClick>
              </a:rPr>
              <a:t>al@pes.edu</a:t>
            </a:r>
            <a:endParaRPr sz="3000">
              <a:solidFill>
                <a:schemeClr val="dk1"/>
              </a:solidFill>
              <a:latin typeface="Calibri"/>
              <a:ea typeface="Calibri"/>
              <a:cs typeface="Calibri"/>
              <a:sym typeface="Calibri"/>
            </a:endParaRPr>
          </a:p>
        </p:txBody>
      </p:sp>
      <p:sp>
        <p:nvSpPr>
          <p:cNvPr id="253" name="Google Shape;253;p18"/>
          <p:cNvSpPr/>
          <p:nvPr/>
        </p:nvSpPr>
        <p:spPr>
          <a:xfrm>
            <a:off x="12918529" y="465949"/>
            <a:ext cx="1280794" cy="1437639"/>
          </a:xfrm>
          <a:custGeom>
            <a:rect b="b" l="l" r="r" t="t"/>
            <a:pathLst>
              <a:path extrusionOk="0" h="1437639" w="1280794">
                <a:moveTo>
                  <a:pt x="1280172" y="0"/>
                </a:moveTo>
                <a:lnTo>
                  <a:pt x="0" y="0"/>
                </a:lnTo>
                <a:lnTo>
                  <a:pt x="0" y="60794"/>
                </a:lnTo>
                <a:lnTo>
                  <a:pt x="1225308" y="60794"/>
                </a:lnTo>
                <a:lnTo>
                  <a:pt x="1225308" y="1437373"/>
                </a:lnTo>
                <a:lnTo>
                  <a:pt x="1280020" y="1437373"/>
                </a:lnTo>
                <a:lnTo>
                  <a:pt x="1280020" y="60794"/>
                </a:lnTo>
                <a:lnTo>
                  <a:pt x="1280172" y="60794"/>
                </a:lnTo>
                <a:lnTo>
                  <a:pt x="1280172"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8"/>
          <p:cNvSpPr/>
          <p:nvPr/>
        </p:nvSpPr>
        <p:spPr>
          <a:xfrm>
            <a:off x="376720" y="7319543"/>
            <a:ext cx="1280160" cy="1437640"/>
          </a:xfrm>
          <a:custGeom>
            <a:rect b="b" l="l" r="r" t="t"/>
            <a:pathLst>
              <a:path extrusionOk="0" h="1437640" w="1280160">
                <a:moveTo>
                  <a:pt x="1280160" y="1376426"/>
                </a:moveTo>
                <a:lnTo>
                  <a:pt x="54749" y="1376426"/>
                </a:lnTo>
                <a:lnTo>
                  <a:pt x="54749" y="0"/>
                </a:lnTo>
                <a:lnTo>
                  <a:pt x="25" y="0"/>
                </a:lnTo>
                <a:lnTo>
                  <a:pt x="25" y="1376426"/>
                </a:lnTo>
                <a:lnTo>
                  <a:pt x="0" y="1437220"/>
                </a:lnTo>
                <a:lnTo>
                  <a:pt x="1280160" y="1437220"/>
                </a:lnTo>
                <a:lnTo>
                  <a:pt x="1280160" y="1376426"/>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5" name="Google Shape;255;p18"/>
          <p:cNvPicPr preferRelativeResize="0"/>
          <p:nvPr/>
        </p:nvPicPr>
        <p:blipFill rotWithShape="1">
          <a:blip r:embed="rId5">
            <a:alphaModFix/>
          </a:blip>
          <a:srcRect b="0" l="0" r="0" t="0"/>
          <a:stretch/>
        </p:blipFill>
        <p:spPr>
          <a:xfrm>
            <a:off x="2894369" y="2141654"/>
            <a:ext cx="2843062" cy="4260226"/>
          </a:xfrm>
          <a:prstGeom prst="rect">
            <a:avLst/>
          </a:prstGeom>
          <a:noFill/>
          <a:ln>
            <a:noFill/>
          </a:ln>
        </p:spPr>
      </p:pic>
      <p:sp>
        <p:nvSpPr>
          <p:cNvPr id="256" name="Google Shape;256;p18"/>
          <p:cNvSpPr txBox="1"/>
          <p:nvPr>
            <p:ph type="title"/>
          </p:nvPr>
        </p:nvSpPr>
        <p:spPr>
          <a:xfrm>
            <a:off x="5132863" y="2744756"/>
            <a:ext cx="4364700" cy="711300"/>
          </a:xfrm>
          <a:prstGeom prst="rect">
            <a:avLst/>
          </a:prstGeom>
          <a:noFill/>
          <a:ln>
            <a:noFill/>
          </a:ln>
        </p:spPr>
        <p:txBody>
          <a:bodyPr anchorCtr="0" anchor="t" bIns="0" lIns="0" spcFirstLastPara="1" rIns="0" wrap="square" tIns="12700">
            <a:spAutoFit/>
          </a:bodyPr>
          <a:lstStyle/>
          <a:p>
            <a:pPr indent="0" lvl="0" marL="1509395" rtl="0" algn="l">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3"/>
          <p:cNvSpPr txBox="1"/>
          <p:nvPr/>
        </p:nvSpPr>
        <p:spPr>
          <a:xfrm>
            <a:off x="538325" y="2223775"/>
            <a:ext cx="5912485" cy="3774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In this lecture, you will learn about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405765" lvl="0" marL="469900" marR="0" rtl="0" algn="l">
              <a:lnSpc>
                <a:spcPct val="100000"/>
              </a:lnSpc>
              <a:spcBef>
                <a:spcPts val="1939"/>
              </a:spcBef>
              <a:spcAft>
                <a:spcPts val="0"/>
              </a:spcAft>
              <a:buClr>
                <a:srgbClr val="2F5496"/>
              </a:buClr>
              <a:buSzPts val="2800"/>
              <a:buFont typeface="Calibri"/>
              <a:buChar char="•"/>
            </a:pPr>
            <a:r>
              <a:rPr b="1" lang="en-US" sz="2800">
                <a:solidFill>
                  <a:srgbClr val="2F5496"/>
                </a:solidFill>
                <a:latin typeface="Calibri"/>
                <a:ea typeface="Calibri"/>
                <a:cs typeface="Calibri"/>
                <a:sym typeface="Calibri"/>
              </a:rPr>
              <a:t>What are parsers?</a:t>
            </a:r>
            <a:endParaRPr sz="2800">
              <a:solidFill>
                <a:schemeClr val="dk1"/>
              </a:solidFill>
              <a:latin typeface="Calibri"/>
              <a:ea typeface="Calibri"/>
              <a:cs typeface="Calibri"/>
              <a:sym typeface="Calibri"/>
            </a:endParaRPr>
          </a:p>
          <a:p>
            <a:pPr indent="-405765" lvl="0" marL="469900" marR="0" rtl="0" algn="l">
              <a:lnSpc>
                <a:spcPct val="100000"/>
              </a:lnSpc>
              <a:spcBef>
                <a:spcPts val="1000"/>
              </a:spcBef>
              <a:spcAft>
                <a:spcPts val="0"/>
              </a:spcAft>
              <a:buClr>
                <a:srgbClr val="2F5496"/>
              </a:buClr>
              <a:buSzPts val="2800"/>
              <a:buFont typeface="Calibri"/>
              <a:buChar char="•"/>
            </a:pPr>
            <a:r>
              <a:rPr b="1" lang="en-US" sz="2800">
                <a:solidFill>
                  <a:srgbClr val="2F5496"/>
                </a:solidFill>
                <a:latin typeface="Calibri"/>
                <a:ea typeface="Calibri"/>
                <a:cs typeface="Calibri"/>
                <a:sym typeface="Calibri"/>
              </a:rPr>
              <a:t>Role of a Parser</a:t>
            </a:r>
            <a:endParaRPr sz="2800">
              <a:solidFill>
                <a:schemeClr val="dk1"/>
              </a:solidFill>
              <a:latin typeface="Calibri"/>
              <a:ea typeface="Calibri"/>
              <a:cs typeface="Calibri"/>
              <a:sym typeface="Calibri"/>
            </a:endParaRPr>
          </a:p>
          <a:p>
            <a:pPr indent="-405765" lvl="0" marL="469900" marR="0" rtl="0" algn="l">
              <a:lnSpc>
                <a:spcPct val="100000"/>
              </a:lnSpc>
              <a:spcBef>
                <a:spcPts val="1000"/>
              </a:spcBef>
              <a:spcAft>
                <a:spcPts val="0"/>
              </a:spcAft>
              <a:buClr>
                <a:srgbClr val="2F5496"/>
              </a:buClr>
              <a:buSzPts val="2800"/>
              <a:buFont typeface="Calibri"/>
              <a:buChar char="•"/>
            </a:pPr>
            <a:r>
              <a:rPr b="1" lang="en-US" sz="2800">
                <a:solidFill>
                  <a:srgbClr val="2F5496"/>
                </a:solidFill>
                <a:latin typeface="Calibri"/>
                <a:ea typeface="Calibri"/>
                <a:cs typeface="Calibri"/>
                <a:sym typeface="Calibri"/>
              </a:rPr>
              <a:t>Error Recovery Strategies in Parsers</a:t>
            </a:r>
            <a:endParaRPr sz="2800">
              <a:solidFill>
                <a:schemeClr val="dk1"/>
              </a:solidFill>
              <a:latin typeface="Calibri"/>
              <a:ea typeface="Calibri"/>
              <a:cs typeface="Calibri"/>
              <a:sym typeface="Calibri"/>
            </a:endParaRPr>
          </a:p>
          <a:p>
            <a:pPr indent="-405765" lvl="0" marL="469900" marR="0" rtl="0" algn="l">
              <a:lnSpc>
                <a:spcPct val="100000"/>
              </a:lnSpc>
              <a:spcBef>
                <a:spcPts val="1000"/>
              </a:spcBef>
              <a:spcAft>
                <a:spcPts val="0"/>
              </a:spcAft>
              <a:buClr>
                <a:srgbClr val="2F5496"/>
              </a:buClr>
              <a:buSzPts val="2800"/>
              <a:buFont typeface="Calibri"/>
              <a:buChar char="•"/>
            </a:pPr>
            <a:r>
              <a:rPr b="1" lang="en-US" sz="2800">
                <a:solidFill>
                  <a:srgbClr val="2F5496"/>
                </a:solidFill>
                <a:latin typeface="Calibri"/>
                <a:ea typeface="Calibri"/>
                <a:cs typeface="Calibri"/>
                <a:sym typeface="Calibri"/>
              </a:rPr>
              <a:t>Overview of Types of Parsers</a:t>
            </a:r>
            <a:endParaRPr sz="2800">
              <a:solidFill>
                <a:schemeClr val="dk1"/>
              </a:solidFill>
              <a:latin typeface="Calibri"/>
              <a:ea typeface="Calibri"/>
              <a:cs typeface="Calibri"/>
              <a:sym typeface="Calibri"/>
            </a:endParaRPr>
          </a:p>
          <a:p>
            <a:pPr indent="-353694" lvl="1" marL="927100" marR="0" rtl="0" algn="l">
              <a:lnSpc>
                <a:spcPct val="100000"/>
              </a:lnSpc>
              <a:spcBef>
                <a:spcPts val="100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Top-down and Bottom-Up Parsers</a:t>
            </a:r>
            <a:endParaRPr b="0" i="0" sz="2800" u="none" cap="none" strike="noStrike">
              <a:solidFill>
                <a:schemeClr val="dk1"/>
              </a:solidFill>
              <a:latin typeface="Calibri"/>
              <a:ea typeface="Calibri"/>
              <a:cs typeface="Calibri"/>
              <a:sym typeface="Calibri"/>
            </a:endParaRPr>
          </a:p>
        </p:txBody>
      </p:sp>
      <p:sp>
        <p:nvSpPr>
          <p:cNvPr id="57" name="Google Shape;57;p3"/>
          <p:cNvSpPr/>
          <p:nvPr/>
        </p:nvSpPr>
        <p:spPr>
          <a:xfrm>
            <a:off x="0" y="1577495"/>
            <a:ext cx="9960610" cy="0"/>
          </a:xfrm>
          <a:custGeom>
            <a:rect b="b" l="l" r="r" t="t"/>
            <a:pathLst>
              <a:path extrusionOk="0" h="120000" w="9960610">
                <a:moveTo>
                  <a:pt x="0" y="0"/>
                </a:moveTo>
                <a:lnTo>
                  <a:pt x="99599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 name="Google Shape;58;p3"/>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59" name="Google Shape;59;p3"/>
          <p:cNvSpPr txBox="1"/>
          <p:nvPr>
            <p:ph type="title"/>
          </p:nvPr>
        </p:nvSpPr>
        <p:spPr>
          <a:xfrm>
            <a:off x="538331" y="280327"/>
            <a:ext cx="279336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Lecture Overview</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2"/>
          <p:cNvSpPr txBox="1"/>
          <p:nvPr>
            <p:ph type="title"/>
          </p:nvPr>
        </p:nvSpPr>
        <p:spPr>
          <a:xfrm>
            <a:off x="810735" y="2414626"/>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65" name="Google Shape;65;p2"/>
          <p:cNvSpPr txBox="1"/>
          <p:nvPr/>
        </p:nvSpPr>
        <p:spPr>
          <a:xfrm>
            <a:off x="810724" y="3863765"/>
            <a:ext cx="8839835" cy="139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500">
                <a:solidFill>
                  <a:srgbClr val="2F5496"/>
                </a:solidFill>
                <a:latin typeface="Calibri"/>
                <a:ea typeface="Calibri"/>
                <a:cs typeface="Calibri"/>
                <a:sym typeface="Calibri"/>
              </a:rPr>
              <a:t>Unit 2</a:t>
            </a:r>
            <a:endParaRPr sz="45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4500">
                <a:solidFill>
                  <a:srgbClr val="2F5496"/>
                </a:solidFill>
                <a:latin typeface="Calibri"/>
                <a:ea typeface="Calibri"/>
                <a:cs typeface="Calibri"/>
                <a:sym typeface="Calibri"/>
              </a:rPr>
              <a:t>Parsers and Error Recovery Strategies</a:t>
            </a:r>
            <a:endParaRPr sz="4500">
              <a:solidFill>
                <a:schemeClr val="dk1"/>
              </a:solidFill>
              <a:latin typeface="Calibri"/>
              <a:ea typeface="Calibri"/>
              <a:cs typeface="Calibri"/>
              <a:sym typeface="Calibri"/>
            </a:endParaRPr>
          </a:p>
        </p:txBody>
      </p:sp>
      <p:sp>
        <p:nvSpPr>
          <p:cNvPr id="66" name="Google Shape;66;p2"/>
          <p:cNvSpPr txBox="1"/>
          <p:nvPr/>
        </p:nvSpPr>
        <p:spPr>
          <a:xfrm>
            <a:off x="810735" y="7248706"/>
            <a:ext cx="6223000" cy="1029969"/>
          </a:xfrm>
          <a:prstGeom prst="rect">
            <a:avLst/>
          </a:prstGeom>
          <a:noFill/>
          <a:ln>
            <a:noFill/>
          </a:ln>
        </p:spPr>
        <p:txBody>
          <a:bodyPr anchorCtr="0" anchor="t" bIns="0" lIns="0" spcFirstLastPara="1" rIns="0" wrap="square" tIns="102850">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lang="en-US" sz="2500">
                <a:solidFill>
                  <a:schemeClr val="dk1"/>
                </a:solidFill>
                <a:latin typeface="Calibri"/>
                <a:ea typeface="Calibri"/>
                <a:cs typeface="Calibri"/>
                <a:sym typeface="Calibri"/>
              </a:rPr>
              <a:t>Department of Computer Science &amp; Engineering</a:t>
            </a:r>
            <a:endParaRPr sz="2500">
              <a:solidFill>
                <a:schemeClr val="dk1"/>
              </a:solidFill>
              <a:latin typeface="Calibri"/>
              <a:ea typeface="Calibri"/>
              <a:cs typeface="Calibri"/>
              <a:sym typeface="Calibri"/>
            </a:endParaRPr>
          </a:p>
        </p:txBody>
      </p:sp>
      <p:sp>
        <p:nvSpPr>
          <p:cNvPr id="67" name="Google Shape;67;p2"/>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F4B0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0" y="3462311"/>
            <a:ext cx="9484995" cy="92075"/>
          </a:xfrm>
          <a:custGeom>
            <a:rect b="b" l="l" r="r" t="t"/>
            <a:pathLst>
              <a:path extrusionOk="0" h="92075" w="9484995">
                <a:moveTo>
                  <a:pt x="0" y="91499"/>
                </a:moveTo>
                <a:lnTo>
                  <a:pt x="9484799" y="0"/>
                </a:lnTo>
              </a:path>
            </a:pathLst>
          </a:custGeom>
          <a:noFill/>
          <a:ln cap="flat" cmpd="sng" w="38075">
            <a:solidFill>
              <a:srgbClr val="DEA2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9" name="Google Shape;69;p2"/>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4"/>
          <p:cNvSpPr txBox="1"/>
          <p:nvPr>
            <p:ph type="title"/>
          </p:nvPr>
        </p:nvSpPr>
        <p:spPr>
          <a:xfrm>
            <a:off x="538331" y="280327"/>
            <a:ext cx="274891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What is a Parser?</a:t>
            </a:r>
            <a:endParaRPr sz="3000"/>
          </a:p>
        </p:txBody>
      </p:sp>
      <p:sp>
        <p:nvSpPr>
          <p:cNvPr id="75" name="Google Shape;75;p4"/>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6" name="Google Shape;76;p4"/>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77" name="Google Shape;77;p4"/>
          <p:cNvSpPr txBox="1"/>
          <p:nvPr/>
        </p:nvSpPr>
        <p:spPr>
          <a:xfrm>
            <a:off x="652771" y="2785192"/>
            <a:ext cx="9256500" cy="3223800"/>
          </a:xfrm>
          <a:prstGeom prst="rect">
            <a:avLst/>
          </a:prstGeom>
          <a:noFill/>
          <a:ln>
            <a:noFill/>
          </a:ln>
        </p:spPr>
        <p:txBody>
          <a:bodyPr anchorCtr="0" anchor="t" bIns="0" lIns="0" spcFirstLastPara="1" rIns="0" wrap="square" tIns="12700">
            <a:spAutoFit/>
          </a:bodyPr>
          <a:lstStyle/>
          <a:p>
            <a:pPr indent="-443865" lvl="0" marL="455930" marR="5080" rtl="0" algn="just">
              <a:lnSpc>
                <a:spcPct val="114999"/>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Parser, also called a Syntax Analyzer, is a program which  takes as input a grammar </a:t>
            </a:r>
            <a:r>
              <a:rPr b="1" lang="en-US" sz="2800">
                <a:solidFill>
                  <a:srgbClr val="C55A11"/>
                </a:solidFill>
                <a:latin typeface="Calibri"/>
                <a:ea typeface="Calibri"/>
                <a:cs typeface="Calibri"/>
                <a:sym typeface="Calibri"/>
              </a:rPr>
              <a:t>G </a:t>
            </a:r>
            <a:r>
              <a:rPr b="1" lang="en-US" sz="2800">
                <a:solidFill>
                  <a:srgbClr val="2F5496"/>
                </a:solidFill>
                <a:latin typeface="Calibri"/>
                <a:ea typeface="Calibri"/>
                <a:cs typeface="Calibri"/>
                <a:sym typeface="Calibri"/>
              </a:rPr>
              <a:t>and a string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to produce a  parse tree for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if the string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belongs to the language of  grammar </a:t>
            </a:r>
            <a:r>
              <a:rPr b="1" lang="en-US" sz="2800">
                <a:solidFill>
                  <a:srgbClr val="C55A11"/>
                </a:solidFill>
                <a:latin typeface="Calibri"/>
                <a:ea typeface="Calibri"/>
                <a:cs typeface="Calibri"/>
                <a:sym typeface="Calibri"/>
              </a:rPr>
              <a:t>G </a:t>
            </a:r>
            <a:r>
              <a:rPr b="1" lang="en-US" sz="2800">
                <a:solidFill>
                  <a:srgbClr val="2F5496"/>
                </a:solidFill>
                <a:latin typeface="Calibri"/>
                <a:ea typeface="Calibri"/>
                <a:cs typeface="Calibri"/>
                <a:sym typeface="Calibri"/>
              </a:rPr>
              <a:t>else throws an error.</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F5496"/>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rgbClr val="2F5496"/>
              </a:buClr>
              <a:buSzPts val="2400"/>
              <a:buFont typeface="Arial"/>
              <a:buNone/>
            </a:pPr>
            <a:r>
              <a:t/>
            </a:r>
            <a:endParaRPr sz="2400">
              <a:solidFill>
                <a:schemeClr val="dk1"/>
              </a:solidFill>
              <a:latin typeface="Calibri"/>
              <a:ea typeface="Calibri"/>
              <a:cs typeface="Calibri"/>
              <a:sym typeface="Calibri"/>
            </a:endParaRPr>
          </a:p>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Note - Input is read from left to right.</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538331" y="280327"/>
            <a:ext cx="274891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What is a Parser?</a:t>
            </a:r>
            <a:endParaRPr sz="3000"/>
          </a:p>
        </p:txBody>
      </p:sp>
      <p:sp>
        <p:nvSpPr>
          <p:cNvPr id="83" name="Google Shape;83;p5"/>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4" name="Google Shape;84;p5"/>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85" name="Google Shape;85;p5"/>
          <p:cNvSpPr txBox="1"/>
          <p:nvPr/>
        </p:nvSpPr>
        <p:spPr>
          <a:xfrm>
            <a:off x="652771" y="2785192"/>
            <a:ext cx="9256395" cy="3223895"/>
          </a:xfrm>
          <a:prstGeom prst="rect">
            <a:avLst/>
          </a:prstGeom>
          <a:noFill/>
          <a:ln>
            <a:noFill/>
          </a:ln>
        </p:spPr>
        <p:txBody>
          <a:bodyPr anchorCtr="0" anchor="t" bIns="0" lIns="0" spcFirstLastPara="1" rIns="0" wrap="square" tIns="12700">
            <a:spAutoFit/>
          </a:bodyPr>
          <a:lstStyle/>
          <a:p>
            <a:pPr indent="-443865" lvl="0" marL="455930" marR="5080" rtl="0" algn="just">
              <a:lnSpc>
                <a:spcPct val="114999"/>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Parser, also called a Syntax Analyzer, is a program which  takes as input a grammar </a:t>
            </a:r>
            <a:r>
              <a:rPr b="1" lang="en-US" sz="2800">
                <a:solidFill>
                  <a:srgbClr val="C55A11"/>
                </a:solidFill>
                <a:latin typeface="Calibri"/>
                <a:ea typeface="Calibri"/>
                <a:cs typeface="Calibri"/>
                <a:sym typeface="Calibri"/>
              </a:rPr>
              <a:t>G </a:t>
            </a:r>
            <a:r>
              <a:rPr b="1" lang="en-US" sz="2800">
                <a:solidFill>
                  <a:srgbClr val="2F5496"/>
                </a:solidFill>
                <a:latin typeface="Calibri"/>
                <a:ea typeface="Calibri"/>
                <a:cs typeface="Calibri"/>
                <a:sym typeface="Calibri"/>
              </a:rPr>
              <a:t>and a string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to produce a  parse tree for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if the string </a:t>
            </a:r>
            <a:r>
              <a:rPr b="1" lang="en-US" sz="2800">
                <a:solidFill>
                  <a:srgbClr val="C55A11"/>
                </a:solidFill>
                <a:latin typeface="Calibri"/>
                <a:ea typeface="Calibri"/>
                <a:cs typeface="Calibri"/>
                <a:sym typeface="Calibri"/>
              </a:rPr>
              <a:t>w </a:t>
            </a:r>
            <a:r>
              <a:rPr b="1" lang="en-US" sz="2800">
                <a:solidFill>
                  <a:srgbClr val="2F5496"/>
                </a:solidFill>
                <a:latin typeface="Calibri"/>
                <a:ea typeface="Calibri"/>
                <a:cs typeface="Calibri"/>
                <a:sym typeface="Calibri"/>
              </a:rPr>
              <a:t>belongs to the language of  grammar </a:t>
            </a:r>
            <a:r>
              <a:rPr b="1" lang="en-US" sz="2800">
                <a:solidFill>
                  <a:srgbClr val="C55A11"/>
                </a:solidFill>
                <a:latin typeface="Calibri"/>
                <a:ea typeface="Calibri"/>
                <a:cs typeface="Calibri"/>
                <a:sym typeface="Calibri"/>
              </a:rPr>
              <a:t>G </a:t>
            </a:r>
            <a:r>
              <a:rPr b="1" lang="en-US" sz="2800">
                <a:solidFill>
                  <a:srgbClr val="2F5496"/>
                </a:solidFill>
                <a:latin typeface="Calibri"/>
                <a:ea typeface="Calibri"/>
                <a:cs typeface="Calibri"/>
                <a:sym typeface="Calibri"/>
              </a:rPr>
              <a:t>else throws an error.</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F5496"/>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rgbClr val="2F5496"/>
              </a:buClr>
              <a:buSzPts val="2400"/>
              <a:buFont typeface="Arial"/>
              <a:buNone/>
            </a:pPr>
            <a:r>
              <a:t/>
            </a:r>
            <a:endParaRPr sz="2400">
              <a:solidFill>
                <a:schemeClr val="dk1"/>
              </a:solidFill>
              <a:latin typeface="Calibri"/>
              <a:ea typeface="Calibri"/>
              <a:cs typeface="Calibri"/>
              <a:sym typeface="Calibri"/>
            </a:endParaRPr>
          </a:p>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Note - Input is read from left to right.</a:t>
            </a:r>
            <a:endParaRPr sz="2800">
              <a:solidFill>
                <a:schemeClr val="dk1"/>
              </a:solidFill>
              <a:latin typeface="Calibri"/>
              <a:ea typeface="Calibri"/>
              <a:cs typeface="Calibri"/>
              <a:sym typeface="Calibri"/>
            </a:endParaRPr>
          </a:p>
        </p:txBody>
      </p:sp>
      <p:pic>
        <p:nvPicPr>
          <p:cNvPr descr="C:\Users\divya\OneDrive\Desktop\1643772541537.jpg" id="86" name="Google Shape;86;p5"/>
          <p:cNvPicPr preferRelativeResize="0"/>
          <p:nvPr/>
        </p:nvPicPr>
        <p:blipFill rotWithShape="1">
          <a:blip r:embed="rId4">
            <a:alphaModFix/>
          </a:blip>
          <a:srcRect b="0" l="0" r="0" t="0"/>
          <a:stretch/>
        </p:blipFill>
        <p:spPr>
          <a:xfrm>
            <a:off x="538325" y="2138650"/>
            <a:ext cx="11963398" cy="66293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6"/>
          <p:cNvSpPr txBox="1"/>
          <p:nvPr>
            <p:ph type="title"/>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Role of a Parser</a:t>
            </a:r>
            <a:endParaRPr sz="3000"/>
          </a:p>
        </p:txBody>
      </p:sp>
      <p:sp>
        <p:nvSpPr>
          <p:cNvPr id="92" name="Google Shape;92;p6"/>
          <p:cNvSpPr/>
          <p:nvPr/>
        </p:nvSpPr>
        <p:spPr>
          <a:xfrm>
            <a:off x="0" y="1736226"/>
            <a:ext cx="9950450" cy="38100"/>
          </a:xfrm>
          <a:custGeom>
            <a:rect b="b" l="l" r="r" t="t"/>
            <a:pathLst>
              <a:path extrusionOk="0" h="38100" w="9950450">
                <a:moveTo>
                  <a:pt x="9950029" y="38099"/>
                </a:moveTo>
                <a:lnTo>
                  <a:pt x="0" y="38099"/>
                </a:lnTo>
                <a:lnTo>
                  <a:pt x="0" y="0"/>
                </a:lnTo>
                <a:lnTo>
                  <a:pt x="9950029" y="0"/>
                </a:lnTo>
                <a:lnTo>
                  <a:pt x="9950029"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 name="Google Shape;93;p6"/>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94" name="Google Shape;94;p6"/>
          <p:cNvSpPr txBox="1"/>
          <p:nvPr/>
        </p:nvSpPr>
        <p:spPr>
          <a:xfrm>
            <a:off x="623899" y="3184567"/>
            <a:ext cx="11193145" cy="4095750"/>
          </a:xfrm>
          <a:prstGeom prst="rect">
            <a:avLst/>
          </a:prstGeom>
          <a:noFill/>
          <a:ln>
            <a:noFill/>
          </a:ln>
        </p:spPr>
        <p:txBody>
          <a:bodyPr anchorCtr="0" anchor="t" bIns="0" lIns="0" spcFirstLastPara="1" rIns="0" wrap="square" tIns="203825">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The Role of a parser is-</a:t>
            </a:r>
            <a:endParaRPr sz="2800">
              <a:solidFill>
                <a:schemeClr val="dk1"/>
              </a:solidFill>
              <a:latin typeface="Calibri"/>
              <a:ea typeface="Calibri"/>
              <a:cs typeface="Calibri"/>
              <a:sym typeface="Calibri"/>
            </a:endParaRPr>
          </a:p>
          <a:p>
            <a:pPr indent="-443865" lvl="0" marL="469900" marR="0" rtl="0" algn="l">
              <a:lnSpc>
                <a:spcPct val="100000"/>
              </a:lnSpc>
              <a:spcBef>
                <a:spcPts val="15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To validate the syntax of the program.</a:t>
            </a:r>
            <a:endParaRPr sz="2800">
              <a:solidFill>
                <a:schemeClr val="dk1"/>
              </a:solidFill>
              <a:latin typeface="Calibri"/>
              <a:ea typeface="Calibri"/>
              <a:cs typeface="Calibri"/>
              <a:sym typeface="Calibri"/>
            </a:endParaRPr>
          </a:p>
          <a:p>
            <a:pPr indent="-443865" lvl="0" marL="469900" marR="5080" rtl="0" algn="l">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To	construct	a	parse	tree	and	pass	it	to	the	semantic	analyzer	in	the  compiler.</a:t>
            </a:r>
            <a:endParaRPr sz="2800">
              <a:solidFill>
                <a:schemeClr val="dk1"/>
              </a:solidFill>
              <a:latin typeface="Calibri"/>
              <a:ea typeface="Calibri"/>
              <a:cs typeface="Calibri"/>
              <a:sym typeface="Calibri"/>
            </a:endParaRPr>
          </a:p>
          <a:p>
            <a:pPr indent="-443865" lvl="0" marL="469900" marR="26669" rtl="0" algn="l">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To store information in the symbol table about tokens received from the  lexer.</a:t>
            </a:r>
            <a:endParaRPr sz="2800">
              <a:solidFill>
                <a:schemeClr val="dk1"/>
              </a:solidFill>
              <a:latin typeface="Calibri"/>
              <a:ea typeface="Calibri"/>
              <a:cs typeface="Calibri"/>
              <a:sym typeface="Calibri"/>
            </a:endParaRPr>
          </a:p>
          <a:p>
            <a:pPr indent="-443865" lvl="0" marL="469900" marR="0" rtl="0" algn="l">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Report syntax errors.</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ddaea14c84_1_0"/>
          <p:cNvSpPr txBox="1"/>
          <p:nvPr>
            <p:ph type="title"/>
          </p:nvPr>
        </p:nvSpPr>
        <p:spPr>
          <a:xfrm>
            <a:off x="5132863" y="2744756"/>
            <a:ext cx="4364700" cy="692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00" name="Google Shape;100;g2ddaea14c84_1_0"/>
          <p:cNvSpPr txBox="1"/>
          <p:nvPr>
            <p:ph idx="1" type="body"/>
          </p:nvPr>
        </p:nvSpPr>
        <p:spPr>
          <a:xfrm>
            <a:off x="619346" y="3451449"/>
            <a:ext cx="93885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7"/>
          <p:cNvSpPr txBox="1"/>
          <p:nvPr/>
        </p:nvSpPr>
        <p:spPr>
          <a:xfrm>
            <a:off x="457200" y="1981200"/>
            <a:ext cx="11087100" cy="5077460"/>
          </a:xfrm>
          <a:prstGeom prst="rect">
            <a:avLst/>
          </a:prstGeom>
          <a:noFill/>
          <a:ln>
            <a:noFill/>
          </a:ln>
        </p:spPr>
        <p:txBody>
          <a:bodyPr anchorCtr="0" anchor="t" bIns="0" lIns="0" spcFirstLastPara="1" rIns="0" wrap="square" tIns="12700">
            <a:spAutoFit/>
          </a:bodyPr>
          <a:lstStyle/>
          <a:p>
            <a:pPr indent="0" lvl="0" marL="12700" marR="17145" rtl="0" algn="l">
              <a:lnSpc>
                <a:spcPct val="114999"/>
              </a:lnSpc>
              <a:spcBef>
                <a:spcPts val="0"/>
              </a:spcBef>
              <a:spcAft>
                <a:spcPts val="0"/>
              </a:spcAft>
              <a:buNone/>
            </a:pPr>
            <a:r>
              <a:rPr b="1" lang="en-US" sz="2800">
                <a:solidFill>
                  <a:srgbClr val="2F5496"/>
                </a:solidFill>
                <a:latin typeface="Calibri"/>
                <a:ea typeface="Calibri"/>
                <a:cs typeface="Calibri"/>
                <a:sym typeface="Calibri"/>
              </a:rPr>
              <a:t>The compiler must report errors by generating messages of the following  format -</a:t>
            </a:r>
            <a:endParaRPr sz="2800">
              <a:solidFill>
                <a:schemeClr val="dk1"/>
              </a:solidFill>
              <a:latin typeface="Calibri"/>
              <a:ea typeface="Calibri"/>
              <a:cs typeface="Calibri"/>
              <a:sym typeface="Calibri"/>
            </a:endParaRPr>
          </a:p>
          <a:p>
            <a:pPr indent="-443865" lvl="0" marL="469900" marR="6985" rtl="0" algn="l">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 message must pinpoint the error - for example, the line number of  the statement containing the error.</a:t>
            </a:r>
            <a:endParaRPr sz="2800">
              <a:solidFill>
                <a:schemeClr val="dk1"/>
              </a:solidFill>
              <a:latin typeface="Calibri"/>
              <a:ea typeface="Calibri"/>
              <a:cs typeface="Calibri"/>
              <a:sym typeface="Calibri"/>
            </a:endParaRPr>
          </a:p>
          <a:p>
            <a:pPr indent="-443865" lvl="0" marL="469900" marR="0" rtl="0" algn="l">
              <a:lnSpc>
                <a:spcPct val="100000"/>
              </a:lnSpc>
              <a:spcBef>
                <a:spcPts val="15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 message should be specific and must localize the problem.</a:t>
            </a:r>
            <a:endParaRPr sz="2800">
              <a:solidFill>
                <a:schemeClr val="dk1"/>
              </a:solidFill>
              <a:latin typeface="Calibri"/>
              <a:ea typeface="Calibri"/>
              <a:cs typeface="Calibri"/>
              <a:sym typeface="Calibri"/>
            </a:endParaRPr>
          </a:p>
          <a:p>
            <a:pPr indent="-443865" lvl="1" marL="927100" marR="0" rtl="0" algn="l">
              <a:lnSpc>
                <a:spcPct val="100000"/>
              </a:lnSpc>
              <a:spcBef>
                <a:spcPts val="150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Eg: Undeclared variable in function foo() at line 29.</a:t>
            </a:r>
            <a:endParaRPr b="0" i="0" sz="2800" u="none" cap="none" strike="noStrike">
              <a:solidFill>
                <a:schemeClr val="dk1"/>
              </a:solidFill>
              <a:latin typeface="Calibri"/>
              <a:ea typeface="Calibri"/>
              <a:cs typeface="Calibri"/>
              <a:sym typeface="Calibri"/>
            </a:endParaRPr>
          </a:p>
          <a:p>
            <a:pPr indent="-443865" lvl="0" marL="469900" marR="0" rtl="0" algn="l">
              <a:lnSpc>
                <a:spcPct val="100000"/>
              </a:lnSpc>
              <a:spcBef>
                <a:spcPts val="150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 message should be clear and understandable.</a:t>
            </a:r>
            <a:endParaRPr sz="2800">
              <a:solidFill>
                <a:schemeClr val="dk1"/>
              </a:solidFill>
              <a:latin typeface="Calibri"/>
              <a:ea typeface="Calibri"/>
              <a:cs typeface="Calibri"/>
              <a:sym typeface="Calibri"/>
            </a:endParaRPr>
          </a:p>
          <a:p>
            <a:pPr indent="-443865" lvl="0" marL="469900" marR="5080" rtl="0" algn="l">
              <a:lnSpc>
                <a:spcPct val="114999"/>
              </a:lnSpc>
              <a:spcBef>
                <a:spcPts val="100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Messages	should	not	be	redundant.	For	example,	if	an	undeclared  variable is referenced 20 times, the error should be displayed only once.</a:t>
            </a:r>
            <a:endParaRPr sz="2800">
              <a:solidFill>
                <a:schemeClr val="dk1"/>
              </a:solidFill>
              <a:latin typeface="Calibri"/>
              <a:ea typeface="Calibri"/>
              <a:cs typeface="Calibri"/>
              <a:sym typeface="Calibri"/>
            </a:endParaRPr>
          </a:p>
        </p:txBody>
      </p:sp>
      <p:sp>
        <p:nvSpPr>
          <p:cNvPr id="106" name="Google Shape;106;p7"/>
          <p:cNvSpPr/>
          <p:nvPr/>
        </p:nvSpPr>
        <p:spPr>
          <a:xfrm>
            <a:off x="0" y="1577495"/>
            <a:ext cx="9960610" cy="0"/>
          </a:xfrm>
          <a:custGeom>
            <a:rect b="b" l="l" r="r" t="t"/>
            <a:pathLst>
              <a:path extrusionOk="0" h="120000" w="9960610">
                <a:moveTo>
                  <a:pt x="0" y="0"/>
                </a:moveTo>
                <a:lnTo>
                  <a:pt x="99599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7"/>
          <p:cNvPicPr preferRelativeResize="0"/>
          <p:nvPr/>
        </p:nvPicPr>
        <p:blipFill rotWithShape="1">
          <a:blip r:embed="rId3">
            <a:alphaModFix/>
          </a:blip>
          <a:srcRect b="0" l="0" r="0" t="0"/>
          <a:stretch/>
        </p:blipFill>
        <p:spPr>
          <a:xfrm>
            <a:off x="12791423" y="626520"/>
            <a:ext cx="1120317" cy="1678754"/>
          </a:xfrm>
          <a:prstGeom prst="rect">
            <a:avLst/>
          </a:prstGeom>
          <a:noFill/>
          <a:ln>
            <a:noFill/>
          </a:ln>
        </p:spPr>
      </p:pic>
      <p:sp>
        <p:nvSpPr>
          <p:cNvPr id="108" name="Google Shape;108;p7"/>
          <p:cNvSpPr txBox="1"/>
          <p:nvPr>
            <p:ph type="title"/>
          </p:nvPr>
        </p:nvSpPr>
        <p:spPr>
          <a:xfrm>
            <a:off x="538331" y="280327"/>
            <a:ext cx="457200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Properties of Error Messages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nvSpPr>
        <p:spPr>
          <a:xfrm>
            <a:off x="538331" y="280327"/>
            <a:ext cx="3995420" cy="1091565"/>
          </a:xfrm>
          <a:prstGeom prst="rect">
            <a:avLst/>
          </a:prstGeom>
          <a:noFill/>
          <a:ln>
            <a:noFill/>
          </a:ln>
        </p:spPr>
        <p:txBody>
          <a:bodyPr anchorCtr="0" anchor="t" bIns="0" lIns="0" spcFirstLastPara="1" rIns="0" wrap="square" tIns="88250">
            <a:spAutoFit/>
          </a:bodyPr>
          <a:lstStyle/>
          <a:p>
            <a:pPr indent="0" lvl="0" marL="38100" marR="0" rtl="0" algn="l">
              <a:lnSpc>
                <a:spcPct val="100000"/>
              </a:lnSpc>
              <a:spcBef>
                <a:spcPts val="0"/>
              </a:spcBef>
              <a:spcAft>
                <a:spcPts val="0"/>
              </a:spcAft>
              <a:buNone/>
            </a:pPr>
            <a:r>
              <a:rPr b="1" lang="en-US" sz="3000">
                <a:solidFill>
                  <a:srgbClr val="2F5496"/>
                </a:solidFill>
                <a:latin typeface="Calibri"/>
                <a:ea typeface="Calibri"/>
                <a:cs typeface="Calibri"/>
                <a:sym typeface="Calibri"/>
              </a:rPr>
              <a:t>Compiler Design</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b="1" lang="en-US" sz="3000">
                <a:solidFill>
                  <a:srgbClr val="C55A11"/>
                </a:solidFill>
                <a:latin typeface="Calibri"/>
                <a:ea typeface="Calibri"/>
                <a:cs typeface="Calibri"/>
                <a:sym typeface="Calibri"/>
              </a:rPr>
              <a:t>Types of Errors</a:t>
            </a:r>
            <a:endParaRPr sz="3000">
              <a:solidFill>
                <a:schemeClr val="dk1"/>
              </a:solidFill>
              <a:latin typeface="Calibri"/>
              <a:ea typeface="Calibri"/>
              <a:cs typeface="Calibri"/>
              <a:sym typeface="Calibri"/>
            </a:endParaRPr>
          </a:p>
        </p:txBody>
      </p:sp>
      <p:sp>
        <p:nvSpPr>
          <p:cNvPr id="114" name="Google Shape;114;p8"/>
          <p:cNvSpPr/>
          <p:nvPr/>
        </p:nvSpPr>
        <p:spPr>
          <a:xfrm>
            <a:off x="609600" y="1828800"/>
            <a:ext cx="116586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F5496"/>
                </a:solidFill>
                <a:latin typeface="Calibri"/>
                <a:ea typeface="Calibri"/>
                <a:cs typeface="Calibri"/>
                <a:sym typeface="Calibri"/>
              </a:rPr>
              <a:t>Common programming errors can occur at many different levels. </a:t>
            </a:r>
            <a:endParaRPr b="1" sz="2400">
              <a:solidFill>
                <a:srgbClr val="2F5496"/>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2400">
                <a:solidFill>
                  <a:srgbClr val="2F5496"/>
                </a:solidFill>
                <a:latin typeface="Calibri"/>
                <a:ea typeface="Calibri"/>
                <a:cs typeface="Calibri"/>
                <a:sym typeface="Calibri"/>
              </a:rPr>
              <a:t>• </a:t>
            </a:r>
            <a:r>
              <a:rPr lang="en-US" sz="2400">
                <a:solidFill>
                  <a:srgbClr val="FF0000"/>
                </a:solidFill>
                <a:latin typeface="Calibri"/>
                <a:ea typeface="Calibri"/>
                <a:cs typeface="Calibri"/>
                <a:sym typeface="Calibri"/>
              </a:rPr>
              <a:t>Lexical errors </a:t>
            </a:r>
            <a:r>
              <a:rPr lang="en-US" sz="2400">
                <a:solidFill>
                  <a:srgbClr val="2F5496"/>
                </a:solidFill>
                <a:latin typeface="Calibri"/>
                <a:ea typeface="Calibri"/>
                <a:cs typeface="Calibri"/>
                <a:sym typeface="Calibri"/>
              </a:rPr>
              <a:t>include misspellings of identifiers, keywords, or operators — e.g., the use of an identifier elipseSize instead of ellipseSize — and missing quotes around text intended as a string.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rPr lang="en-US" sz="2400">
                <a:solidFill>
                  <a:srgbClr val="2F5496"/>
                </a:solidFill>
                <a:latin typeface="Calibri"/>
                <a:ea typeface="Calibri"/>
                <a:cs typeface="Calibri"/>
                <a:sym typeface="Calibri"/>
              </a:rPr>
              <a:t>• </a:t>
            </a:r>
            <a:r>
              <a:rPr lang="en-US" sz="2400">
                <a:solidFill>
                  <a:srgbClr val="FF0000"/>
                </a:solidFill>
                <a:latin typeface="Calibri"/>
                <a:ea typeface="Calibri"/>
                <a:cs typeface="Calibri"/>
                <a:sym typeface="Calibri"/>
              </a:rPr>
              <a:t>Syntactic errors include </a:t>
            </a:r>
            <a:r>
              <a:rPr lang="en-US" sz="2400">
                <a:solidFill>
                  <a:srgbClr val="2F5496"/>
                </a:solidFill>
                <a:latin typeface="Calibri"/>
                <a:ea typeface="Calibri"/>
                <a:cs typeface="Calibri"/>
                <a:sym typeface="Calibri"/>
              </a:rPr>
              <a:t>misplaced semicolons or extra or missing braces; that is, "{ " or "}. " As another example, in C or Java, the appearance of a case statement without an enclosing switch is a syntactic error (however, this situation is usually allowed by the parser and caught later in the processing, as the compiler attempts to generate code).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rPr lang="en-US" sz="2400">
                <a:solidFill>
                  <a:srgbClr val="2F5496"/>
                </a:solidFill>
                <a:latin typeface="Calibri"/>
                <a:ea typeface="Calibri"/>
                <a:cs typeface="Calibri"/>
                <a:sym typeface="Calibri"/>
              </a:rPr>
              <a:t>• </a:t>
            </a:r>
            <a:r>
              <a:rPr lang="en-US" sz="2400">
                <a:solidFill>
                  <a:srgbClr val="FF0000"/>
                </a:solidFill>
                <a:latin typeface="Calibri"/>
                <a:ea typeface="Calibri"/>
                <a:cs typeface="Calibri"/>
                <a:sym typeface="Calibri"/>
              </a:rPr>
              <a:t>Semantic errors </a:t>
            </a:r>
            <a:r>
              <a:rPr lang="en-US" sz="2400">
                <a:solidFill>
                  <a:srgbClr val="2F5496"/>
                </a:solidFill>
                <a:latin typeface="Calibri"/>
                <a:ea typeface="Calibri"/>
                <a:cs typeface="Calibri"/>
                <a:sym typeface="Calibri"/>
              </a:rPr>
              <a:t>include type mismatches between operators and operands. An example is a return statement in a Java method with result type void.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t/>
            </a:r>
            <a:endParaRPr sz="2400">
              <a:solidFill>
                <a:srgbClr val="2F5496"/>
              </a:solidFill>
              <a:latin typeface="Calibri"/>
              <a:ea typeface="Calibri"/>
              <a:cs typeface="Calibri"/>
              <a:sym typeface="Calibri"/>
            </a:endParaRPr>
          </a:p>
          <a:p>
            <a:pPr indent="0" lvl="0" marL="0" marR="0" rtl="0" algn="l">
              <a:spcBef>
                <a:spcPts val="0"/>
              </a:spcBef>
              <a:spcAft>
                <a:spcPts val="0"/>
              </a:spcAft>
              <a:buNone/>
            </a:pPr>
            <a:r>
              <a:rPr lang="en-US" sz="2400">
                <a:solidFill>
                  <a:srgbClr val="2F5496"/>
                </a:solidFill>
                <a:latin typeface="Calibri"/>
                <a:ea typeface="Calibri"/>
                <a:cs typeface="Calibri"/>
                <a:sym typeface="Calibri"/>
              </a:rPr>
              <a:t>• </a:t>
            </a:r>
            <a:r>
              <a:rPr lang="en-US" sz="2400">
                <a:solidFill>
                  <a:srgbClr val="FF0000"/>
                </a:solidFill>
                <a:latin typeface="Calibri"/>
                <a:ea typeface="Calibri"/>
                <a:cs typeface="Calibri"/>
                <a:sym typeface="Calibri"/>
              </a:rPr>
              <a:t>Logical errors </a:t>
            </a:r>
            <a:r>
              <a:rPr lang="en-US" sz="2400">
                <a:solidFill>
                  <a:srgbClr val="2F5496"/>
                </a:solidFill>
                <a:latin typeface="Calibri"/>
                <a:ea typeface="Calibri"/>
                <a:cs typeface="Calibri"/>
                <a:sym typeface="Calibri"/>
              </a:rPr>
              <a:t>can be anything from incorrect reasoning on the part of the programmer to the use in a C program of the assignment operator = instead of the comparison operator ==. The program containing = may be well formed; however, it may not reflect the programmer's intent.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2022-01-28T08:46:09Z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