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jrLWmmShfcXZArUXQ4qLWxDEA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558596" y="2088693"/>
            <a:ext cx="8100695" cy="322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58596" y="2088693"/>
            <a:ext cx="8100695" cy="322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preetkanwal@pes.edu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55A11"/>
                </a:solidFill>
              </a:rPr>
              <a:t>Compiler Design</a:t>
            </a:r>
            <a:endParaRPr sz="4500"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061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8006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Teaching Assistant : Sanket N 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538331" y="280327"/>
            <a:ext cx="40919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Predictive Parsers or LL(1)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/>
        </p:nvSpPr>
        <p:spPr>
          <a:xfrm>
            <a:off x="558596" y="2978701"/>
            <a:ext cx="11203800" cy="4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 is a table driven top-down parser without backtracking.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254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Class of grammars for which a table driven parser can be constructed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LL(k).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4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predictive parser uses a lookahead pointer which points to the next input symbols.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04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uses a stack and a parsing table to parse the input and produce a parse tree.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31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Both the stack and the input contains an end symbol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denote that the stack is empty and the input is consumed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538331" y="280327"/>
            <a:ext cx="297878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Bottom Up Parsers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1"/>
          <p:cNvSpPr txBox="1"/>
          <p:nvPr/>
        </p:nvSpPr>
        <p:spPr>
          <a:xfrm>
            <a:off x="612596" y="2223867"/>
            <a:ext cx="9413875" cy="6185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454025" marR="36195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Bottom-up parsers read input from left-to-right and provide 	the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rightmost derivation in reverse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generates the parse tree for the given input string with the 	help   of   grammar   productions   by   compressing   the 	non-terminals.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1206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Bottom-up Parsing is the process of reducing a string “w” to 	the start symbol “S”.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0" marL="454659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makes use of stacks.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0" marL="454659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broad categories of bottom-up parsers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Shift reduce 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Table driven 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538331" y="280327"/>
            <a:ext cx="322770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Shift Reduce Parsers</a:t>
            </a:r>
            <a:endParaRPr/>
          </a:p>
        </p:txBody>
      </p:sp>
      <p:sp>
        <p:nvSpPr>
          <p:cNvPr id="222" name="Google Shape;222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/>
        </p:nvSpPr>
        <p:spPr>
          <a:xfrm>
            <a:off x="658650" y="2642418"/>
            <a:ext cx="10114280" cy="31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Shift reduce parsers make use of a table consisting of three columns: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(status)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Input buffer (status)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Action (Shift, reduce, error, accept)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Note: Whatever occurs on the stack is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viable prefix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LR(0)</a:t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672496" y="2452425"/>
            <a:ext cx="9417050" cy="535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LR(0)	parser	is	one	of	the	four	table-driven	bottom-up parsers.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7683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R(0)	-	The	‘L’	in	‘LR’	parsers	mean	that	the	input	is scanned from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Left-to-right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(0) - The output of a bottom-up parser is the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Rightmost derivation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the input string in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Reverse.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460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LR(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	-	The	‘0’	indicates	that	the	parser	does	not look-ahead into the input buffer before making decisions.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are very weak and are almost never used.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22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DFA	of	an	LR(0)	parser	is	known	as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LR(0)	automata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because it uses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LR(0) items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SLR(1)</a:t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159196" y="2490450"/>
            <a:ext cx="9411900" cy="58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SLR(1)	parser	is	one	of	the	four	table-driven	bottom-up parsers. It is also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SLR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‘S’ stands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are more powerful than LR(0) parsers.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SLR uses look-ahead that is not specific and so, even though 	it does better than LR(0) by looking ahead, it is not powerful 	enough as it generalises the look-aheads instead of look ing 	into particular derivation/productions.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3365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DFA of an SLR parser is also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LR(0) automata 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because it uses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LR(0) items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1714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have the same number of states as an LR(0) 	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CLR(1)</a:t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/>
          <p:nvPr/>
        </p:nvSpPr>
        <p:spPr>
          <a:xfrm>
            <a:off x="596296" y="1842826"/>
            <a:ext cx="9572625" cy="7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530225" marR="939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CLR(1)  parser  is  one  of  the  four  table-driven  bottom-up 	parsers. It is also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CLR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parser 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LR(1)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parser or 	simply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86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‘C’ stands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Canonical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9715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are more powerful than LR(0) and SLR parsers 	as they accept a set of grammars that is a superset of those 	grammars that are accepted by LR(0) and SLR(1).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9906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CLR  uses  look-ahead  that  is  highly  production/derivation 	specific and so it catches errors almost immediately without 	making any more reductions to be sure, unlike LR(0) and 	SLR.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11747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DFA of an CLR parser is also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LR(1) automata 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because it uses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LR(1) items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113029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may have more number of states than an 	LR(0) parser but never lesser. [n</a:t>
            </a:r>
            <a:r>
              <a:rPr b="1" baseline="-25000" lang="en-US" sz="2775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CLR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en-US" sz="2775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LR(0)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LALR(1)</a:t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6"/>
          <p:cNvSpPr txBox="1"/>
          <p:nvPr/>
        </p:nvSpPr>
        <p:spPr>
          <a:xfrm>
            <a:off x="596296" y="1995226"/>
            <a:ext cx="9573300" cy="72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530225" marR="939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LALR(1) parser is one of the four table-driven bottom-up 	parsers. It is also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LALR </a:t>
            </a: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86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‘LA’ stands for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Look-Ahead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9842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are more powerful than LR(0) and SLR parsers 	but less powerful than CLR parsers.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86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Yacc is an LALR type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1003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LALR uses look-ahead that is highly production/derivation 	specific. It uses the CLR parsing table and merges states 	based on a condition.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110489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DFA of an LALR parser is also known as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LR(1) automata 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because it uses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LR(1) items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530225" marR="110489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parsers may have the same number of states as an 	LR(0) parser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32130" rtl="0" algn="l">
              <a:lnSpc>
                <a:spcPct val="100000"/>
              </a:lnSpc>
              <a:spcBef>
                <a:spcPts val="2050"/>
              </a:spcBef>
              <a:spcAft>
                <a:spcPts val="0"/>
              </a:spcAft>
              <a:buNone/>
            </a:pPr>
            <a:r>
              <a:rPr b="1" baseline="30000" lang="en-US" sz="4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[n</a:t>
            </a:r>
            <a:r>
              <a:rPr b="1" lang="en-US" sz="185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LR(0) </a:t>
            </a:r>
            <a:r>
              <a:rPr b="1" baseline="30000" lang="en-US" sz="4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n</a:t>
            </a:r>
            <a:r>
              <a:rPr b="1" lang="en-US" sz="185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SLR </a:t>
            </a:r>
            <a:r>
              <a:rPr b="1" baseline="30000" lang="en-US" sz="4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n</a:t>
            </a:r>
            <a:r>
              <a:rPr b="1" lang="en-US" sz="185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LALR</a:t>
            </a:r>
            <a:r>
              <a:rPr b="1" baseline="30000" lang="en-US" sz="4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] </a:t>
            </a:r>
            <a:r>
              <a:rPr b="1" baseline="30000" lang="en-US" sz="42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1" baseline="30000" lang="en-US" sz="4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en-US" sz="185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CLR</a:t>
            </a:r>
            <a:endParaRPr sz="18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6629876" y="4117733"/>
            <a:ext cx="74607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preetkanwal@pes.edu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4369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7"/>
          <p:cNvSpPr txBox="1"/>
          <p:nvPr>
            <p:ph type="title"/>
          </p:nvPr>
        </p:nvSpPr>
        <p:spPr>
          <a:xfrm>
            <a:off x="6629876" y="2744756"/>
            <a:ext cx="286512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55A11"/>
                </a:solidFill>
              </a:rPr>
              <a:t>THANK YOU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</a:rPr>
              <a:t>Compiler Design</a:t>
            </a:r>
            <a:endParaRPr sz="4500"/>
          </a:p>
        </p:txBody>
      </p:sp>
      <p:sp>
        <p:nvSpPr>
          <p:cNvPr id="55" name="Google Shape;55;p2"/>
          <p:cNvSpPr txBox="1"/>
          <p:nvPr/>
        </p:nvSpPr>
        <p:spPr>
          <a:xfrm>
            <a:off x="810735" y="3863769"/>
            <a:ext cx="570611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2 - Types of Parsers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5" y="7248706"/>
            <a:ext cx="622173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709925" y="2604776"/>
            <a:ext cx="5346065" cy="2923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5130" lvl="0" marL="469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Overview of Types of 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5130" lvl="0" marL="469265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Top-down 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05130" lvl="0" marL="469265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Bottom-Up 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type="title"/>
          </p:nvPr>
        </p:nvSpPr>
        <p:spPr>
          <a:xfrm>
            <a:off x="538331" y="280327"/>
            <a:ext cx="27946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Lecture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488823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Types of Parsers - An Overview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4"/>
          <p:cNvGrpSpPr/>
          <p:nvPr/>
        </p:nvGrpSpPr>
        <p:grpSpPr>
          <a:xfrm>
            <a:off x="1434161" y="2035011"/>
            <a:ext cx="12063568" cy="5246988"/>
            <a:chOff x="1434161" y="2035011"/>
            <a:chExt cx="12063568" cy="5246988"/>
          </a:xfrm>
        </p:grpSpPr>
        <p:sp>
          <p:nvSpPr>
            <p:cNvPr id="76" name="Google Shape;76;p4"/>
            <p:cNvSpPr/>
            <p:nvPr/>
          </p:nvSpPr>
          <p:spPr>
            <a:xfrm>
              <a:off x="7891314" y="4654369"/>
              <a:ext cx="5606415" cy="2627630"/>
            </a:xfrm>
            <a:custGeom>
              <a:rect b="b" l="l" r="r" t="t"/>
              <a:pathLst>
                <a:path extrusionOk="0" h="2627629" w="5606415">
                  <a:moveTo>
                    <a:pt x="2795574" y="1788041"/>
                  </a:moveTo>
                  <a:lnTo>
                    <a:pt x="2795574" y="2395263"/>
                  </a:lnTo>
                  <a:lnTo>
                    <a:pt x="5605974" y="2395263"/>
                  </a:lnTo>
                  <a:lnTo>
                    <a:pt x="5605974" y="2627441"/>
                  </a:lnTo>
                </a:path>
                <a:path extrusionOk="0" h="2627629" w="5606415">
                  <a:moveTo>
                    <a:pt x="2795574" y="1788041"/>
                  </a:moveTo>
                  <a:lnTo>
                    <a:pt x="2795574" y="2395263"/>
                  </a:lnTo>
                  <a:lnTo>
                    <a:pt x="3747174" y="2395263"/>
                  </a:lnTo>
                  <a:lnTo>
                    <a:pt x="3747174" y="2627441"/>
                  </a:lnTo>
                </a:path>
                <a:path extrusionOk="0" h="2627629" w="5606415">
                  <a:moveTo>
                    <a:pt x="2795435" y="1788041"/>
                  </a:moveTo>
                  <a:lnTo>
                    <a:pt x="2795435" y="2395263"/>
                  </a:lnTo>
                  <a:lnTo>
                    <a:pt x="1873535" y="2395263"/>
                  </a:lnTo>
                  <a:lnTo>
                    <a:pt x="1873535" y="2627441"/>
                  </a:lnTo>
                </a:path>
                <a:path extrusionOk="0" h="2627629" w="5606415">
                  <a:moveTo>
                    <a:pt x="2795699" y="1788041"/>
                  </a:moveTo>
                  <a:lnTo>
                    <a:pt x="2795699" y="2395263"/>
                  </a:lnTo>
                  <a:lnTo>
                    <a:pt x="0" y="2395263"/>
                  </a:lnTo>
                  <a:lnTo>
                    <a:pt x="0" y="2627441"/>
                  </a:lnTo>
                </a:path>
                <a:path extrusionOk="0" h="2627629" w="5606415">
                  <a:moveTo>
                    <a:pt x="1457667" y="0"/>
                  </a:moveTo>
                  <a:lnTo>
                    <a:pt x="1457667" y="583813"/>
                  </a:lnTo>
                  <a:lnTo>
                    <a:pt x="2795667" y="583813"/>
                  </a:lnTo>
                  <a:lnTo>
                    <a:pt x="2795667" y="815999"/>
                  </a:lnTo>
                </a:path>
                <a:path extrusionOk="0" h="2627629" w="5606415">
                  <a:moveTo>
                    <a:pt x="1457758" y="0"/>
                  </a:moveTo>
                  <a:lnTo>
                    <a:pt x="1457758" y="583813"/>
                  </a:lnTo>
                  <a:lnTo>
                    <a:pt x="119758" y="583813"/>
                  </a:lnTo>
                  <a:lnTo>
                    <a:pt x="119758" y="815999"/>
                  </a:lnTo>
                </a:path>
              </a:pathLst>
            </a:custGeom>
            <a:noFill/>
            <a:ln cap="flat" cmpd="sng" w="25375">
              <a:solidFill>
                <a:srgbClr val="39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532260" y="3007006"/>
              <a:ext cx="3816985" cy="675640"/>
            </a:xfrm>
            <a:custGeom>
              <a:rect b="b" l="l" r="r" t="t"/>
              <a:pathLst>
                <a:path extrusionOk="0" h="675639" w="3816984">
                  <a:moveTo>
                    <a:pt x="570451" y="0"/>
                  </a:moveTo>
                  <a:lnTo>
                    <a:pt x="570451" y="443126"/>
                  </a:lnTo>
                  <a:lnTo>
                    <a:pt x="3816752" y="443126"/>
                  </a:lnTo>
                  <a:lnTo>
                    <a:pt x="3816752" y="675299"/>
                  </a:lnTo>
                </a:path>
                <a:path extrusionOk="0" h="675639" w="3816984">
                  <a:moveTo>
                    <a:pt x="570599" y="0"/>
                  </a:moveTo>
                  <a:lnTo>
                    <a:pt x="570599" y="443126"/>
                  </a:lnTo>
                  <a:lnTo>
                    <a:pt x="0" y="443126"/>
                  </a:lnTo>
                  <a:lnTo>
                    <a:pt x="0" y="675299"/>
                  </a:lnTo>
                </a:path>
              </a:pathLst>
            </a:custGeom>
            <a:noFill/>
            <a:ln cap="flat" cmpd="sng" w="25375">
              <a:solidFill>
                <a:srgbClr val="345A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1434161" y="4654369"/>
              <a:ext cx="4182745" cy="2627630"/>
            </a:xfrm>
            <a:custGeom>
              <a:rect b="b" l="l" r="r" t="t"/>
              <a:pathLst>
                <a:path extrusionOk="0" h="2627629" w="4182745">
                  <a:moveTo>
                    <a:pt x="2844568" y="1788041"/>
                  </a:moveTo>
                  <a:lnTo>
                    <a:pt x="2844568" y="2395263"/>
                  </a:lnTo>
                  <a:lnTo>
                    <a:pt x="4182568" y="2395263"/>
                  </a:lnTo>
                  <a:lnTo>
                    <a:pt x="4182568" y="2627441"/>
                  </a:lnTo>
                </a:path>
                <a:path extrusionOk="0" h="2627629" w="4182745">
                  <a:moveTo>
                    <a:pt x="2844660" y="1788041"/>
                  </a:moveTo>
                  <a:lnTo>
                    <a:pt x="2844660" y="2395263"/>
                  </a:lnTo>
                  <a:lnTo>
                    <a:pt x="1506660" y="2395263"/>
                  </a:lnTo>
                  <a:lnTo>
                    <a:pt x="1506660" y="2627441"/>
                  </a:lnTo>
                </a:path>
                <a:path extrusionOk="0" h="2627629" w="4182745">
                  <a:moveTo>
                    <a:pt x="1422283" y="0"/>
                  </a:moveTo>
                  <a:lnTo>
                    <a:pt x="1422283" y="583813"/>
                  </a:lnTo>
                  <a:lnTo>
                    <a:pt x="2844583" y="583813"/>
                  </a:lnTo>
                  <a:lnTo>
                    <a:pt x="2844583" y="815999"/>
                  </a:lnTo>
                </a:path>
                <a:path extrusionOk="0" h="2627629" w="4182745">
                  <a:moveTo>
                    <a:pt x="1422299" y="0"/>
                  </a:moveTo>
                  <a:lnTo>
                    <a:pt x="1422299" y="583813"/>
                  </a:lnTo>
                  <a:lnTo>
                    <a:pt x="0" y="583813"/>
                  </a:lnTo>
                  <a:lnTo>
                    <a:pt x="0" y="815999"/>
                  </a:lnTo>
                </a:path>
              </a:pathLst>
            </a:custGeom>
            <a:noFill/>
            <a:ln cap="flat" cmpd="sng" w="25375">
              <a:solidFill>
                <a:srgbClr val="39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856445" y="3007006"/>
              <a:ext cx="3246755" cy="675640"/>
            </a:xfrm>
            <a:custGeom>
              <a:rect b="b" l="l" r="r" t="t"/>
              <a:pathLst>
                <a:path extrusionOk="0" h="675639" w="3246754">
                  <a:moveTo>
                    <a:pt x="3246299" y="0"/>
                  </a:moveTo>
                  <a:lnTo>
                    <a:pt x="3246299" y="443126"/>
                  </a:lnTo>
                  <a:lnTo>
                    <a:pt x="0" y="443126"/>
                  </a:lnTo>
                  <a:lnTo>
                    <a:pt x="0" y="675299"/>
                  </a:lnTo>
                </a:path>
              </a:pathLst>
            </a:custGeom>
            <a:noFill/>
            <a:ln cap="flat" cmpd="sng" w="25375">
              <a:solidFill>
                <a:srgbClr val="345A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997004" y="2035011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4997004" y="2035011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4"/>
          <p:cNvSpPr txBox="1"/>
          <p:nvPr/>
        </p:nvSpPr>
        <p:spPr>
          <a:xfrm>
            <a:off x="5571386" y="2267925"/>
            <a:ext cx="10617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4"/>
          <p:cNvGrpSpPr/>
          <p:nvPr/>
        </p:nvGrpSpPr>
        <p:grpSpPr>
          <a:xfrm>
            <a:off x="1750735" y="3682372"/>
            <a:ext cx="2211705" cy="972185"/>
            <a:chOff x="1750735" y="3682372"/>
            <a:chExt cx="2211705" cy="972185"/>
          </a:xfrm>
        </p:grpSpPr>
        <p:sp>
          <p:nvSpPr>
            <p:cNvPr id="84" name="Google Shape;84;p4"/>
            <p:cNvSpPr/>
            <p:nvPr/>
          </p:nvSpPr>
          <p:spPr>
            <a:xfrm>
              <a:off x="1750735" y="3682372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750735" y="3682372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4"/>
          <p:cNvSpPr txBox="1"/>
          <p:nvPr/>
        </p:nvSpPr>
        <p:spPr>
          <a:xfrm>
            <a:off x="2124341" y="3915287"/>
            <a:ext cx="14643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244075" y="5470416"/>
            <a:ext cx="2380615" cy="972185"/>
            <a:chOff x="244075" y="5470416"/>
            <a:chExt cx="2380615" cy="972185"/>
          </a:xfrm>
        </p:grpSpPr>
        <p:sp>
          <p:nvSpPr>
            <p:cNvPr id="88" name="Google Shape;88;p4"/>
            <p:cNvSpPr/>
            <p:nvPr/>
          </p:nvSpPr>
          <p:spPr>
            <a:xfrm>
              <a:off x="244075" y="5470416"/>
              <a:ext cx="2380615" cy="972185"/>
            </a:xfrm>
            <a:custGeom>
              <a:rect b="b" l="l" r="r" t="t"/>
              <a:pathLst>
                <a:path extrusionOk="0" h="972185" w="2380615">
                  <a:moveTo>
                    <a:pt x="23801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380199" y="0"/>
                  </a:lnTo>
                  <a:lnTo>
                    <a:pt x="23801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44075" y="5470416"/>
              <a:ext cx="2380615" cy="972185"/>
            </a:xfrm>
            <a:custGeom>
              <a:rect b="b" l="l" r="r" t="t"/>
              <a:pathLst>
                <a:path extrusionOk="0" h="972185" w="2380615">
                  <a:moveTo>
                    <a:pt x="0" y="0"/>
                  </a:moveTo>
                  <a:lnTo>
                    <a:pt x="2380199" y="0"/>
                  </a:lnTo>
                  <a:lnTo>
                    <a:pt x="23801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4"/>
          <p:cNvSpPr txBox="1"/>
          <p:nvPr/>
        </p:nvSpPr>
        <p:spPr>
          <a:xfrm>
            <a:off x="510898" y="5511306"/>
            <a:ext cx="184467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558165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3088644" y="5470416"/>
            <a:ext cx="2380615" cy="972185"/>
            <a:chOff x="3088644" y="5470416"/>
            <a:chExt cx="2380615" cy="972185"/>
          </a:xfrm>
        </p:grpSpPr>
        <p:sp>
          <p:nvSpPr>
            <p:cNvPr id="92" name="Google Shape;92;p4"/>
            <p:cNvSpPr/>
            <p:nvPr/>
          </p:nvSpPr>
          <p:spPr>
            <a:xfrm>
              <a:off x="3088644" y="5470416"/>
              <a:ext cx="2380615" cy="972185"/>
            </a:xfrm>
            <a:custGeom>
              <a:rect b="b" l="l" r="r" t="t"/>
              <a:pathLst>
                <a:path extrusionOk="0" h="972185" w="2380615">
                  <a:moveTo>
                    <a:pt x="2380200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380200" y="0"/>
                  </a:lnTo>
                  <a:lnTo>
                    <a:pt x="2380200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088644" y="5470416"/>
              <a:ext cx="2380615" cy="972185"/>
            </a:xfrm>
            <a:custGeom>
              <a:rect b="b" l="l" r="r" t="t"/>
              <a:pathLst>
                <a:path extrusionOk="0" h="972185" w="2380615">
                  <a:moveTo>
                    <a:pt x="0" y="0"/>
                  </a:moveTo>
                  <a:lnTo>
                    <a:pt x="2380200" y="0"/>
                  </a:lnTo>
                  <a:lnTo>
                    <a:pt x="2380200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4"/>
          <p:cNvSpPr txBox="1"/>
          <p:nvPr/>
        </p:nvSpPr>
        <p:spPr>
          <a:xfrm>
            <a:off x="3355467" y="5511306"/>
            <a:ext cx="184467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311785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4"/>
          <p:cNvGrpSpPr/>
          <p:nvPr/>
        </p:nvGrpSpPr>
        <p:grpSpPr>
          <a:xfrm>
            <a:off x="1835112" y="7281898"/>
            <a:ext cx="2211705" cy="972185"/>
            <a:chOff x="1835112" y="7281898"/>
            <a:chExt cx="2211705" cy="972185"/>
          </a:xfrm>
        </p:grpSpPr>
        <p:sp>
          <p:nvSpPr>
            <p:cNvPr id="96" name="Google Shape;96;p4"/>
            <p:cNvSpPr/>
            <p:nvPr/>
          </p:nvSpPr>
          <p:spPr>
            <a:xfrm>
              <a:off x="1835112" y="7281898"/>
              <a:ext cx="2211705" cy="972185"/>
            </a:xfrm>
            <a:custGeom>
              <a:rect b="b" l="l" r="r" t="t"/>
              <a:pathLst>
                <a:path extrusionOk="0" h="972184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835112" y="7281898"/>
              <a:ext cx="2211705" cy="972185"/>
            </a:xfrm>
            <a:custGeom>
              <a:rect b="b" l="l" r="r" t="t"/>
              <a:pathLst>
                <a:path extrusionOk="0" h="972184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4"/>
          <p:cNvSpPr txBox="1"/>
          <p:nvPr/>
        </p:nvSpPr>
        <p:spPr>
          <a:xfrm>
            <a:off x="2630324" y="7514814"/>
            <a:ext cx="620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4"/>
          <p:cNvGrpSpPr/>
          <p:nvPr/>
        </p:nvGrpSpPr>
        <p:grpSpPr>
          <a:xfrm>
            <a:off x="4510928" y="7281898"/>
            <a:ext cx="2211705" cy="972185"/>
            <a:chOff x="4510928" y="7281898"/>
            <a:chExt cx="2211705" cy="972185"/>
          </a:xfrm>
        </p:grpSpPr>
        <p:sp>
          <p:nvSpPr>
            <p:cNvPr id="100" name="Google Shape;100;p4"/>
            <p:cNvSpPr/>
            <p:nvPr/>
          </p:nvSpPr>
          <p:spPr>
            <a:xfrm>
              <a:off x="4510928" y="7281898"/>
              <a:ext cx="2211705" cy="972185"/>
            </a:xfrm>
            <a:custGeom>
              <a:rect b="b" l="l" r="r" t="t"/>
              <a:pathLst>
                <a:path extrusionOk="0" h="972184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510928" y="7281898"/>
              <a:ext cx="2211705" cy="972185"/>
            </a:xfrm>
            <a:custGeom>
              <a:rect b="b" l="l" r="r" t="t"/>
              <a:pathLst>
                <a:path extrusionOk="0" h="972184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4"/>
          <p:cNvSpPr txBox="1"/>
          <p:nvPr/>
        </p:nvSpPr>
        <p:spPr>
          <a:xfrm>
            <a:off x="4735750" y="7322790"/>
            <a:ext cx="176085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151130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Predictive Parser/LL(1)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4"/>
          <p:cNvGrpSpPr/>
          <p:nvPr/>
        </p:nvGrpSpPr>
        <p:grpSpPr>
          <a:xfrm>
            <a:off x="4426551" y="3682372"/>
            <a:ext cx="2211705" cy="972185"/>
            <a:chOff x="4426551" y="3682372"/>
            <a:chExt cx="2211705" cy="972185"/>
          </a:xfrm>
        </p:grpSpPr>
        <p:sp>
          <p:nvSpPr>
            <p:cNvPr id="104" name="Google Shape;104;p4"/>
            <p:cNvSpPr/>
            <p:nvPr/>
          </p:nvSpPr>
          <p:spPr>
            <a:xfrm>
              <a:off x="4426551" y="3682372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2211300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300" y="0"/>
                  </a:lnTo>
                  <a:lnTo>
                    <a:pt x="2211300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426551" y="3682372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0" y="0"/>
                  </a:moveTo>
                  <a:lnTo>
                    <a:pt x="2211300" y="0"/>
                  </a:lnTo>
                  <a:lnTo>
                    <a:pt x="2211300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4"/>
          <p:cNvSpPr txBox="1"/>
          <p:nvPr/>
        </p:nvSpPr>
        <p:spPr>
          <a:xfrm>
            <a:off x="4468215" y="3915287"/>
            <a:ext cx="22085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Universal (CYK)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" name="Google Shape;107;p4"/>
          <p:cNvGrpSpPr/>
          <p:nvPr/>
        </p:nvGrpSpPr>
        <p:grpSpPr>
          <a:xfrm>
            <a:off x="8243272" y="3682372"/>
            <a:ext cx="2211705" cy="972185"/>
            <a:chOff x="8243272" y="3682372"/>
            <a:chExt cx="2211705" cy="972185"/>
          </a:xfrm>
        </p:grpSpPr>
        <p:sp>
          <p:nvSpPr>
            <p:cNvPr id="108" name="Google Shape;108;p4"/>
            <p:cNvSpPr/>
            <p:nvPr/>
          </p:nvSpPr>
          <p:spPr>
            <a:xfrm>
              <a:off x="8243272" y="3682372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8243272" y="3682372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4"/>
          <p:cNvSpPr txBox="1"/>
          <p:nvPr/>
        </p:nvSpPr>
        <p:spPr>
          <a:xfrm>
            <a:off x="8553942" y="3915287"/>
            <a:ext cx="15887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Bottom-up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4"/>
          <p:cNvGrpSpPr/>
          <p:nvPr/>
        </p:nvGrpSpPr>
        <p:grpSpPr>
          <a:xfrm>
            <a:off x="6905363" y="5470416"/>
            <a:ext cx="2211705" cy="972185"/>
            <a:chOff x="6905363" y="5470416"/>
            <a:chExt cx="2211705" cy="972185"/>
          </a:xfrm>
        </p:grpSpPr>
        <p:sp>
          <p:nvSpPr>
            <p:cNvPr id="112" name="Google Shape;112;p4"/>
            <p:cNvSpPr/>
            <p:nvPr/>
          </p:nvSpPr>
          <p:spPr>
            <a:xfrm>
              <a:off x="6905363" y="5470416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905363" y="5470416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 txBox="1"/>
          <p:nvPr/>
        </p:nvSpPr>
        <p:spPr>
          <a:xfrm>
            <a:off x="7129924" y="5511306"/>
            <a:ext cx="1759585" cy="836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950">
            <a:spAutoFit/>
          </a:bodyPr>
          <a:lstStyle/>
          <a:p>
            <a:pPr indent="-343535" lvl="0" marL="3556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 reduce parsing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4"/>
          <p:cNvGrpSpPr/>
          <p:nvPr/>
        </p:nvGrpSpPr>
        <p:grpSpPr>
          <a:xfrm>
            <a:off x="9581180" y="5470416"/>
            <a:ext cx="2211705" cy="972185"/>
            <a:chOff x="9581180" y="5470416"/>
            <a:chExt cx="2211705" cy="972185"/>
          </a:xfrm>
        </p:grpSpPr>
        <p:sp>
          <p:nvSpPr>
            <p:cNvPr id="116" name="Google Shape;116;p4"/>
            <p:cNvSpPr/>
            <p:nvPr/>
          </p:nvSpPr>
          <p:spPr>
            <a:xfrm>
              <a:off x="9581180" y="5470416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2211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211299" y="0"/>
                  </a:lnTo>
                  <a:lnTo>
                    <a:pt x="2211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9581180" y="5470416"/>
              <a:ext cx="2211705" cy="972185"/>
            </a:xfrm>
            <a:custGeom>
              <a:rect b="b" l="l" r="r" t="t"/>
              <a:pathLst>
                <a:path extrusionOk="0" h="972185" w="2211704">
                  <a:moveTo>
                    <a:pt x="0" y="0"/>
                  </a:moveTo>
                  <a:lnTo>
                    <a:pt x="2211299" y="0"/>
                  </a:lnTo>
                  <a:lnTo>
                    <a:pt x="2211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4"/>
          <p:cNvSpPr txBox="1"/>
          <p:nvPr/>
        </p:nvSpPr>
        <p:spPr>
          <a:xfrm>
            <a:off x="9625535" y="5511306"/>
            <a:ext cx="22028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Table driven LR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0155562" y="5895354"/>
            <a:ext cx="10617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Parsers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7186745" y="7281898"/>
            <a:ext cx="1409700" cy="972185"/>
            <a:chOff x="7186745" y="7281898"/>
            <a:chExt cx="1409700" cy="972185"/>
          </a:xfrm>
        </p:grpSpPr>
        <p:sp>
          <p:nvSpPr>
            <p:cNvPr id="121" name="Google Shape;121;p4"/>
            <p:cNvSpPr/>
            <p:nvPr/>
          </p:nvSpPr>
          <p:spPr>
            <a:xfrm>
              <a:off x="7186745" y="7281898"/>
              <a:ext cx="1409700" cy="972185"/>
            </a:xfrm>
            <a:custGeom>
              <a:rect b="b" l="l" r="r" t="t"/>
              <a:pathLst>
                <a:path extrusionOk="0" h="972184" w="1409700">
                  <a:moveTo>
                    <a:pt x="14090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409099" y="0"/>
                  </a:lnTo>
                  <a:lnTo>
                    <a:pt x="14090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86745" y="7281898"/>
              <a:ext cx="1409700" cy="972185"/>
            </a:xfrm>
            <a:custGeom>
              <a:rect b="b" l="l" r="r" t="t"/>
              <a:pathLst>
                <a:path extrusionOk="0" h="972184" w="1409700">
                  <a:moveTo>
                    <a:pt x="0" y="0"/>
                  </a:moveTo>
                  <a:lnTo>
                    <a:pt x="1409099" y="0"/>
                  </a:lnTo>
                  <a:lnTo>
                    <a:pt x="14090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4"/>
          <p:cNvSpPr txBox="1"/>
          <p:nvPr/>
        </p:nvSpPr>
        <p:spPr>
          <a:xfrm>
            <a:off x="7469226" y="7514814"/>
            <a:ext cx="8439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LR (0)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>
            <a:off x="9060280" y="7281898"/>
            <a:ext cx="1409700" cy="972185"/>
            <a:chOff x="9060280" y="7281898"/>
            <a:chExt cx="1409700" cy="972185"/>
          </a:xfrm>
        </p:grpSpPr>
        <p:sp>
          <p:nvSpPr>
            <p:cNvPr id="125" name="Google Shape;125;p4"/>
            <p:cNvSpPr/>
            <p:nvPr/>
          </p:nvSpPr>
          <p:spPr>
            <a:xfrm>
              <a:off x="9060280" y="7281898"/>
              <a:ext cx="1409700" cy="972185"/>
            </a:xfrm>
            <a:custGeom>
              <a:rect b="b" l="l" r="r" t="t"/>
              <a:pathLst>
                <a:path extrusionOk="0" h="972184" w="1409700">
                  <a:moveTo>
                    <a:pt x="14090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409099" y="0"/>
                  </a:lnTo>
                  <a:lnTo>
                    <a:pt x="14090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060280" y="7281898"/>
              <a:ext cx="1409700" cy="972185"/>
            </a:xfrm>
            <a:custGeom>
              <a:rect b="b" l="l" r="r" t="t"/>
              <a:pathLst>
                <a:path extrusionOk="0" h="972184" w="1409700">
                  <a:moveTo>
                    <a:pt x="0" y="0"/>
                  </a:moveTo>
                  <a:lnTo>
                    <a:pt x="1409099" y="0"/>
                  </a:lnTo>
                  <a:lnTo>
                    <a:pt x="14090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4"/>
          <p:cNvSpPr txBox="1"/>
          <p:nvPr/>
        </p:nvSpPr>
        <p:spPr>
          <a:xfrm>
            <a:off x="9261078" y="7514814"/>
            <a:ext cx="10064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SLR (1)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0933815" y="7281898"/>
            <a:ext cx="1409700" cy="972185"/>
            <a:chOff x="10933815" y="7281898"/>
            <a:chExt cx="1409700" cy="972185"/>
          </a:xfrm>
        </p:grpSpPr>
        <p:sp>
          <p:nvSpPr>
            <p:cNvPr id="129" name="Google Shape;129;p4"/>
            <p:cNvSpPr/>
            <p:nvPr/>
          </p:nvSpPr>
          <p:spPr>
            <a:xfrm>
              <a:off x="10933815" y="7281898"/>
              <a:ext cx="1409700" cy="972185"/>
            </a:xfrm>
            <a:custGeom>
              <a:rect b="b" l="l" r="r" t="t"/>
              <a:pathLst>
                <a:path extrusionOk="0" h="972184" w="1409700">
                  <a:moveTo>
                    <a:pt x="14090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409099" y="0"/>
                  </a:lnTo>
                  <a:lnTo>
                    <a:pt x="14090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0933815" y="7281898"/>
              <a:ext cx="1409700" cy="972185"/>
            </a:xfrm>
            <a:custGeom>
              <a:rect b="b" l="l" r="r" t="t"/>
              <a:pathLst>
                <a:path extrusionOk="0" h="972184" w="1409700">
                  <a:moveTo>
                    <a:pt x="0" y="0"/>
                  </a:moveTo>
                  <a:lnTo>
                    <a:pt x="1409099" y="0"/>
                  </a:lnTo>
                  <a:lnTo>
                    <a:pt x="14090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4"/>
          <p:cNvSpPr txBox="1"/>
          <p:nvPr/>
        </p:nvSpPr>
        <p:spPr>
          <a:xfrm>
            <a:off x="11038695" y="7514814"/>
            <a:ext cx="11982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LALR (1)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12807352" y="7281898"/>
            <a:ext cx="1379855" cy="972185"/>
            <a:chOff x="12807352" y="7281898"/>
            <a:chExt cx="1379855" cy="972185"/>
          </a:xfrm>
        </p:grpSpPr>
        <p:sp>
          <p:nvSpPr>
            <p:cNvPr id="133" name="Google Shape;133;p4"/>
            <p:cNvSpPr/>
            <p:nvPr/>
          </p:nvSpPr>
          <p:spPr>
            <a:xfrm>
              <a:off x="12807352" y="7281898"/>
              <a:ext cx="1379855" cy="972185"/>
            </a:xfrm>
            <a:custGeom>
              <a:rect b="b" l="l" r="r" t="t"/>
              <a:pathLst>
                <a:path extrusionOk="0" h="972184" w="1379855">
                  <a:moveTo>
                    <a:pt x="1379698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379698" y="0"/>
                  </a:lnTo>
                  <a:lnTo>
                    <a:pt x="1379698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2807352" y="7281898"/>
              <a:ext cx="1379855" cy="972185"/>
            </a:xfrm>
            <a:custGeom>
              <a:rect b="b" l="l" r="r" t="t"/>
              <a:pathLst>
                <a:path extrusionOk="0" h="972184" w="1379855">
                  <a:moveTo>
                    <a:pt x="0" y="0"/>
                  </a:moveTo>
                  <a:lnTo>
                    <a:pt x="1379698" y="0"/>
                  </a:lnTo>
                  <a:lnTo>
                    <a:pt x="1379698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4"/>
          <p:cNvSpPr txBox="1"/>
          <p:nvPr/>
        </p:nvSpPr>
        <p:spPr>
          <a:xfrm>
            <a:off x="12980343" y="7514814"/>
            <a:ext cx="103314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CLR (1)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Types of Parsers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 txBox="1"/>
          <p:nvPr/>
        </p:nvSpPr>
        <p:spPr>
          <a:xfrm>
            <a:off x="558596" y="2020543"/>
            <a:ext cx="9471025" cy="6676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454025" marR="6604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 are  two  types  of  parsers 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top-down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parsers  and 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bottom-up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952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Top-down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Parser generates parse tree for the given input 	string with the help of grammar productions by expanding 	the non-terminals.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starts from the start symbol and ends on the terminals.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uses left most derivation.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Bottom-up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Parser generates the parse tree for the given 	input  string  with  the  help  of  grammar  productions  by 	compressing the non-terminals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starts from non-terminals and ends on the start symbol.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uses the reverse of the rightmost derivation.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7775" y="3764075"/>
            <a:ext cx="3996574" cy="235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538331" y="280327"/>
            <a:ext cx="28346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Top Down Parsers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558596" y="2088693"/>
            <a:ext cx="8100695" cy="322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454025" marR="1651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Top down parsing involves constructing a parse tree 	from the start symbol and attempting to transform 	the start symbol to the input.</a:t>
            </a:r>
            <a:endParaRPr/>
          </a:p>
          <a:p>
            <a:pPr indent="-441958" lvl="0" marL="454025" marR="4381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Top down parsing is based on </a:t>
            </a:r>
            <a:r>
              <a:rPr lang="en-US">
                <a:solidFill>
                  <a:srgbClr val="C55A11"/>
                </a:solidFill>
              </a:rPr>
              <a:t>Left Most Derivation 	</a:t>
            </a:r>
            <a:r>
              <a:rPr lang="en-US"/>
              <a:t>of input string.</a:t>
            </a:r>
            <a:endParaRPr/>
          </a:p>
          <a:p>
            <a:pPr indent="-441959" lvl="0" marL="454659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There   are   two   types   of   top-down   parsing</a:t>
            </a:r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1001949" y="5351068"/>
            <a:ext cx="17386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015796" y="5777788"/>
            <a:ext cx="365188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Without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558596" y="7204253"/>
            <a:ext cx="730630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Backtracking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repeated scan of input symbols.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6"/>
          <p:cNvGrpSpPr/>
          <p:nvPr/>
        </p:nvGrpSpPr>
        <p:grpSpPr>
          <a:xfrm>
            <a:off x="9882203" y="3377550"/>
            <a:ext cx="3587115" cy="3599625"/>
            <a:chOff x="9882203" y="3377550"/>
            <a:chExt cx="3587115" cy="3599625"/>
          </a:xfrm>
        </p:grpSpPr>
        <p:sp>
          <p:nvSpPr>
            <p:cNvPr id="157" name="Google Shape;157;p6"/>
            <p:cNvSpPr/>
            <p:nvPr/>
          </p:nvSpPr>
          <p:spPr>
            <a:xfrm>
              <a:off x="9882203" y="4349545"/>
              <a:ext cx="3587115" cy="2627630"/>
            </a:xfrm>
            <a:custGeom>
              <a:rect b="b" l="l" r="r" t="t"/>
              <a:pathLst>
                <a:path extrusionOk="0" h="2627629" w="3587115">
                  <a:moveTo>
                    <a:pt x="2439587" y="1788041"/>
                  </a:moveTo>
                  <a:lnTo>
                    <a:pt x="2439587" y="2395263"/>
                  </a:lnTo>
                  <a:lnTo>
                    <a:pt x="3587086" y="2395263"/>
                  </a:lnTo>
                  <a:lnTo>
                    <a:pt x="3587086" y="2627441"/>
                  </a:lnTo>
                </a:path>
                <a:path extrusionOk="0" h="2627629" w="3587115">
                  <a:moveTo>
                    <a:pt x="2439657" y="1788041"/>
                  </a:moveTo>
                  <a:lnTo>
                    <a:pt x="2439657" y="2395263"/>
                  </a:lnTo>
                  <a:lnTo>
                    <a:pt x="1292157" y="2395263"/>
                  </a:lnTo>
                  <a:lnTo>
                    <a:pt x="1292157" y="2627441"/>
                  </a:lnTo>
                </a:path>
                <a:path extrusionOk="0" h="2627629" w="3587115">
                  <a:moveTo>
                    <a:pt x="1219793" y="0"/>
                  </a:moveTo>
                  <a:lnTo>
                    <a:pt x="1219793" y="583813"/>
                  </a:lnTo>
                  <a:lnTo>
                    <a:pt x="2439593" y="583813"/>
                  </a:lnTo>
                  <a:lnTo>
                    <a:pt x="2439593" y="815999"/>
                  </a:lnTo>
                </a:path>
                <a:path extrusionOk="0" h="2627629" w="3587115">
                  <a:moveTo>
                    <a:pt x="1219799" y="0"/>
                  </a:moveTo>
                  <a:lnTo>
                    <a:pt x="1219799" y="583813"/>
                  </a:lnTo>
                  <a:lnTo>
                    <a:pt x="0" y="583813"/>
                  </a:lnTo>
                  <a:lnTo>
                    <a:pt x="0" y="815999"/>
                  </a:lnTo>
                </a:path>
              </a:pathLst>
            </a:custGeom>
            <a:noFill/>
            <a:ln cap="flat" cmpd="sng" w="25375">
              <a:solidFill>
                <a:srgbClr val="39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0153707" y="3377550"/>
              <a:ext cx="1896745" cy="972185"/>
            </a:xfrm>
            <a:custGeom>
              <a:rect b="b" l="l" r="r" t="t"/>
              <a:pathLst>
                <a:path extrusionOk="0" h="972185" w="1896745">
                  <a:moveTo>
                    <a:pt x="18965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896599" y="0"/>
                  </a:lnTo>
                  <a:lnTo>
                    <a:pt x="18965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10153707" y="3377550"/>
              <a:ext cx="1896745" cy="972185"/>
            </a:xfrm>
            <a:custGeom>
              <a:rect b="b" l="l" r="r" t="t"/>
              <a:pathLst>
                <a:path extrusionOk="0" h="972185" w="1896745">
                  <a:moveTo>
                    <a:pt x="0" y="0"/>
                  </a:moveTo>
                  <a:lnTo>
                    <a:pt x="1896599" y="0"/>
                  </a:lnTo>
                  <a:lnTo>
                    <a:pt x="18965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6"/>
          <p:cNvSpPr txBox="1"/>
          <p:nvPr/>
        </p:nvSpPr>
        <p:spPr>
          <a:xfrm>
            <a:off x="10153707" y="3377550"/>
            <a:ext cx="189674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6"/>
          <p:cNvGrpSpPr/>
          <p:nvPr/>
        </p:nvGrpSpPr>
        <p:grpSpPr>
          <a:xfrm>
            <a:off x="8861549" y="5165592"/>
            <a:ext cx="2041525" cy="972185"/>
            <a:chOff x="8861549" y="5165592"/>
            <a:chExt cx="2041525" cy="972185"/>
          </a:xfrm>
        </p:grpSpPr>
        <p:sp>
          <p:nvSpPr>
            <p:cNvPr id="162" name="Google Shape;162;p6"/>
            <p:cNvSpPr/>
            <p:nvPr/>
          </p:nvSpPr>
          <p:spPr>
            <a:xfrm>
              <a:off x="8861549" y="5165592"/>
              <a:ext cx="2041525" cy="972185"/>
            </a:xfrm>
            <a:custGeom>
              <a:rect b="b" l="l" r="r" t="t"/>
              <a:pathLst>
                <a:path extrusionOk="0" h="972185" w="2041525">
                  <a:moveTo>
                    <a:pt x="20414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041499" y="0"/>
                  </a:lnTo>
                  <a:lnTo>
                    <a:pt x="20414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8861549" y="5165592"/>
              <a:ext cx="2041525" cy="972185"/>
            </a:xfrm>
            <a:custGeom>
              <a:rect b="b" l="l" r="r" t="t"/>
              <a:pathLst>
                <a:path extrusionOk="0" h="972185" w="2041525">
                  <a:moveTo>
                    <a:pt x="0" y="0"/>
                  </a:moveTo>
                  <a:lnTo>
                    <a:pt x="2041499" y="0"/>
                  </a:lnTo>
                  <a:lnTo>
                    <a:pt x="20414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6"/>
          <p:cNvSpPr txBox="1"/>
          <p:nvPr/>
        </p:nvSpPr>
        <p:spPr>
          <a:xfrm>
            <a:off x="8861549" y="5165592"/>
            <a:ext cx="204152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558164" lvl="0" marL="109854" marR="104139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6"/>
          <p:cNvGrpSpPr/>
          <p:nvPr/>
        </p:nvGrpSpPr>
        <p:grpSpPr>
          <a:xfrm>
            <a:off x="11301137" y="5165592"/>
            <a:ext cx="2041525" cy="972185"/>
            <a:chOff x="11301137" y="5165592"/>
            <a:chExt cx="2041525" cy="972185"/>
          </a:xfrm>
        </p:grpSpPr>
        <p:sp>
          <p:nvSpPr>
            <p:cNvPr id="166" name="Google Shape;166;p6"/>
            <p:cNvSpPr/>
            <p:nvPr/>
          </p:nvSpPr>
          <p:spPr>
            <a:xfrm>
              <a:off x="11301137" y="5165592"/>
              <a:ext cx="2041525" cy="972185"/>
            </a:xfrm>
            <a:custGeom>
              <a:rect b="b" l="l" r="r" t="t"/>
              <a:pathLst>
                <a:path extrusionOk="0" h="972185" w="2041525">
                  <a:moveTo>
                    <a:pt x="20414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041499" y="0"/>
                  </a:lnTo>
                  <a:lnTo>
                    <a:pt x="20414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1301137" y="5165592"/>
              <a:ext cx="2041525" cy="972185"/>
            </a:xfrm>
            <a:custGeom>
              <a:rect b="b" l="l" r="r" t="t"/>
              <a:pathLst>
                <a:path extrusionOk="0" h="972185" w="2041525">
                  <a:moveTo>
                    <a:pt x="0" y="0"/>
                  </a:moveTo>
                  <a:lnTo>
                    <a:pt x="2041499" y="0"/>
                  </a:lnTo>
                  <a:lnTo>
                    <a:pt x="20414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6"/>
          <p:cNvSpPr txBox="1"/>
          <p:nvPr/>
        </p:nvSpPr>
        <p:spPr>
          <a:xfrm>
            <a:off x="11301137" y="5165592"/>
            <a:ext cx="204152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311785" lvl="0" marL="109854" marR="104139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6"/>
          <p:cNvGrpSpPr/>
          <p:nvPr/>
        </p:nvGrpSpPr>
        <p:grpSpPr>
          <a:xfrm>
            <a:off x="10226071" y="6977074"/>
            <a:ext cx="1896745" cy="972185"/>
            <a:chOff x="10226071" y="6977074"/>
            <a:chExt cx="1896745" cy="972185"/>
          </a:xfrm>
        </p:grpSpPr>
        <p:sp>
          <p:nvSpPr>
            <p:cNvPr id="170" name="Google Shape;170;p6"/>
            <p:cNvSpPr/>
            <p:nvPr/>
          </p:nvSpPr>
          <p:spPr>
            <a:xfrm>
              <a:off x="10226071" y="6977074"/>
              <a:ext cx="1896745" cy="972185"/>
            </a:xfrm>
            <a:custGeom>
              <a:rect b="b" l="l" r="r" t="t"/>
              <a:pathLst>
                <a:path extrusionOk="0" h="972184" w="1896745">
                  <a:moveTo>
                    <a:pt x="18965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896599" y="0"/>
                  </a:lnTo>
                  <a:lnTo>
                    <a:pt x="18965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0226071" y="6977074"/>
              <a:ext cx="1896745" cy="972185"/>
            </a:xfrm>
            <a:custGeom>
              <a:rect b="b" l="l" r="r" t="t"/>
              <a:pathLst>
                <a:path extrusionOk="0" h="972184" w="1896745">
                  <a:moveTo>
                    <a:pt x="0" y="0"/>
                  </a:moveTo>
                  <a:lnTo>
                    <a:pt x="1896599" y="0"/>
                  </a:lnTo>
                  <a:lnTo>
                    <a:pt x="18965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6"/>
          <p:cNvSpPr txBox="1"/>
          <p:nvPr/>
        </p:nvSpPr>
        <p:spPr>
          <a:xfrm>
            <a:off x="10226071" y="6977074"/>
            <a:ext cx="189674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520931" y="6977074"/>
            <a:ext cx="1896745" cy="972185"/>
            <a:chOff x="12520931" y="6977074"/>
            <a:chExt cx="1896745" cy="972185"/>
          </a:xfrm>
        </p:grpSpPr>
        <p:sp>
          <p:nvSpPr>
            <p:cNvPr id="174" name="Google Shape;174;p6"/>
            <p:cNvSpPr/>
            <p:nvPr/>
          </p:nvSpPr>
          <p:spPr>
            <a:xfrm>
              <a:off x="12520931" y="6977074"/>
              <a:ext cx="1896745" cy="972185"/>
            </a:xfrm>
            <a:custGeom>
              <a:rect b="b" l="l" r="r" t="t"/>
              <a:pathLst>
                <a:path extrusionOk="0" h="972184" w="1896744">
                  <a:moveTo>
                    <a:pt x="18965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896599" y="0"/>
                  </a:lnTo>
                  <a:lnTo>
                    <a:pt x="18965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12520931" y="6977074"/>
              <a:ext cx="1896745" cy="972185"/>
            </a:xfrm>
            <a:custGeom>
              <a:rect b="b" l="l" r="r" t="t"/>
              <a:pathLst>
                <a:path extrusionOk="0" h="972184" w="1896744">
                  <a:moveTo>
                    <a:pt x="0" y="0"/>
                  </a:moveTo>
                  <a:lnTo>
                    <a:pt x="1896599" y="0"/>
                  </a:lnTo>
                  <a:lnTo>
                    <a:pt x="18965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6"/>
          <p:cNvSpPr txBox="1"/>
          <p:nvPr/>
        </p:nvSpPr>
        <p:spPr>
          <a:xfrm>
            <a:off x="12520931" y="6977074"/>
            <a:ext cx="189674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151130" lvl="0" marL="80010" marR="7302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Predictive Parser/LL(1)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538331" y="280327"/>
            <a:ext cx="667893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Top Down Parsing with Backtracking - RDP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 txBox="1"/>
          <p:nvPr/>
        </p:nvSpPr>
        <p:spPr>
          <a:xfrm>
            <a:off x="630100" y="2884568"/>
            <a:ext cx="10944860" cy="458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699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Top-down	parsers	with	backtracking	can	be	implemented	by	using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implementation design is called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Recursive Descent Parsing (RDP)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56565" lvl="0" marL="469265" marR="295275" rtl="0" algn="l">
              <a:lnSpc>
                <a:spcPct val="173571"/>
              </a:lnSpc>
              <a:spcBef>
                <a:spcPts val="4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RDP, procedures are written for each non terminal in the grammar. While performing RDP with backtracking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marR="15875" rtl="0" algn="l">
              <a:lnSpc>
                <a:spcPct val="114999"/>
              </a:lnSpc>
              <a:spcBef>
                <a:spcPts val="5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Try different alternatives of a nonterminal in the way it is listed in the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3554" lvl="1" marL="926464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at least one alternative matches, the input string can be parsed.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538331" y="280327"/>
            <a:ext cx="62591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Top-down Parsing without backtracking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613096" y="2173067"/>
            <a:ext cx="9487535" cy="5821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implementations of TDP without backtracking-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131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RDP without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34925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Table-driven approach, also known as Predictive Parser or LL(1)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270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order for a top-down parser to work without backtracking, we must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131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 factor the grammar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131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Eliminate Left recursion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two	operations	need	not	be	done	in	any	particular sequence.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>
            <p:ph type="title"/>
          </p:nvPr>
        </p:nvSpPr>
        <p:spPr>
          <a:xfrm>
            <a:off x="538331" y="280327"/>
            <a:ext cx="41084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without backtracking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558596" y="2928818"/>
            <a:ext cx="9380855" cy="3968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454025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deal with the drawbacks of RDP with backtracking, we 	introduce a few modifications to apply to grammars to make 	it compatible for TDP without backtracking.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0" marL="454659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grammar is modified such that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Left factored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1" marL="91186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 recursion is eliminated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0" marL="454659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Procedures are written for each non-terminal in RDP.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2024-01-22T09:56:45Z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