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binary" PartName="/ppt/metadata"/>
  <Override ContentType="application/vnd.openxmlformats-officedocument.presentationml.notesMaster+xml" PartName="/ppt/notesMasters/notesMaster1.xml"/>
  <Override ContentType="application/vnd.openxmlformats-officedocument.presentationml.presProps+xml" PartName="/ppt/presProps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</p:sldIdLst>
  <p:sldSz cy="9144000" cx="14630400"/>
  <p:notesSz cx="146304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80">
          <p15:clr>
            <a:srgbClr val="000000"/>
          </p15:clr>
        </p15:guide>
        <p15:guide id="2" pos="2160">
          <p15:clr>
            <a:srgbClr val="000000"/>
          </p15:clr>
        </p15:guide>
      </p15:sldGuideLst>
    </p:ext>
    <p:ext uri="GoogleSlidesCustomDataVersion2">
      <go:slidesCustomData xmlns:go="http://customooxmlschemas.google.com/" r:id="rId33" roundtripDataSignature="AMtx7mjCJEbGnVThj7pY6aWfjc5EcCOZc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71B8DD6-6D75-4858-B4F3-3B3B6DC333F4}">
  <a:tblStyle styleId="{171B8DD6-6D75-4858-B4F3-3B3B6DC333F4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customschemas.google.com/relationships/presentationmetadata" Target="metadata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0" name="Google Shape;170;p1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0" name="Google Shape;190;p1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1" name="Google Shape;231;p1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1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20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20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1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1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22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3" name="Google Shape;263;p22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2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2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3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4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4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5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5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7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7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6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6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9:notes"/>
          <p:cNvSpPr txBox="1"/>
          <p:nvPr>
            <p:ph idx="1" type="body"/>
          </p:nvPr>
        </p:nvSpPr>
        <p:spPr>
          <a:xfrm>
            <a:off x="1463025" y="4343400"/>
            <a:ext cx="117043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9:notes"/>
          <p:cNvSpPr/>
          <p:nvPr>
            <p:ph idx="2" type="sldImg"/>
          </p:nvPr>
        </p:nvSpPr>
        <p:spPr>
          <a:xfrm>
            <a:off x="2438875" y="685800"/>
            <a:ext cx="9754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8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8"/>
          <p:cNvSpPr txBox="1"/>
          <p:nvPr>
            <p:ph idx="1" type="body"/>
          </p:nvPr>
        </p:nvSpPr>
        <p:spPr>
          <a:xfrm>
            <a:off x="640912" y="3452812"/>
            <a:ext cx="1085723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28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8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8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Title 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9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9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9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9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0"/>
          <p:cNvSpPr txBox="1"/>
          <p:nvPr>
            <p:ph type="ctrTitle"/>
          </p:nvPr>
        </p:nvSpPr>
        <p:spPr>
          <a:xfrm>
            <a:off x="1097280" y="2834640"/>
            <a:ext cx="12435840" cy="1920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30"/>
          <p:cNvSpPr txBox="1"/>
          <p:nvPr>
            <p:ph idx="1" type="subTitle"/>
          </p:nvPr>
        </p:nvSpPr>
        <p:spPr>
          <a:xfrm>
            <a:off x="2194560" y="5120640"/>
            <a:ext cx="1024128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>
                <a:solidFill>
                  <a:schemeClr val="dk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0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0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>
  <p:cSld name="Two Conten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31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31"/>
          <p:cNvSpPr txBox="1"/>
          <p:nvPr>
            <p:ph idx="1" type="body"/>
          </p:nvPr>
        </p:nvSpPr>
        <p:spPr>
          <a:xfrm>
            <a:off x="731520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1"/>
          <p:cNvSpPr txBox="1"/>
          <p:nvPr>
            <p:ph idx="2" type="body"/>
          </p:nvPr>
        </p:nvSpPr>
        <p:spPr>
          <a:xfrm>
            <a:off x="7534656" y="2103120"/>
            <a:ext cx="6364224" cy="6035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1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1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31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>
  <p:cSld name="Blank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32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32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2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7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000" u="none" cap="none" strike="noStrike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7"/>
          <p:cNvSpPr txBox="1"/>
          <p:nvPr>
            <p:ph idx="1" type="body"/>
          </p:nvPr>
        </p:nvSpPr>
        <p:spPr>
          <a:xfrm>
            <a:off x="640912" y="3452812"/>
            <a:ext cx="10857230" cy="304482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7"/>
          <p:cNvSpPr txBox="1"/>
          <p:nvPr>
            <p:ph idx="11" type="ftr"/>
          </p:nvPr>
        </p:nvSpPr>
        <p:spPr>
          <a:xfrm>
            <a:off x="4974336" y="8503920"/>
            <a:ext cx="4681728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9" name="Google Shape;9;p27"/>
          <p:cNvSpPr txBox="1"/>
          <p:nvPr>
            <p:ph idx="10" type="dt"/>
          </p:nvPr>
        </p:nvSpPr>
        <p:spPr>
          <a:xfrm>
            <a:off x="731520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0" name="Google Shape;10;p27"/>
          <p:cNvSpPr txBox="1"/>
          <p:nvPr>
            <p:ph idx="12" type="sldNum"/>
          </p:nvPr>
        </p:nvSpPr>
        <p:spPr>
          <a:xfrm>
            <a:off x="10533888" y="8503920"/>
            <a:ext cx="3364992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>
            <a:lvl1pPr indent="0" lvl="0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1pPr>
            <a:lvl2pPr indent="0" lvl="1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2pPr>
            <a:lvl3pPr indent="0" lvl="2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3pPr>
            <a:lvl4pPr indent="0" lvl="3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4pPr>
            <a:lvl5pPr indent="0" lvl="4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5pPr>
            <a:lvl6pPr indent="0" lvl="5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6pPr>
            <a:lvl7pPr indent="0" lvl="6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7pPr>
            <a:lvl8pPr indent="0" lvl="7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8pPr>
            <a:lvl9pPr indent="0" lvl="8" algn="r">
              <a:spcBef>
                <a:spcPts val="0"/>
              </a:spcBef>
              <a:buNone/>
              <a:defRPr sz="1800">
                <a:solidFill>
                  <a:srgbClr val="888888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jpg"/><Relationship Id="rId4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6.jpg"/><Relationship Id="rId4" Type="http://schemas.openxmlformats.org/officeDocument/2006/relationships/image" Target="../media/image8.jpg"/><Relationship Id="rId5" Type="http://schemas.openxmlformats.org/officeDocument/2006/relationships/image" Target="../media/image4.jpg"/><Relationship Id="rId6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.png"/><Relationship Id="rId4" Type="http://schemas.openxmlformats.org/officeDocument/2006/relationships/image" Target="../media/image1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png"/><Relationship Id="rId4" Type="http://schemas.openxmlformats.org/officeDocument/2006/relationships/image" Target="../media/image13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1.png"/><Relationship Id="rId4" Type="http://schemas.openxmlformats.org/officeDocument/2006/relationships/image" Target="../media/image15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1.png"/><Relationship Id="rId4" Type="http://schemas.openxmlformats.org/officeDocument/2006/relationships/image" Target="../media/image10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hyperlink" Target="mailto:preetkanwal@pes.edu" TargetMode="External"/><Relationship Id="rId4" Type="http://schemas.openxmlformats.org/officeDocument/2006/relationships/image" Target="../media/image3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Relationship Id="rId4" Type="http://schemas.openxmlformats.org/officeDocument/2006/relationships/image" Target="../media/image5.png"/><Relationship Id="rId5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"/>
          <p:cNvSpPr txBox="1"/>
          <p:nvPr>
            <p:ph type="title"/>
          </p:nvPr>
        </p:nvSpPr>
        <p:spPr>
          <a:xfrm>
            <a:off x="5119534" y="2884558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55A11"/>
                </a:solidFill>
              </a:rPr>
              <a:t>Compiler Design</a:t>
            </a:r>
            <a:endParaRPr sz="4500"/>
          </a:p>
        </p:txBody>
      </p:sp>
      <p:sp>
        <p:nvSpPr>
          <p:cNvPr id="44" name="Google Shape;44;p1"/>
          <p:cNvSpPr txBox="1"/>
          <p:nvPr/>
        </p:nvSpPr>
        <p:spPr>
          <a:xfrm>
            <a:off x="5185404" y="4147934"/>
            <a:ext cx="7460615" cy="10858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5" name="Google Shape;45;p1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1"/>
          <p:cNvSpPr/>
          <p:nvPr/>
        </p:nvSpPr>
        <p:spPr>
          <a:xfrm>
            <a:off x="5093329" y="3797100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499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" name="Google Shape;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88596" y="1353388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1"/>
          <p:cNvSpPr/>
          <p:nvPr/>
        </p:nvSpPr>
        <p:spPr>
          <a:xfrm>
            <a:off x="13026835" y="354977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274" y="0"/>
                </a:moveTo>
                <a:lnTo>
                  <a:pt x="0" y="0"/>
                </a:lnTo>
                <a:lnTo>
                  <a:pt x="0" y="60960"/>
                </a:lnTo>
                <a:lnTo>
                  <a:pt x="1225410" y="60960"/>
                </a:lnTo>
                <a:lnTo>
                  <a:pt x="1225410" y="1437513"/>
                </a:lnTo>
                <a:lnTo>
                  <a:pt x="1280274" y="1437513"/>
                </a:lnTo>
                <a:lnTo>
                  <a:pt x="1280274" y="60960"/>
                </a:lnTo>
                <a:lnTo>
                  <a:pt x="1280274" y="15011"/>
                </a:lnTo>
                <a:lnTo>
                  <a:pt x="1280274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1"/>
          <p:cNvSpPr txBox="1"/>
          <p:nvPr/>
        </p:nvSpPr>
        <p:spPr>
          <a:xfrm>
            <a:off x="923927" y="7952010"/>
            <a:ext cx="4800600" cy="482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Teaching Assistant : Sanket N D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 backtracking - Example 1</a:t>
            </a:r>
            <a:endParaRPr/>
          </a:p>
        </p:txBody>
      </p:sp>
      <p:sp>
        <p:nvSpPr>
          <p:cNvPr id="154" name="Google Shape;154;p1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55" name="Google Shape;155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10"/>
          <p:cNvSpPr txBox="1"/>
          <p:nvPr/>
        </p:nvSpPr>
        <p:spPr>
          <a:xfrm>
            <a:off x="619296" y="1936369"/>
            <a:ext cx="9382125" cy="38417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825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next	production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-&gt;	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	This	matches	with	the	input letter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so we accept this production and expand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9689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After	expansion,	the	next	input	letter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	the remaining part of the first production.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 see that all the input letters are matched correctly and are also in order.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Hence, the string is accepted by the 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7" name="Google Shape;157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02849" y="6045275"/>
            <a:ext cx="9559224" cy="2817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1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 backtracking - Example 2</a:t>
            </a:r>
            <a:endParaRPr/>
          </a:p>
        </p:txBody>
      </p:sp>
      <p:sp>
        <p:nvSpPr>
          <p:cNvPr id="163" name="Google Shape;163;p1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4" name="Google Shape;164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11"/>
          <p:cNvSpPr txBox="1"/>
          <p:nvPr/>
        </p:nvSpPr>
        <p:spPr>
          <a:xfrm>
            <a:off x="605450" y="2760492"/>
            <a:ext cx="495998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57200" lvl="0" marL="4699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 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 X d	|	r Z 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66" name="Google Shape;166;p11"/>
          <p:cNvGraphicFramePr/>
          <p:nvPr/>
        </p:nvGraphicFramePr>
        <p:xfrm>
          <a:off x="1043600" y="4233341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{171B8DD6-6D75-4858-B4F3-3B3B6DC333F4}</a:tableStyleId>
              </a:tblPr>
              <a:tblGrid>
                <a:gridCol w="586750"/>
                <a:gridCol w="1034425"/>
                <a:gridCol w="846450"/>
                <a:gridCol w="329575"/>
                <a:gridCol w="546725"/>
              </a:tblGrid>
              <a:tr h="513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X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o 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|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80010" marR="0" rtl="0" algn="l">
                        <a:lnSpc>
                          <a:spcPct val="110535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e a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/>
                </a:tc>
              </a:tr>
              <a:tr h="513725">
                <a:tc>
                  <a:txBody>
                    <a:bodyPr/>
                    <a:lstStyle/>
                    <a:p>
                      <a:pPr indent="0" lvl="0" marL="3175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Z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9370" marR="0" rt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Arial"/>
                          <a:ea typeface="Arial"/>
                          <a:cs typeface="Arial"/>
                          <a:sym typeface="Arial"/>
                        </a:rPr>
                        <a:t>→</a:t>
                      </a:r>
                      <a:endParaRPr sz="2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31940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 i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6985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2800" u="none" cap="none" strike="noStrike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T="0" marB="0" marR="0" marL="0"/>
                </a:tc>
              </a:tr>
            </a:tbl>
          </a:graphicData>
        </a:graphic>
      </p:graphicFrame>
      <p:sp>
        <p:nvSpPr>
          <p:cNvPr id="167" name="Google Shape;167;p11"/>
          <p:cNvSpPr txBox="1"/>
          <p:nvPr/>
        </p:nvSpPr>
        <p:spPr>
          <a:xfrm>
            <a:off x="605450" y="6040141"/>
            <a:ext cx="481012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input string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 = ‘read’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2" name="Google Shape;172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85050" y="6047888"/>
            <a:ext cx="2209799" cy="2032327"/>
          </a:xfrm>
          <a:prstGeom prst="rect">
            <a:avLst/>
          </a:prstGeom>
          <a:noFill/>
          <a:ln>
            <a:noFill/>
          </a:ln>
        </p:spPr>
      </p:pic>
      <p:sp>
        <p:nvSpPr>
          <p:cNvPr id="173" name="Google Shape;173;p12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 backtracking - Example 2</a:t>
            </a:r>
            <a:endParaRPr/>
          </a:p>
        </p:txBody>
      </p:sp>
      <p:sp>
        <p:nvSpPr>
          <p:cNvPr id="174" name="Google Shape;174;p1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75" name="Google Shape;175;p1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12"/>
          <p:cNvSpPr txBox="1"/>
          <p:nvPr/>
        </p:nvSpPr>
        <p:spPr>
          <a:xfrm>
            <a:off x="613271" y="2251318"/>
            <a:ext cx="9348470" cy="3350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825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	will	start	with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	which	is	the	start	symbol	for	the grammar.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first	production	of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	(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-&gt;	rXd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	matches	with	the left-most letter of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 we consider this production and continue.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input letter now advances 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1" name="Google Shape;181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85550" y="6127834"/>
            <a:ext cx="2034562" cy="2679308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p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14800" y="6130076"/>
            <a:ext cx="2034562" cy="2781802"/>
          </a:xfrm>
          <a:prstGeom prst="rect">
            <a:avLst/>
          </a:prstGeom>
          <a:noFill/>
          <a:ln>
            <a:noFill/>
          </a:ln>
        </p:spPr>
      </p:pic>
      <p:pic>
        <p:nvPicPr>
          <p:cNvPr id="183" name="Google Shape;183;p1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64167" y="6006057"/>
            <a:ext cx="2315191" cy="2971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13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 backtracking - Example 2</a:t>
            </a:r>
            <a:endParaRPr/>
          </a:p>
        </p:txBody>
      </p:sp>
      <p:sp>
        <p:nvSpPr>
          <p:cNvPr id="185" name="Google Shape;185;p1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6" name="Google Shape;186;p1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13"/>
          <p:cNvSpPr txBox="1"/>
          <p:nvPr/>
        </p:nvSpPr>
        <p:spPr>
          <a:xfrm>
            <a:off x="558596" y="1794050"/>
            <a:ext cx="9409430" cy="42468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1959" lvl="0" marL="454659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Now, we need to expand the non-terminal X.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5080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input letter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The first production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-&gt; oa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This 	doesn’t  match  with  the  current  input  letter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 So,  we 	backtrack  and  check  the  next  production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  -&gt;  ea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 This 	matches  with  the  input  letter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e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 so  we  accept  this 	production and expand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17145" rtl="0" algn="just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After  expansion,  we  see  that  all  the  input  letters  are 	matched correctly and are also in order. Hence, the string is 	accepted by the 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Drawbacks of RDP with backtracking</a:t>
            </a:r>
            <a:endParaRPr/>
          </a:p>
        </p:txBody>
      </p:sp>
      <p:sp>
        <p:nvSpPr>
          <p:cNvPr id="193" name="Google Shape;193;p1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p14"/>
          <p:cNvSpPr txBox="1"/>
          <p:nvPr/>
        </p:nvSpPr>
        <p:spPr>
          <a:xfrm>
            <a:off x="498180" y="3181543"/>
            <a:ext cx="9469120" cy="4205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504190" lvl="0" marL="516255" marR="5080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Parser program may not accept the input even if the input string belonged to the grammar because of the order of productions.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889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RDP  with  backtracking  cannot  work  with  left  recursive grammars because it  would cause the program to enter an infinite loop.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516255" marR="508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Reversing semantic actions during the parsing of a string using RDP with backtracking is an overhead.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"/>
          <p:cNvSpPr txBox="1"/>
          <p:nvPr>
            <p:ph type="title"/>
          </p:nvPr>
        </p:nvSpPr>
        <p:spPr>
          <a:xfrm>
            <a:off x="626775" y="413075"/>
            <a:ext cx="70041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Drawbacks of RDP with backtracking</a:t>
            </a:r>
            <a:endParaRPr/>
          </a:p>
        </p:txBody>
      </p:sp>
      <p:sp>
        <p:nvSpPr>
          <p:cNvPr id="201" name="Google Shape;201;p1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02" name="Google Shape;202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15"/>
          <p:cNvSpPr txBox="1"/>
          <p:nvPr/>
        </p:nvSpPr>
        <p:spPr>
          <a:xfrm>
            <a:off x="544749" y="2008475"/>
            <a:ext cx="9420225" cy="21132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354330" lvl="0" marL="3670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Parser may not accept a valid input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Alternative	productions	are	tried	out	in	the	order	in which they are listed in the grammar.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29" lvl="1" marL="926464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could sometimes cause the parser program to throw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4" name="Google Shape;204;p15"/>
          <p:cNvSpPr txBox="1"/>
          <p:nvPr/>
        </p:nvSpPr>
        <p:spPr>
          <a:xfrm>
            <a:off x="3053699" y="4096355"/>
            <a:ext cx="69176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even	if	the	input	string	belonged	to	the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1015796" y="4096355"/>
            <a:ext cx="1910714" cy="1432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455930" marR="40005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	error grammar.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43230" marR="5080" rtl="0" algn="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1472996" y="5630516"/>
            <a:ext cx="63360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2C3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grammar from Example 1 -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7" name="Google Shape;207;p15"/>
          <p:cNvSpPr txBox="1"/>
          <p:nvPr/>
        </p:nvSpPr>
        <p:spPr>
          <a:xfrm>
            <a:off x="1916350" y="6057236"/>
            <a:ext cx="241300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8" name="Google Shape;208;p15"/>
          <p:cNvSpPr txBox="1"/>
          <p:nvPr/>
        </p:nvSpPr>
        <p:spPr>
          <a:xfrm>
            <a:off x="2830750" y="6057236"/>
            <a:ext cx="2132965" cy="11328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A 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b	|	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p15"/>
          <p:cNvSpPr txBox="1"/>
          <p:nvPr/>
        </p:nvSpPr>
        <p:spPr>
          <a:xfrm>
            <a:off x="1472996" y="7164675"/>
            <a:ext cx="7489825" cy="16865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-443865" lvl="0" marL="455930" marR="5080" rtl="0" algn="l">
              <a:lnSpc>
                <a:spcPct val="129800"/>
              </a:lnSpc>
              <a:spcBef>
                <a:spcPts val="0"/>
              </a:spcBef>
              <a:spcAft>
                <a:spcPts val="0"/>
              </a:spcAft>
              <a:buClr>
                <a:srgbClr val="4372C3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Suppose the second production was changed 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</a:t>
            </a: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a 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4372C3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 would the input string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cabd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be parsed?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6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Drawbacks of RDP with backtracking</a:t>
            </a:r>
            <a:endParaRPr/>
          </a:p>
        </p:txBody>
      </p:sp>
      <p:sp>
        <p:nvSpPr>
          <p:cNvPr id="215" name="Google Shape;215;p1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6" name="Google Shape;216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17" name="Google Shape;217;p16"/>
          <p:cNvSpPr txBox="1"/>
          <p:nvPr/>
        </p:nvSpPr>
        <p:spPr>
          <a:xfrm>
            <a:off x="544749" y="2084551"/>
            <a:ext cx="106299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Given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8" name="Google Shape;218;p16"/>
          <p:cNvSpPr txBox="1"/>
          <p:nvPr/>
        </p:nvSpPr>
        <p:spPr>
          <a:xfrm>
            <a:off x="1916350" y="2511270"/>
            <a:ext cx="24130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9" name="Google Shape;219;p16"/>
          <p:cNvSpPr txBox="1"/>
          <p:nvPr/>
        </p:nvSpPr>
        <p:spPr>
          <a:xfrm>
            <a:off x="2830750" y="2511270"/>
            <a:ext cx="213296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8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A 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|	a 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0" name="Google Shape;220;p16"/>
          <p:cNvSpPr txBox="1"/>
          <p:nvPr/>
        </p:nvSpPr>
        <p:spPr>
          <a:xfrm>
            <a:off x="558596" y="3937734"/>
            <a:ext cx="9634220" cy="40316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230" lvl="0" marL="13703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72C3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Input string	-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cabd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100000"/>
              </a:lnSpc>
              <a:spcBef>
                <a:spcPts val="2445"/>
              </a:spcBef>
              <a:spcAft>
                <a:spcPts val="0"/>
              </a:spcAft>
              <a:buNone/>
            </a:pPr>
            <a:r>
              <a:t/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first production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(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-&gt; cAd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 matches with the leftmost letter of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input letter now advances 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Expand the non-terminal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The first production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matches current input letter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7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Drawbacks of RDP with backtracking</a:t>
            </a:r>
            <a:endParaRPr/>
          </a:p>
        </p:txBody>
      </p:sp>
      <p:sp>
        <p:nvSpPr>
          <p:cNvPr id="226" name="Google Shape;226;p1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27" name="Google Shape;227;p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17"/>
          <p:cNvSpPr txBox="1"/>
          <p:nvPr/>
        </p:nvSpPr>
        <p:spPr>
          <a:xfrm>
            <a:off x="533121" y="1856075"/>
            <a:ext cx="9412605" cy="701548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97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next input letter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	does	not	match	the	remaining	part	of	the	first production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-&gt; cAd.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So, we backtrack to check the next production.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857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next	production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	-&gt;	ab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	This	matches	with	the	input letter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so we accept this production and expand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4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next	input	letter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b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	the	remaining	part	of	the production.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4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next	input	letter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matches	the	remaining	part	of	the first production.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34925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 see that all the input letters are matched correctly and are also in order. Hence, the string is accepted by the parser.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Notice	that	if	the	productions	were	unchanged,	the	input string would be accepted without backtracking.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18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Drawbacks of RDP with backtracking</a:t>
            </a:r>
            <a:endParaRPr/>
          </a:p>
        </p:txBody>
      </p:sp>
      <p:sp>
        <p:nvSpPr>
          <p:cNvPr id="234" name="Google Shape;234;p1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35" name="Google Shape;23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236" name="Google Shape;236;p18"/>
          <p:cNvSpPr txBox="1"/>
          <p:nvPr/>
        </p:nvSpPr>
        <p:spPr>
          <a:xfrm>
            <a:off x="544749" y="1919067"/>
            <a:ext cx="9415780" cy="6896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825">
            <a:spAutoFit/>
          </a:bodyPr>
          <a:lstStyle/>
          <a:p>
            <a:pPr indent="-354330" lvl="0" marL="3670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 startAt="2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Cannot work with Left Recursive Grammars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927100" marR="2032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Left	recursive	grammars	would	cause	the	program	to enter an infinite loop.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29" lvl="1" marL="926464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Example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29" lvl="2" marL="1383665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following grammar rule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Aa | b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4" lvl="2" marL="1384300" marR="7683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Procedure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A()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would	roughly	have	the	following pseudocode: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A() {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if (A()) {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8415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…</a:t>
            </a:r>
            <a:endParaRPr sz="2800">
              <a:latin typeface="Arial"/>
              <a:ea typeface="Arial"/>
              <a:cs typeface="Arial"/>
              <a:sym typeface="Arial"/>
            </a:endParaRPr>
          </a:p>
          <a:p>
            <a:pPr indent="0" lvl="0" marL="13843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69265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 causes an infinite loop.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699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Thus, RDP with backtracking cannot work with left recursive grammars.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9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Drawbacks of RDP with backtracking</a:t>
            </a:r>
            <a:endParaRPr/>
          </a:p>
        </p:txBody>
      </p:sp>
      <p:sp>
        <p:nvSpPr>
          <p:cNvPr id="242" name="Google Shape;242;p1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43" name="Google Shape;243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19"/>
          <p:cNvSpPr txBox="1"/>
          <p:nvPr/>
        </p:nvSpPr>
        <p:spPr>
          <a:xfrm>
            <a:off x="519275" y="2830618"/>
            <a:ext cx="9422130" cy="28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354330" lvl="0" marL="3670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Calibri"/>
              <a:buAutoNum type="arabicPeriod" startAt="3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Overhead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469900" marR="762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RDP	with	backtracking	involves	a	series	of	erroneous expansions and corresponding semantic actions.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1" marL="46990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Helvetica Neue"/>
              <a:buChar char="●"/>
            </a:pPr>
            <a:r>
              <a:rPr b="1" lang="en-US" sz="2800">
                <a:solidFill>
                  <a:srgbClr val="2F5597"/>
                </a:solidFill>
                <a:latin typeface="Calibri"/>
                <a:ea typeface="Calibri"/>
                <a:cs typeface="Calibri"/>
                <a:sym typeface="Calibri"/>
              </a:rPr>
              <a:t>Reversing	semantic	actions	during	the	parsing	of	a	string causes substantial overhead.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2"/>
          <p:cNvSpPr txBox="1"/>
          <p:nvPr>
            <p:ph type="title"/>
          </p:nvPr>
        </p:nvSpPr>
        <p:spPr>
          <a:xfrm>
            <a:off x="810735" y="2414626"/>
            <a:ext cx="3897629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000000"/>
                </a:solidFill>
              </a:rPr>
              <a:t>Compiler Design</a:t>
            </a:r>
            <a:endParaRPr sz="4500"/>
          </a:p>
        </p:txBody>
      </p:sp>
      <p:sp>
        <p:nvSpPr>
          <p:cNvPr id="55" name="Google Shape;55;p2"/>
          <p:cNvSpPr txBox="1"/>
          <p:nvPr/>
        </p:nvSpPr>
        <p:spPr>
          <a:xfrm>
            <a:off x="810735" y="3863769"/>
            <a:ext cx="7355205" cy="2082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Unit 2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508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5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Recursive Descent Parsers with Backtracking</a:t>
            </a:r>
            <a:endParaRPr sz="4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2"/>
          <p:cNvSpPr txBox="1"/>
          <p:nvPr/>
        </p:nvSpPr>
        <p:spPr>
          <a:xfrm>
            <a:off x="810735" y="7248706"/>
            <a:ext cx="6221730" cy="102996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85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2"/>
          <p:cNvSpPr/>
          <p:nvPr/>
        </p:nvSpPr>
        <p:spPr>
          <a:xfrm>
            <a:off x="376605" y="7319416"/>
            <a:ext cx="1280795" cy="1437640"/>
          </a:xfrm>
          <a:custGeom>
            <a:rect b="b" l="l" r="r" t="t"/>
            <a:pathLst>
              <a:path extrusionOk="0" h="1437640" w="1280795">
                <a:moveTo>
                  <a:pt x="1280274" y="1376553"/>
                </a:moveTo>
                <a:lnTo>
                  <a:pt x="54864" y="1376553"/>
                </a:lnTo>
                <a:lnTo>
                  <a:pt x="54864" y="0"/>
                </a:lnTo>
                <a:lnTo>
                  <a:pt x="0" y="0"/>
                </a:lnTo>
                <a:lnTo>
                  <a:pt x="0" y="1376553"/>
                </a:lnTo>
                <a:lnTo>
                  <a:pt x="0" y="1422501"/>
                </a:lnTo>
                <a:lnTo>
                  <a:pt x="0" y="1437513"/>
                </a:lnTo>
                <a:lnTo>
                  <a:pt x="1280274" y="1437513"/>
                </a:lnTo>
                <a:lnTo>
                  <a:pt x="1280274" y="1376553"/>
                </a:lnTo>
                <a:close/>
              </a:path>
            </a:pathLst>
          </a:custGeom>
          <a:solidFill>
            <a:srgbClr val="F4B08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" name="Google Shape;58;p2"/>
          <p:cNvSpPr/>
          <p:nvPr/>
        </p:nvSpPr>
        <p:spPr>
          <a:xfrm>
            <a:off x="0" y="3462311"/>
            <a:ext cx="9484995" cy="92075"/>
          </a:xfrm>
          <a:custGeom>
            <a:rect b="b" l="l" r="r" t="t"/>
            <a:pathLst>
              <a:path extrusionOk="0" h="92075" w="9484995">
                <a:moveTo>
                  <a:pt x="0" y="91499"/>
                </a:moveTo>
                <a:lnTo>
                  <a:pt x="9484799" y="0"/>
                </a:lnTo>
              </a:path>
            </a:pathLst>
          </a:custGeom>
          <a:noFill/>
          <a:ln cap="flat" cmpd="sng" w="38075">
            <a:solidFill>
              <a:srgbClr val="DEA26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9" name="Google Shape;5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20"/>
          <p:cNvSpPr txBox="1"/>
          <p:nvPr>
            <p:ph type="title"/>
          </p:nvPr>
        </p:nvSpPr>
        <p:spPr>
          <a:xfrm>
            <a:off x="462931" y="280327"/>
            <a:ext cx="7002900" cy="1089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Question - Working of RDP</a:t>
            </a:r>
            <a:endParaRPr/>
          </a:p>
        </p:txBody>
      </p:sp>
      <p:sp>
        <p:nvSpPr>
          <p:cNvPr id="250" name="Google Shape;250;p20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1" name="Google Shape;251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52" name="Google Shape;252;p20"/>
          <p:cNvSpPr txBox="1"/>
          <p:nvPr/>
        </p:nvSpPr>
        <p:spPr>
          <a:xfrm>
            <a:off x="675571" y="2811393"/>
            <a:ext cx="9540240" cy="47136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519430" marR="812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language defined by grammar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-&gt; aSa | aa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 which ideally accepts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L(G) = { a</a:t>
            </a:r>
            <a:r>
              <a:rPr b="1" baseline="30000" lang="en-US" sz="2775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2n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, n&gt;=1 }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51943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597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Show the working of RDP for the following input strings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9766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9766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aaaa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9766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aaaaaa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1" marL="9766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C55A11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aaaaaaaa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51943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All the strings belong 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L(G)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1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Solution - aa</a:t>
            </a:r>
            <a:endParaRPr/>
          </a:p>
        </p:txBody>
      </p:sp>
      <p:sp>
        <p:nvSpPr>
          <p:cNvPr id="258" name="Google Shape;258;p21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9" name="Google Shape;2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0" name="Google Shape;260;p2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4775" y="2305274"/>
            <a:ext cx="9316025" cy="62046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2"/>
          <p:cNvSpPr txBox="1"/>
          <p:nvPr>
            <p:ph type="title"/>
          </p:nvPr>
        </p:nvSpPr>
        <p:spPr>
          <a:xfrm>
            <a:off x="538331" y="280327"/>
            <a:ext cx="2632075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Solution - aaaa</a:t>
            </a:r>
            <a:endParaRPr/>
          </a:p>
        </p:txBody>
      </p:sp>
      <p:sp>
        <p:nvSpPr>
          <p:cNvPr id="266" name="Google Shape;266;p22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7" name="Google Shape;267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8" name="Google Shape;268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28099" y="2305275"/>
            <a:ext cx="9599700" cy="65568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23"/>
          <p:cNvSpPr txBox="1"/>
          <p:nvPr>
            <p:ph type="title"/>
          </p:nvPr>
        </p:nvSpPr>
        <p:spPr>
          <a:xfrm>
            <a:off x="538331" y="280327"/>
            <a:ext cx="275717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Solution - aaaaaa</a:t>
            </a:r>
            <a:endParaRPr/>
          </a:p>
        </p:txBody>
      </p:sp>
      <p:sp>
        <p:nvSpPr>
          <p:cNvPr id="274" name="Google Shape;274;p2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75" name="Google Shape;275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6" name="Google Shape;276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300" y="2152874"/>
            <a:ext cx="11467523" cy="6745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4"/>
          <p:cNvSpPr txBox="1"/>
          <p:nvPr>
            <p:ph type="title"/>
          </p:nvPr>
        </p:nvSpPr>
        <p:spPr>
          <a:xfrm>
            <a:off x="538331" y="280327"/>
            <a:ext cx="313309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25400" lvl="0" marL="12700" marR="5080" rtl="0" algn="l">
              <a:lnSpc>
                <a:spcPct val="1165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 </a:t>
            </a:r>
            <a:r>
              <a:rPr lang="en-US">
                <a:solidFill>
                  <a:srgbClr val="C55A11"/>
                </a:solidFill>
              </a:rPr>
              <a:t>Solution - aaaaaaaa</a:t>
            </a:r>
            <a:endParaRPr/>
          </a:p>
        </p:txBody>
      </p:sp>
      <p:sp>
        <p:nvSpPr>
          <p:cNvPr id="282" name="Google Shape;282;p2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3" name="Google Shape;283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4" name="Google Shape;284;p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3700" y="2025749"/>
            <a:ext cx="10162024" cy="69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5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Question - Working of RDP</a:t>
            </a:r>
            <a:endParaRPr/>
          </a:p>
        </p:txBody>
      </p:sp>
      <p:sp>
        <p:nvSpPr>
          <p:cNvPr id="290" name="Google Shape;290;p2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1" name="Google Shape;291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292" name="Google Shape;292;p25"/>
          <p:cNvSpPr txBox="1"/>
          <p:nvPr/>
        </p:nvSpPr>
        <p:spPr>
          <a:xfrm>
            <a:off x="690296" y="2100542"/>
            <a:ext cx="9414510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above working shows that the string aaaaaa cannot be parsed using RDP with backtracking.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5"/>
          <p:cNvSpPr txBox="1"/>
          <p:nvPr/>
        </p:nvSpPr>
        <p:spPr>
          <a:xfrm>
            <a:off x="664896" y="6915366"/>
            <a:ext cx="9466580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81330" marR="431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It is evident that only strings of the form a</a:t>
            </a:r>
            <a:r>
              <a:rPr b="1" baseline="30000" lang="en-US" sz="2775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2^n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accepted by the RDP with backtracking.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294" name="Google Shape;294;p25"/>
          <p:cNvGraphicFramePr/>
          <p:nvPr/>
        </p:nvGraphicFramePr>
        <p:xfrm>
          <a:off x="679012" y="345281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{171B8DD6-6D75-4858-B4F3-3B3B6DC333F4}</a:tableStyleId>
              </a:tblPr>
              <a:tblGrid>
                <a:gridCol w="3583950"/>
                <a:gridCol w="3583950"/>
                <a:gridCol w="3583950"/>
              </a:tblGrid>
              <a:tr h="6089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Input String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RDP with Backtracking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2F5496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Language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684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42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2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7761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7761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684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42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4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7761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7761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684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42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6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CC0000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Not accepted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7761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608975"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68452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baseline="-25000" lang="en-US" sz="420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</a:t>
                      </a:r>
                      <a:r>
                        <a:rPr b="1" lang="en-US" sz="1850" u="none" cap="none" strike="noStrike">
                          <a:solidFill>
                            <a:srgbClr val="C55A1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8</a:t>
                      </a:r>
                      <a:endParaRPr sz="185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0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7761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85725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2800" u="none" cap="none" strike="noStrike">
                          <a:solidFill>
                            <a:srgbClr val="37761C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Accepts</a:t>
                      </a:r>
                      <a:endParaRPr sz="2800" u="none" cap="none" strike="noStrike"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71125" marB="0" marR="0" marL="0">
                    <a:lnL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rgbClr val="2F5496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6"/>
          <p:cNvSpPr/>
          <p:nvPr/>
        </p:nvSpPr>
        <p:spPr>
          <a:xfrm>
            <a:off x="6537801" y="3849744"/>
            <a:ext cx="5497830" cy="0"/>
          </a:xfrm>
          <a:custGeom>
            <a:rect b="b" l="l" r="r" t="t"/>
            <a:pathLst>
              <a:path extrusionOk="0" h="120000" w="5497830">
                <a:moveTo>
                  <a:pt x="0" y="0"/>
                </a:moveTo>
                <a:lnTo>
                  <a:pt x="5497800" y="0"/>
                </a:lnTo>
              </a:path>
            </a:pathLst>
          </a:custGeom>
          <a:noFill/>
          <a:ln cap="flat" cmpd="sng" w="38075">
            <a:solidFill>
              <a:srgbClr val="C55A1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6"/>
          <p:cNvSpPr txBox="1"/>
          <p:nvPr/>
        </p:nvSpPr>
        <p:spPr>
          <a:xfrm>
            <a:off x="6629876" y="4117733"/>
            <a:ext cx="7460615" cy="178435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57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3000">
                <a:latin typeface="Calibri"/>
                <a:ea typeface="Calibri"/>
                <a:cs typeface="Calibri"/>
                <a:sym typeface="Calibri"/>
              </a:rPr>
              <a:t>Preet Kanwal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7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Department of Computer Science &amp; Engineering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27305" rtl="0" algn="l">
              <a:lnSpc>
                <a:spcPct val="100000"/>
              </a:lnSpc>
              <a:spcBef>
                <a:spcPts val="1900"/>
              </a:spcBef>
              <a:spcAft>
                <a:spcPts val="0"/>
              </a:spcAft>
              <a:buNone/>
            </a:pPr>
            <a:r>
              <a:rPr b="1"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preetkanwal@pes.edu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26"/>
          <p:cNvSpPr/>
          <p:nvPr/>
        </p:nvSpPr>
        <p:spPr>
          <a:xfrm>
            <a:off x="12918529" y="465949"/>
            <a:ext cx="1280795" cy="1437640"/>
          </a:xfrm>
          <a:custGeom>
            <a:rect b="b" l="l" r="r" t="t"/>
            <a:pathLst>
              <a:path extrusionOk="0" h="1437639" w="1280794">
                <a:moveTo>
                  <a:pt x="1280172" y="0"/>
                </a:moveTo>
                <a:lnTo>
                  <a:pt x="0" y="0"/>
                </a:lnTo>
                <a:lnTo>
                  <a:pt x="0" y="60794"/>
                </a:lnTo>
                <a:lnTo>
                  <a:pt x="1225308" y="60794"/>
                </a:lnTo>
                <a:lnTo>
                  <a:pt x="1225308" y="1437373"/>
                </a:lnTo>
                <a:lnTo>
                  <a:pt x="1280020" y="1437373"/>
                </a:lnTo>
                <a:lnTo>
                  <a:pt x="1280020" y="60794"/>
                </a:lnTo>
                <a:lnTo>
                  <a:pt x="1280172" y="60794"/>
                </a:lnTo>
                <a:lnTo>
                  <a:pt x="1280172" y="0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26"/>
          <p:cNvSpPr/>
          <p:nvPr/>
        </p:nvSpPr>
        <p:spPr>
          <a:xfrm>
            <a:off x="376720" y="7319543"/>
            <a:ext cx="1280160" cy="1437640"/>
          </a:xfrm>
          <a:custGeom>
            <a:rect b="b" l="l" r="r" t="t"/>
            <a:pathLst>
              <a:path extrusionOk="0" h="1437640" w="1280160">
                <a:moveTo>
                  <a:pt x="1280160" y="1376426"/>
                </a:moveTo>
                <a:lnTo>
                  <a:pt x="54749" y="1376426"/>
                </a:lnTo>
                <a:lnTo>
                  <a:pt x="54749" y="0"/>
                </a:lnTo>
                <a:lnTo>
                  <a:pt x="25" y="0"/>
                </a:lnTo>
                <a:lnTo>
                  <a:pt x="25" y="1376426"/>
                </a:lnTo>
                <a:lnTo>
                  <a:pt x="0" y="1437220"/>
                </a:lnTo>
                <a:lnTo>
                  <a:pt x="1280160" y="1437220"/>
                </a:lnTo>
                <a:lnTo>
                  <a:pt x="1280160" y="1376426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03" name="Google Shape;303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894369" y="2141654"/>
            <a:ext cx="2843061" cy="4260225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 txBox="1"/>
          <p:nvPr>
            <p:ph type="title"/>
          </p:nvPr>
        </p:nvSpPr>
        <p:spPr>
          <a:xfrm>
            <a:off x="6629876" y="2744756"/>
            <a:ext cx="2865120" cy="7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>
                <a:solidFill>
                  <a:srgbClr val="C55A11"/>
                </a:solidFill>
              </a:rPr>
              <a:t>THANK YOU</a:t>
            </a:r>
            <a:endParaRPr sz="45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3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Recap - Top Down Parsers</a:t>
            </a:r>
            <a:endParaRPr/>
          </a:p>
        </p:txBody>
      </p:sp>
      <p:sp>
        <p:nvSpPr>
          <p:cNvPr id="65" name="Google Shape;65;p3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/>
        </p:nvSpPr>
        <p:spPr>
          <a:xfrm>
            <a:off x="680096" y="2534618"/>
            <a:ext cx="7757100" cy="3242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1958" lvl="0" marL="454025" marR="23495" rtl="0" algn="just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down parsing involves constructing a parse 	tree from the start symbol and attempting to 	transform the start symbol to the input.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8" lvl="0" marL="454025" marR="120650" rtl="0" algn="just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  down  parsing  is  based  on 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Left  Most 	Derivation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of input string.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1959" lvl="0" marL="454659" rtl="0" algn="just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There  are  two  types  of  top-down  parsing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3"/>
          <p:cNvSpPr txBox="1"/>
          <p:nvPr/>
        </p:nvSpPr>
        <p:spPr>
          <a:xfrm>
            <a:off x="1123450" y="5796993"/>
            <a:ext cx="17386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techniques: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3"/>
          <p:cNvSpPr txBox="1"/>
          <p:nvPr/>
        </p:nvSpPr>
        <p:spPr>
          <a:xfrm>
            <a:off x="1137296" y="6223713"/>
            <a:ext cx="365188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With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○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Without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0" name="Google Shape;70;p3"/>
          <p:cNvGrpSpPr/>
          <p:nvPr/>
        </p:nvGrpSpPr>
        <p:grpSpPr>
          <a:xfrm>
            <a:off x="9838980" y="3377550"/>
            <a:ext cx="3621404" cy="3599625"/>
            <a:chOff x="9838980" y="3377550"/>
            <a:chExt cx="3621404" cy="3599625"/>
          </a:xfrm>
        </p:grpSpPr>
        <p:sp>
          <p:nvSpPr>
            <p:cNvPr id="71" name="Google Shape;71;p3"/>
            <p:cNvSpPr/>
            <p:nvPr/>
          </p:nvSpPr>
          <p:spPr>
            <a:xfrm>
              <a:off x="9838980" y="4349545"/>
              <a:ext cx="3621404" cy="2627630"/>
            </a:xfrm>
            <a:custGeom>
              <a:rect b="b" l="l" r="r" t="t"/>
              <a:pathLst>
                <a:path extrusionOk="0" h="2627629" w="3621405">
                  <a:moveTo>
                    <a:pt x="2462839" y="1788041"/>
                  </a:moveTo>
                  <a:lnTo>
                    <a:pt x="2462839" y="2395263"/>
                  </a:lnTo>
                  <a:lnTo>
                    <a:pt x="3621138" y="2395263"/>
                  </a:lnTo>
                  <a:lnTo>
                    <a:pt x="3621138" y="2627441"/>
                  </a:lnTo>
                </a:path>
                <a:path extrusionOk="0" h="2627629" w="3621405">
                  <a:moveTo>
                    <a:pt x="2462773" y="1788041"/>
                  </a:moveTo>
                  <a:lnTo>
                    <a:pt x="2462773" y="2395263"/>
                  </a:lnTo>
                  <a:lnTo>
                    <a:pt x="1304473" y="2395263"/>
                  </a:lnTo>
                  <a:lnTo>
                    <a:pt x="1304473" y="2627441"/>
                  </a:lnTo>
                </a:path>
                <a:path extrusionOk="0" h="2627629" w="3621405">
                  <a:moveTo>
                    <a:pt x="1231419" y="0"/>
                  </a:moveTo>
                  <a:lnTo>
                    <a:pt x="1231419" y="583813"/>
                  </a:lnTo>
                  <a:lnTo>
                    <a:pt x="2462919" y="583813"/>
                  </a:lnTo>
                  <a:lnTo>
                    <a:pt x="2462919" y="815999"/>
                  </a:lnTo>
                </a:path>
                <a:path extrusionOk="0" h="2627629" w="3621405">
                  <a:moveTo>
                    <a:pt x="1231499" y="0"/>
                  </a:moveTo>
                  <a:lnTo>
                    <a:pt x="1231499" y="583813"/>
                  </a:lnTo>
                  <a:lnTo>
                    <a:pt x="0" y="583813"/>
                  </a:lnTo>
                  <a:lnTo>
                    <a:pt x="0" y="815999"/>
                  </a:lnTo>
                </a:path>
              </a:pathLst>
            </a:custGeom>
            <a:noFill/>
            <a:ln cap="flat" cmpd="sng" w="25375">
              <a:solidFill>
                <a:srgbClr val="3966B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3"/>
            <p:cNvSpPr/>
            <p:nvPr/>
          </p:nvSpPr>
          <p:spPr>
            <a:xfrm>
              <a:off x="10113073" y="3377550"/>
              <a:ext cx="1915160" cy="972185"/>
            </a:xfrm>
            <a:custGeom>
              <a:rect b="b" l="l" r="r" t="t"/>
              <a:pathLst>
                <a:path extrusionOk="0" h="972185" w="1915159">
                  <a:moveTo>
                    <a:pt x="19145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914599" y="0"/>
                  </a:lnTo>
                  <a:lnTo>
                    <a:pt x="19145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3"/>
            <p:cNvSpPr/>
            <p:nvPr/>
          </p:nvSpPr>
          <p:spPr>
            <a:xfrm>
              <a:off x="10113073" y="3377550"/>
              <a:ext cx="1915160" cy="972185"/>
            </a:xfrm>
            <a:custGeom>
              <a:rect b="b" l="l" r="r" t="t"/>
              <a:pathLst>
                <a:path extrusionOk="0" h="972185" w="1915159">
                  <a:moveTo>
                    <a:pt x="0" y="0"/>
                  </a:moveTo>
                  <a:lnTo>
                    <a:pt x="1914599" y="0"/>
                  </a:lnTo>
                  <a:lnTo>
                    <a:pt x="19145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4" name="Google Shape;74;p3"/>
          <p:cNvSpPr txBox="1"/>
          <p:nvPr/>
        </p:nvSpPr>
        <p:spPr>
          <a:xfrm>
            <a:off x="10113073" y="3377550"/>
            <a:ext cx="1915160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23749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Top-down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5" name="Google Shape;75;p3"/>
          <p:cNvGrpSpPr/>
          <p:nvPr/>
        </p:nvGrpSpPr>
        <p:grpSpPr>
          <a:xfrm>
            <a:off x="8808600" y="5165592"/>
            <a:ext cx="2061210" cy="972185"/>
            <a:chOff x="8808600" y="5165592"/>
            <a:chExt cx="2061210" cy="972185"/>
          </a:xfrm>
        </p:grpSpPr>
        <p:sp>
          <p:nvSpPr>
            <p:cNvPr id="76" name="Google Shape;76;p3"/>
            <p:cNvSpPr/>
            <p:nvPr/>
          </p:nvSpPr>
          <p:spPr>
            <a:xfrm>
              <a:off x="8808600" y="5165592"/>
              <a:ext cx="2061210" cy="972185"/>
            </a:xfrm>
            <a:custGeom>
              <a:rect b="b" l="l" r="r" t="t"/>
              <a:pathLst>
                <a:path extrusionOk="0" h="972185" w="2061209">
                  <a:moveTo>
                    <a:pt x="20606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060699" y="0"/>
                  </a:lnTo>
                  <a:lnTo>
                    <a:pt x="20606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7" name="Google Shape;77;p3"/>
            <p:cNvSpPr/>
            <p:nvPr/>
          </p:nvSpPr>
          <p:spPr>
            <a:xfrm>
              <a:off x="8808600" y="5165592"/>
              <a:ext cx="2061210" cy="972185"/>
            </a:xfrm>
            <a:custGeom>
              <a:rect b="b" l="l" r="r" t="t"/>
              <a:pathLst>
                <a:path extrusionOk="0" h="972185" w="2061209">
                  <a:moveTo>
                    <a:pt x="0" y="0"/>
                  </a:moveTo>
                  <a:lnTo>
                    <a:pt x="2060699" y="0"/>
                  </a:lnTo>
                  <a:lnTo>
                    <a:pt x="20606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8" name="Google Shape;78;p3"/>
          <p:cNvSpPr txBox="1"/>
          <p:nvPr/>
        </p:nvSpPr>
        <p:spPr>
          <a:xfrm>
            <a:off x="8808600" y="5165592"/>
            <a:ext cx="2061210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558164" lvl="0" marL="119379" marR="113664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79" name="Google Shape;79;p3"/>
          <p:cNvGrpSpPr/>
          <p:nvPr/>
        </p:nvGrpSpPr>
        <p:grpSpPr>
          <a:xfrm>
            <a:off x="11271439" y="5165592"/>
            <a:ext cx="2061210" cy="972185"/>
            <a:chOff x="11271439" y="5165592"/>
            <a:chExt cx="2061210" cy="972185"/>
          </a:xfrm>
        </p:grpSpPr>
        <p:sp>
          <p:nvSpPr>
            <p:cNvPr id="80" name="Google Shape;80;p3"/>
            <p:cNvSpPr/>
            <p:nvPr/>
          </p:nvSpPr>
          <p:spPr>
            <a:xfrm>
              <a:off x="11271439" y="5165592"/>
              <a:ext cx="2061210" cy="972185"/>
            </a:xfrm>
            <a:custGeom>
              <a:rect b="b" l="l" r="r" t="t"/>
              <a:pathLst>
                <a:path extrusionOk="0" h="972185" w="2061209">
                  <a:moveTo>
                    <a:pt x="2060698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2060698" y="0"/>
                  </a:lnTo>
                  <a:lnTo>
                    <a:pt x="2060698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1" name="Google Shape;81;p3"/>
            <p:cNvSpPr/>
            <p:nvPr/>
          </p:nvSpPr>
          <p:spPr>
            <a:xfrm>
              <a:off x="11271439" y="5165592"/>
              <a:ext cx="2061210" cy="972185"/>
            </a:xfrm>
            <a:custGeom>
              <a:rect b="b" l="l" r="r" t="t"/>
              <a:pathLst>
                <a:path extrusionOk="0" h="972185" w="2061209">
                  <a:moveTo>
                    <a:pt x="0" y="0"/>
                  </a:moveTo>
                  <a:lnTo>
                    <a:pt x="2060698" y="0"/>
                  </a:lnTo>
                  <a:lnTo>
                    <a:pt x="2060698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2" name="Google Shape;82;p3"/>
          <p:cNvSpPr txBox="1"/>
          <p:nvPr/>
        </p:nvSpPr>
        <p:spPr>
          <a:xfrm>
            <a:off x="11271439" y="5165592"/>
            <a:ext cx="2061210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311785" lvl="0" marL="119379" marR="113664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Without backtracking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3" name="Google Shape;83;p3"/>
          <p:cNvGrpSpPr/>
          <p:nvPr/>
        </p:nvGrpSpPr>
        <p:grpSpPr>
          <a:xfrm>
            <a:off x="10186127" y="6977074"/>
            <a:ext cx="1915160" cy="972185"/>
            <a:chOff x="10186127" y="6977074"/>
            <a:chExt cx="1915160" cy="972185"/>
          </a:xfrm>
        </p:grpSpPr>
        <p:sp>
          <p:nvSpPr>
            <p:cNvPr id="84" name="Google Shape;84;p3"/>
            <p:cNvSpPr/>
            <p:nvPr/>
          </p:nvSpPr>
          <p:spPr>
            <a:xfrm>
              <a:off x="10186127" y="6977074"/>
              <a:ext cx="1915160" cy="972185"/>
            </a:xfrm>
            <a:custGeom>
              <a:rect b="b" l="l" r="r" t="t"/>
              <a:pathLst>
                <a:path extrusionOk="0" h="972184" w="1915159">
                  <a:moveTo>
                    <a:pt x="19145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914599" y="0"/>
                  </a:lnTo>
                  <a:lnTo>
                    <a:pt x="19145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5" name="Google Shape;85;p3"/>
            <p:cNvSpPr/>
            <p:nvPr/>
          </p:nvSpPr>
          <p:spPr>
            <a:xfrm>
              <a:off x="10186127" y="6977074"/>
              <a:ext cx="1915160" cy="972185"/>
            </a:xfrm>
            <a:custGeom>
              <a:rect b="b" l="l" r="r" t="t"/>
              <a:pathLst>
                <a:path extrusionOk="0" h="972184" w="1915159">
                  <a:moveTo>
                    <a:pt x="0" y="0"/>
                  </a:moveTo>
                  <a:lnTo>
                    <a:pt x="1914599" y="0"/>
                  </a:lnTo>
                  <a:lnTo>
                    <a:pt x="19145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86" name="Google Shape;86;p3"/>
          <p:cNvSpPr txBox="1"/>
          <p:nvPr/>
        </p:nvSpPr>
        <p:spPr>
          <a:xfrm>
            <a:off x="10186127" y="6977074"/>
            <a:ext cx="1915160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45100">
            <a:sp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RDP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87" name="Google Shape;87;p3"/>
          <p:cNvGrpSpPr/>
          <p:nvPr/>
        </p:nvGrpSpPr>
        <p:grpSpPr>
          <a:xfrm>
            <a:off x="12502860" y="6977074"/>
            <a:ext cx="1915160" cy="972185"/>
            <a:chOff x="12502860" y="6977074"/>
            <a:chExt cx="1915160" cy="972185"/>
          </a:xfrm>
        </p:grpSpPr>
        <p:sp>
          <p:nvSpPr>
            <p:cNvPr id="88" name="Google Shape;88;p3"/>
            <p:cNvSpPr/>
            <p:nvPr/>
          </p:nvSpPr>
          <p:spPr>
            <a:xfrm>
              <a:off x="12502860" y="6977074"/>
              <a:ext cx="1915160" cy="972185"/>
            </a:xfrm>
            <a:custGeom>
              <a:rect b="b" l="l" r="r" t="t"/>
              <a:pathLst>
                <a:path extrusionOk="0" h="972184" w="1915159">
                  <a:moveTo>
                    <a:pt x="1914599" y="971999"/>
                  </a:moveTo>
                  <a:lnTo>
                    <a:pt x="0" y="971999"/>
                  </a:lnTo>
                  <a:lnTo>
                    <a:pt x="0" y="0"/>
                  </a:lnTo>
                  <a:lnTo>
                    <a:pt x="1914599" y="0"/>
                  </a:lnTo>
                  <a:lnTo>
                    <a:pt x="1914599" y="971999"/>
                  </a:lnTo>
                  <a:close/>
                </a:path>
              </a:pathLst>
            </a:custGeom>
            <a:solidFill>
              <a:srgbClr val="4372C3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89" name="Google Shape;89;p3"/>
            <p:cNvSpPr/>
            <p:nvPr/>
          </p:nvSpPr>
          <p:spPr>
            <a:xfrm>
              <a:off x="12502860" y="6977074"/>
              <a:ext cx="1915160" cy="972185"/>
            </a:xfrm>
            <a:custGeom>
              <a:rect b="b" l="l" r="r" t="t"/>
              <a:pathLst>
                <a:path extrusionOk="0" h="972184" w="1915159">
                  <a:moveTo>
                    <a:pt x="0" y="0"/>
                  </a:moveTo>
                  <a:lnTo>
                    <a:pt x="1914599" y="0"/>
                  </a:lnTo>
                  <a:lnTo>
                    <a:pt x="1914599" y="971999"/>
                  </a:lnTo>
                  <a:lnTo>
                    <a:pt x="0" y="971999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flat" cmpd="sng" w="253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90" name="Google Shape;90;p3"/>
          <p:cNvSpPr txBox="1"/>
          <p:nvPr/>
        </p:nvSpPr>
        <p:spPr>
          <a:xfrm>
            <a:off x="12502860" y="6977074"/>
            <a:ext cx="1915160" cy="97218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02225">
            <a:spAutoFit/>
          </a:bodyPr>
          <a:lstStyle/>
          <a:p>
            <a:pPr indent="151130" lvl="0" marL="88900" marR="81915" rtl="0" algn="l">
              <a:lnSpc>
                <a:spcPct val="10785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FFFFFF"/>
                </a:solidFill>
                <a:latin typeface="Calibri"/>
                <a:ea typeface="Calibri"/>
                <a:cs typeface="Calibri"/>
                <a:sym typeface="Calibri"/>
              </a:rPr>
              <a:t>Predictive Parser/LL(1)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4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Top Down Parsing with Backtracking</a:t>
            </a:r>
            <a:endParaRPr/>
          </a:p>
        </p:txBody>
      </p:sp>
      <p:sp>
        <p:nvSpPr>
          <p:cNvPr id="96" name="Google Shape;96;p4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4"/>
          <p:cNvSpPr txBox="1"/>
          <p:nvPr/>
        </p:nvSpPr>
        <p:spPr>
          <a:xfrm>
            <a:off x="674021" y="2682017"/>
            <a:ext cx="9231630" cy="3223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Top-down	parsers	with	backtracking	can	be	implemented by using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procedures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2159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This	implementation	design	is	called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Recursive	Descent Parsing (RDP)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14604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 RDP, procedures are written for each non terminal in the grammar.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5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Recursive Descent Parsing with backtracking</a:t>
            </a:r>
            <a:endParaRPr/>
          </a:p>
        </p:txBody>
      </p:sp>
      <p:sp>
        <p:nvSpPr>
          <p:cNvPr id="104" name="Google Shape;104;p5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5"/>
          <p:cNvSpPr txBox="1"/>
          <p:nvPr/>
        </p:nvSpPr>
        <p:spPr>
          <a:xfrm>
            <a:off x="544749" y="1941519"/>
            <a:ext cx="9406255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For example, the pseudocode below shows procedures written for the non terminals present in the following grammar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7" name="Google Shape;107;p5"/>
          <p:cNvSpPr txBox="1"/>
          <p:nvPr/>
        </p:nvSpPr>
        <p:spPr>
          <a:xfrm>
            <a:off x="1459149" y="2922974"/>
            <a:ext cx="241300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marR="5080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8" name="Google Shape;108;p5"/>
          <p:cNvSpPr txBox="1"/>
          <p:nvPr/>
        </p:nvSpPr>
        <p:spPr>
          <a:xfrm>
            <a:off x="2373550" y="2922974"/>
            <a:ext cx="1891664" cy="1007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762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A 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b | 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9" name="Google Shape;109;p5"/>
          <p:cNvSpPr txBox="1"/>
          <p:nvPr/>
        </p:nvSpPr>
        <p:spPr>
          <a:xfrm>
            <a:off x="1696749" y="4312525"/>
            <a:ext cx="5129530" cy="460248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4470" rtl="0" algn="l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S() {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if(inputSymbol++ == ‘c’)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5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if(A())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5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14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if(inputSymbol++ == ‘d’)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14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24904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true;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9145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5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false;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0" name="Google Shape;110;p5"/>
          <p:cNvSpPr txBox="1"/>
          <p:nvPr/>
        </p:nvSpPr>
        <p:spPr>
          <a:xfrm>
            <a:off x="7581200" y="4007725"/>
            <a:ext cx="5129530" cy="4956810"/>
          </a:xfrm>
          <a:prstGeom prst="rect">
            <a:avLst/>
          </a:prstGeom>
          <a:solidFill>
            <a:srgbClr val="E7E6E6"/>
          </a:solidFill>
          <a:ln cap="flat" cmpd="sng" w="9525">
            <a:solidFill>
              <a:srgbClr val="2F549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204470" rtl="0" algn="l">
              <a:lnSpc>
                <a:spcPct val="11608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A() {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marR="123444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isave = inputPointer(); if(inputSymbol++ == ‘a’)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{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-576580" lvl="0" marL="2033270" marR="58991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if(inputSymbol++ == ‘b’) { return true;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4573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marR="1068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inputSymbol = isave; if(inputSymbol++ == ‘a’) {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57607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true;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10001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5429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return false;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85725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3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7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 backtracking - Example 1</a:t>
            </a:r>
            <a:endParaRPr/>
          </a:p>
        </p:txBody>
      </p:sp>
      <p:sp>
        <p:nvSpPr>
          <p:cNvPr id="116" name="Google Shape;116;p7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17" name="Google Shape;117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7"/>
          <p:cNvSpPr txBox="1"/>
          <p:nvPr/>
        </p:nvSpPr>
        <p:spPr>
          <a:xfrm>
            <a:off x="544749" y="2423400"/>
            <a:ext cx="4545330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Consider the earlier grammar 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9" name="Google Shape;119;p7"/>
          <p:cNvSpPr txBox="1"/>
          <p:nvPr/>
        </p:nvSpPr>
        <p:spPr>
          <a:xfrm>
            <a:off x="1001949" y="2850121"/>
            <a:ext cx="241300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050">
            <a:spAutoFit/>
          </a:bodyPr>
          <a:lstStyle/>
          <a:p>
            <a:pPr indent="0" lvl="0" marL="12700" marR="5080" rtl="0" algn="l">
              <a:lnSpc>
                <a:spcPct val="1448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 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0" name="Google Shape;120;p7"/>
          <p:cNvSpPr txBox="1"/>
          <p:nvPr/>
        </p:nvSpPr>
        <p:spPr>
          <a:xfrm>
            <a:off x="1916350" y="2850121"/>
            <a:ext cx="2132965" cy="1261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 A d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C55A11"/>
                </a:solidFill>
                <a:latin typeface="Arial"/>
                <a:ea typeface="Arial"/>
                <a:cs typeface="Arial"/>
                <a:sym typeface="Arial"/>
              </a:rPr>
              <a:t>→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b	|	a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1" name="Google Shape;121;p7"/>
          <p:cNvSpPr txBox="1"/>
          <p:nvPr/>
        </p:nvSpPr>
        <p:spPr>
          <a:xfrm>
            <a:off x="544749" y="4894312"/>
            <a:ext cx="4641215" cy="4521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Let the input string be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w = ‘cad’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6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Recursive Descent Parsing with backtracking</a:t>
            </a:r>
            <a:endParaRPr/>
          </a:p>
        </p:txBody>
      </p:sp>
      <p:sp>
        <p:nvSpPr>
          <p:cNvPr id="127" name="Google Shape;127;p6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8" name="Google Shape;128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20"/>
            <a:ext cx="1120317" cy="1678754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6"/>
          <p:cNvSpPr txBox="1"/>
          <p:nvPr/>
        </p:nvSpPr>
        <p:spPr>
          <a:xfrm>
            <a:off x="632849" y="2894668"/>
            <a:ext cx="9441815" cy="286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Points to keep in mind while performing RDP with backtracking-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62864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Try different alternatives of a nonterminal in the way it is listed in the grammar.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504190" lvl="0" marL="927100" marR="635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Calibri"/>
              <a:buAutoNum type="arabicPeriod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If at least one alternative matches, the input string can be parsed.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 backtracking - Example 1</a:t>
            </a:r>
            <a:endParaRPr/>
          </a:p>
        </p:txBody>
      </p:sp>
      <p:sp>
        <p:nvSpPr>
          <p:cNvPr id="135" name="Google Shape;135;p8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6" name="Google Shape;136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8"/>
          <p:cNvSpPr txBox="1"/>
          <p:nvPr/>
        </p:nvSpPr>
        <p:spPr>
          <a:xfrm>
            <a:off x="619296" y="2180217"/>
            <a:ext cx="9358630" cy="3350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700">
            <a:spAutoFit/>
          </a:bodyPr>
          <a:lstStyle/>
          <a:p>
            <a:pPr indent="-443865" lvl="0" marL="455930" marR="18415" rtl="0" algn="l">
              <a:lnSpc>
                <a:spcPct val="114999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We	will	start	with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	which	is	the	start	symbol	for	the grammar.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	first	production	of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,	(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S	-&gt;	cAd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)	matches	with	the leftmost letter of input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 we consider this production and continue.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input letter now advances to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8" name="Google Shape;138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513550" y="6169199"/>
            <a:ext cx="2930699" cy="2348624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932575" y="6213473"/>
            <a:ext cx="2930700" cy="23486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9"/>
          <p:cNvSpPr txBox="1"/>
          <p:nvPr>
            <p:ph type="title"/>
          </p:nvPr>
        </p:nvSpPr>
        <p:spPr>
          <a:xfrm>
            <a:off x="538331" y="280327"/>
            <a:ext cx="7002780" cy="10915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88250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Compiler Design</a:t>
            </a:r>
            <a:endParaRPr/>
          </a:p>
          <a:p>
            <a:pPr indent="0" lvl="0" marL="12700" rtl="0" algn="l">
              <a:lnSpc>
                <a:spcPct val="100000"/>
              </a:lnSpc>
              <a:spcBef>
                <a:spcPts val="595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C55A11"/>
                </a:solidFill>
              </a:rPr>
              <a:t>RDP With backtracking - Example 1</a:t>
            </a:r>
            <a:endParaRPr/>
          </a:p>
        </p:txBody>
      </p:sp>
      <p:sp>
        <p:nvSpPr>
          <p:cNvPr id="145" name="Google Shape;145;p9"/>
          <p:cNvSpPr/>
          <p:nvPr/>
        </p:nvSpPr>
        <p:spPr>
          <a:xfrm>
            <a:off x="0" y="1736227"/>
            <a:ext cx="9950450" cy="38100"/>
          </a:xfrm>
          <a:custGeom>
            <a:rect b="b" l="l" r="r" t="t"/>
            <a:pathLst>
              <a:path extrusionOk="0" h="38100" w="9950450">
                <a:moveTo>
                  <a:pt x="9950029" y="38099"/>
                </a:moveTo>
                <a:lnTo>
                  <a:pt x="0" y="38099"/>
                </a:lnTo>
                <a:lnTo>
                  <a:pt x="0" y="0"/>
                </a:lnTo>
                <a:lnTo>
                  <a:pt x="9950029" y="0"/>
                </a:lnTo>
                <a:lnTo>
                  <a:pt x="9950029" y="38099"/>
                </a:lnTo>
                <a:close/>
              </a:path>
            </a:pathLst>
          </a:custGeom>
          <a:solidFill>
            <a:srgbClr val="C55A1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791423" y="626519"/>
            <a:ext cx="1120317" cy="1678755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/>
        </p:nvSpPr>
        <p:spPr>
          <a:xfrm>
            <a:off x="619296" y="2037969"/>
            <a:ext cx="9410700" cy="34778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203200">
            <a:spAutoFit/>
          </a:bodyPr>
          <a:lstStyle/>
          <a:p>
            <a:pPr indent="-443230" lvl="0" marL="45593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Now, we need to expand the non-terminal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5080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The input letter 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The first production of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is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ab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 This matches current input letter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865" lvl="0" marL="455930" marR="60325" rtl="0" algn="l">
              <a:lnSpc>
                <a:spcPct val="114999"/>
              </a:lnSpc>
              <a:spcBef>
                <a:spcPts val="1000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However,	since	the	next	input	letter	is	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d	</a:t>
            </a: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and	this	doesn’t match the current production </a:t>
            </a:r>
            <a:r>
              <a:rPr b="1" lang="en-US" sz="2800">
                <a:solidFill>
                  <a:srgbClr val="C55A11"/>
                </a:solidFill>
                <a:latin typeface="Calibri"/>
                <a:ea typeface="Calibri"/>
                <a:cs typeface="Calibri"/>
                <a:sym typeface="Calibri"/>
              </a:rPr>
              <a:t>A -&gt; ab.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  <a:p>
            <a:pPr indent="-443230" lvl="0" marL="455930" rtl="0" algn="l">
              <a:lnSpc>
                <a:spcPct val="100000"/>
              </a:lnSpc>
              <a:spcBef>
                <a:spcPts val="1505"/>
              </a:spcBef>
              <a:spcAft>
                <a:spcPts val="0"/>
              </a:spcAft>
              <a:buClr>
                <a:srgbClr val="2F5496"/>
              </a:buClr>
              <a:buSzPts val="2800"/>
              <a:buFont typeface="Arial"/>
              <a:buChar char="●"/>
            </a:pPr>
            <a:r>
              <a:rPr b="1" lang="en-US" sz="2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So, we backtrack to check the next production.</a:t>
            </a:r>
            <a:endParaRPr sz="28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48" name="Google Shape;148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04724" y="5966850"/>
            <a:ext cx="6512100" cy="2739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2024-01-24T05:04:24Z</dcterms:creat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or">
    <vt:lpwstr>Google</vt:lpwstr>
  </property>
</Properties>
</file>