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7" roundtripDataSignature="AMtx7mj72gtlpP5T1xPp1PSmis/kE7LY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4B78756-A0C2-4B7B-9B0A-AFE5C8569A04}">
  <a:tblStyle styleId="{84B78756-A0C2-4B7B-9B0A-AFE5C8569A0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7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2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2"/>
          <p:cNvSpPr txBox="1"/>
          <p:nvPr>
            <p:ph idx="1" type="body"/>
          </p:nvPr>
        </p:nvSpPr>
        <p:spPr>
          <a:xfrm>
            <a:off x="544749" y="2426417"/>
            <a:ext cx="9418320" cy="360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3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3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3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3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4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4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4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5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544749" y="2426417"/>
            <a:ext cx="9418320" cy="360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hyperlink" Target="mailto:preetkanwal@pes.edu" TargetMode="External"/><Relationship Id="rId4" Type="http://schemas.openxmlformats.org/officeDocument/2006/relationships/hyperlink" Target="mailto:al@pes.edu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2520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2" cy="4260226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57073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Teaching Assistant : Kavya P K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538331" y="280327"/>
            <a:ext cx="60261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Eliminating Left Recursion - Example 1</a:t>
            </a:r>
            <a:endParaRPr sz="3000"/>
          </a:p>
        </p:txBody>
      </p:sp>
      <p:sp>
        <p:nvSpPr>
          <p:cNvPr id="159" name="Google Shape;159;p10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0"/>
          <p:cNvSpPr txBox="1"/>
          <p:nvPr/>
        </p:nvSpPr>
        <p:spPr>
          <a:xfrm>
            <a:off x="544749" y="2843026"/>
            <a:ext cx="49568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grammar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989296" y="3414300"/>
            <a:ext cx="4692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 B  C 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0"/>
          <p:cNvSpPr txBox="1"/>
          <p:nvPr/>
        </p:nvSpPr>
        <p:spPr>
          <a:xfrm>
            <a:off x="1535599" y="3173300"/>
            <a:ext cx="45237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x y	|	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544749" y="6549394"/>
            <a:ext cx="353567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Eliminate left recursion.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538331" y="280327"/>
            <a:ext cx="60261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Eliminating Left Recursion - Example 1</a:t>
            </a:r>
            <a:endParaRPr sz="3000"/>
          </a:p>
        </p:txBody>
      </p:sp>
      <p:sp>
        <p:nvSpPr>
          <p:cNvPr id="170" name="Google Shape;170;p11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2" name="Google Shape;172;p11"/>
          <p:cNvGraphicFramePr/>
          <p:nvPr/>
        </p:nvGraphicFramePr>
        <p:xfrm>
          <a:off x="525699" y="24656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{84B78756-A0C2-4B7B-9B0A-AFE5C8569A04}</a:tableStyleId>
              </a:tblPr>
              <a:tblGrid>
                <a:gridCol w="1236350"/>
                <a:gridCol w="842650"/>
                <a:gridCol w="1017900"/>
                <a:gridCol w="678175"/>
              </a:tblGrid>
              <a:tr h="4590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  <a:tc hMerge="1"/>
              </a:tr>
              <a:tr h="617725">
                <a:tc>
                  <a:txBody>
                    <a:bodyPr/>
                    <a:lstStyle/>
                    <a:p>
                      <a:pPr indent="0" lvl="0" marL="0" marR="34925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x y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5303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	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0" marR="5080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 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0" marR="6223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2800">
                          <a:solidFill>
                            <a:srgbClr val="C55A11"/>
                          </a:solidFill>
                        </a:rPr>
                        <a:t> </a:t>
                      </a: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698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  <a:tr h="514275">
                <a:tc>
                  <a:txBody>
                    <a:bodyPr/>
                    <a:lstStyle/>
                    <a:p>
                      <a:pPr indent="0" lvl="0" marL="0" marR="26034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73" name="Google Shape;173;p11"/>
          <p:cNvSpPr txBox="1"/>
          <p:nvPr/>
        </p:nvSpPr>
        <p:spPr>
          <a:xfrm>
            <a:off x="544749" y="5452716"/>
            <a:ext cx="56045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 1 - Replace indirect left recursion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1001949" y="5879435"/>
            <a:ext cx="249554" cy="249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 B  C 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1916350" y="5879435"/>
            <a:ext cx="3003550" cy="249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x y	|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x y	|	x	|	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5654331" y="7305899"/>
            <a:ext cx="3797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=&gt;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025931" y="7305899"/>
            <a:ext cx="41313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D x y	|	c	|	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"/>
          <p:cNvSpPr txBox="1"/>
          <p:nvPr>
            <p:ph type="title"/>
          </p:nvPr>
        </p:nvSpPr>
        <p:spPr>
          <a:xfrm>
            <a:off x="538331" y="280327"/>
            <a:ext cx="60261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Eliminating Left Recursion - Example 1</a:t>
            </a:r>
            <a:endParaRPr sz="3000"/>
          </a:p>
        </p:txBody>
      </p:sp>
      <p:sp>
        <p:nvSpPr>
          <p:cNvPr id="183" name="Google Shape;183;p12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2"/>
          <p:cNvSpPr txBox="1"/>
          <p:nvPr/>
        </p:nvSpPr>
        <p:spPr>
          <a:xfrm>
            <a:off x="1001949" y="1944467"/>
            <a:ext cx="249554" cy="24968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 B  C 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2"/>
          <p:cNvSpPr txBox="1"/>
          <p:nvPr/>
        </p:nvSpPr>
        <p:spPr>
          <a:xfrm>
            <a:off x="1916350" y="1944475"/>
            <a:ext cx="3538800" cy="25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x y	|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D x y 	|	c	|	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2"/>
          <p:cNvSpPr txBox="1"/>
          <p:nvPr/>
        </p:nvSpPr>
        <p:spPr>
          <a:xfrm>
            <a:off x="544749" y="5033107"/>
            <a:ext cx="6360900" cy="38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Step 2 - Eliminate immediate Left recursion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 x y	|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</a:rPr>
              <a:t>B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2197735" rtl="0" algn="l">
              <a:lnSpc>
                <a:spcPct val="173571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</a:rPr>
              <a:t>C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C’	|	c C’  </a:t>
            </a:r>
            <a:endParaRPr b="1" sz="2800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2197735" rtl="0" algn="l">
              <a:lnSpc>
                <a:spcPct val="173571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C’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 x y C’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  </a:t>
            </a:r>
            <a:endParaRPr b="1" sz="2800">
              <a:solidFill>
                <a:srgbClr val="C55A1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2197735" rtl="0" algn="l">
              <a:lnSpc>
                <a:spcPct val="173571"/>
              </a:lnSpc>
              <a:spcBef>
                <a:spcPts val="21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"/>
          <p:cNvSpPr txBox="1"/>
          <p:nvPr>
            <p:ph type="title"/>
          </p:nvPr>
        </p:nvSpPr>
        <p:spPr>
          <a:xfrm>
            <a:off x="538331" y="280327"/>
            <a:ext cx="60261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Eliminating Left Recursion - Example 2</a:t>
            </a:r>
            <a:endParaRPr sz="3000"/>
          </a:p>
        </p:txBody>
      </p:sp>
      <p:sp>
        <p:nvSpPr>
          <p:cNvPr id="193" name="Google Shape;193;p1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706999" y="2617425"/>
            <a:ext cx="49568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grammar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3"/>
          <p:cNvSpPr txBox="1"/>
          <p:nvPr/>
        </p:nvSpPr>
        <p:spPr>
          <a:xfrm>
            <a:off x="1181599" y="3287971"/>
            <a:ext cx="241200" cy="16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A 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2078600" y="3044150"/>
            <a:ext cx="37074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c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b	|	b	|	b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06999" y="5706066"/>
            <a:ext cx="3535679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Eliminate left recursion.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"/>
          <p:cNvSpPr txBox="1"/>
          <p:nvPr>
            <p:ph type="title"/>
          </p:nvPr>
        </p:nvSpPr>
        <p:spPr>
          <a:xfrm>
            <a:off x="538331" y="280327"/>
            <a:ext cx="60261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Eliminating Left Recursion - Example 2</a:t>
            </a:r>
            <a:endParaRPr sz="3000"/>
          </a:p>
        </p:txBody>
      </p:sp>
      <p:sp>
        <p:nvSpPr>
          <p:cNvPr id="204" name="Google Shape;204;p1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4"/>
          <p:cNvSpPr txBox="1"/>
          <p:nvPr/>
        </p:nvSpPr>
        <p:spPr>
          <a:xfrm>
            <a:off x="706999" y="2617425"/>
            <a:ext cx="495681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grammar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4"/>
          <p:cNvSpPr txBox="1"/>
          <p:nvPr/>
        </p:nvSpPr>
        <p:spPr>
          <a:xfrm>
            <a:off x="1164199" y="3044146"/>
            <a:ext cx="241300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A 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4"/>
          <p:cNvSpPr txBox="1"/>
          <p:nvPr/>
        </p:nvSpPr>
        <p:spPr>
          <a:xfrm>
            <a:off x="2078600" y="3044150"/>
            <a:ext cx="3219600" cy="18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c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b	|	b	|	b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4"/>
          <p:cNvSpPr txBox="1"/>
          <p:nvPr/>
        </p:nvSpPr>
        <p:spPr>
          <a:xfrm>
            <a:off x="706999" y="5706066"/>
            <a:ext cx="132778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Answer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10" name="Google Shape;210;p14"/>
          <p:cNvGraphicFramePr/>
          <p:nvPr/>
        </p:nvGraphicFramePr>
        <p:xfrm>
          <a:off x="1145149" y="642539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{84B78756-A0C2-4B7B-9B0A-AFE5C8569A04}</a:tableStyleId>
              </a:tblPr>
              <a:tblGrid>
                <a:gridCol w="634375"/>
                <a:gridCol w="986800"/>
                <a:gridCol w="1029975"/>
                <a:gridCol w="304175"/>
                <a:gridCol w="857875"/>
              </a:tblGrid>
              <a:tr h="459050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A 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6858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A’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0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61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c A’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</a:tr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 A’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1079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b="1" sz="2800" u="none" cap="none" strike="noStrike">
                        <a:solidFill>
                          <a:srgbClr val="C55A1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36830" marR="0" rtl="0" algn="l">
                        <a:lnSpc>
                          <a:spcPct val="100000"/>
                        </a:lnSpc>
                        <a:spcBef>
                          <a:spcPts val="55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/>
          <p:nvPr>
            <p:ph type="title"/>
          </p:nvPr>
        </p:nvSpPr>
        <p:spPr>
          <a:xfrm>
            <a:off x="538331" y="280327"/>
            <a:ext cx="567626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Eliminating Left Recursion - Exercise</a:t>
            </a:r>
            <a:endParaRPr sz="3000"/>
          </a:p>
        </p:txBody>
      </p:sp>
      <p:sp>
        <p:nvSpPr>
          <p:cNvPr id="216" name="Google Shape;216;p1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544749" y="2567551"/>
            <a:ext cx="75152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Eliminate left recursion in the following	grammar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5"/>
          <p:cNvSpPr txBox="1"/>
          <p:nvPr/>
        </p:nvSpPr>
        <p:spPr>
          <a:xfrm>
            <a:off x="1001949" y="3484999"/>
            <a:ext cx="20193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 T  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/>
          <p:nvPr/>
        </p:nvSpPr>
        <p:spPr>
          <a:xfrm>
            <a:off x="1916350" y="3484999"/>
            <a:ext cx="3502660" cy="14979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+ T	|	T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* F	|	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	|	num	|	( E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"/>
          <p:cNvSpPr txBox="1"/>
          <p:nvPr>
            <p:ph type="title"/>
          </p:nvPr>
        </p:nvSpPr>
        <p:spPr>
          <a:xfrm>
            <a:off x="538331" y="280327"/>
            <a:ext cx="7077709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Eliminating Left Recursion - Exercise Solution</a:t>
            </a:r>
            <a:endParaRPr sz="3000"/>
          </a:p>
        </p:txBody>
      </p:sp>
      <p:sp>
        <p:nvSpPr>
          <p:cNvPr id="226" name="Google Shape;226;p1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8" name="Google Shape;228;p16"/>
          <p:cNvGraphicFramePr/>
          <p:nvPr/>
        </p:nvGraphicFramePr>
        <p:xfrm>
          <a:off x="525699" y="19833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{84B78756-A0C2-4B7B-9B0A-AFE5C8569A04}</a:tableStyleId>
              </a:tblPr>
              <a:tblGrid>
                <a:gridCol w="1236350"/>
                <a:gridCol w="842650"/>
                <a:gridCol w="1047125"/>
                <a:gridCol w="1787525"/>
              </a:tblGrid>
              <a:tr h="1104400">
                <a:tc>
                  <a:txBody>
                    <a:bodyPr/>
                    <a:lstStyle/>
                    <a:p>
                      <a:pPr indent="0" lvl="0" marL="0" marR="127635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Given -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76835" rtl="0" algn="ctr">
                        <a:lnSpc>
                          <a:spcPct val="100000"/>
                        </a:lnSpc>
                        <a:spcBef>
                          <a:spcPts val="15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5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32384" rtl="0" algn="r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+ 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36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120014" marR="0" rtl="0" algn="l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	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255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488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/>
                </a:tc>
                <a:tc>
                  <a:txBody>
                    <a:bodyPr/>
                    <a:lstStyle/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900" marB="0" marR="0" marL="0"/>
                </a:tc>
                <a:tc>
                  <a:txBody>
                    <a:bodyPr/>
                    <a:lstStyle/>
                    <a:p>
                      <a:pPr indent="0" lvl="0" marL="0" marR="4254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* 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/>
                </a:tc>
                <a:tc>
                  <a:txBody>
                    <a:bodyPr/>
                    <a:lstStyle/>
                    <a:p>
                      <a:pPr indent="0" lvl="0" marL="10922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	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/>
                </a:tc>
              </a:tr>
              <a:tr h="486675">
                <a:tc>
                  <a:txBody>
                    <a:bodyPr/>
                    <a:lstStyle/>
                    <a:p>
                      <a:pPr indent="0" lvl="0" marL="4889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/>
                </a:tc>
                <a:tc>
                  <a:txBody>
                    <a:bodyPr/>
                    <a:lstStyle/>
                    <a:p>
                      <a:pPr indent="0" lvl="0" marL="167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900" marB="0" marR="0" marL="0"/>
                </a:tc>
                <a:tc>
                  <a:txBody>
                    <a:bodyPr/>
                    <a:lstStyle/>
                    <a:p>
                      <a:pPr indent="0" lvl="0" marL="0" marR="112395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	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/>
                </a:tc>
                <a:tc>
                  <a:txBody>
                    <a:bodyPr/>
                    <a:lstStyle/>
                    <a:p>
                      <a:pPr indent="0" lvl="0" marL="400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num	|	( E )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1900" marB="0" marR="0" marL="0"/>
                </a:tc>
              </a:tr>
            </a:tbl>
          </a:graphicData>
        </a:graphic>
      </p:graphicFrame>
      <p:sp>
        <p:nvSpPr>
          <p:cNvPr id="229" name="Google Shape;229;p16"/>
          <p:cNvSpPr txBox="1"/>
          <p:nvPr/>
        </p:nvSpPr>
        <p:spPr>
          <a:xfrm>
            <a:off x="544749" y="4906383"/>
            <a:ext cx="1080452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Eliminate	immediate	left	recursions	for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productions	using	the  algorithm.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30" name="Google Shape;230;p16"/>
          <p:cNvGraphicFramePr/>
          <p:nvPr/>
        </p:nvGraphicFramePr>
        <p:xfrm>
          <a:off x="982899" y="61252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{84B78756-A0C2-4B7B-9B0A-AFE5C8569A04}</a:tableStyleId>
              </a:tblPr>
              <a:tblGrid>
                <a:gridCol w="626100"/>
                <a:gridCol w="995675"/>
                <a:gridCol w="1176025"/>
                <a:gridCol w="330825"/>
                <a:gridCol w="313050"/>
              </a:tblGrid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7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5080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  <a:tr h="617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5142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T’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4318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</a:tr>
            </a:tbl>
          </a:graphicData>
        </a:graphic>
      </p:graphicFrame>
      <p:sp>
        <p:nvSpPr>
          <p:cNvPr id="231" name="Google Shape;231;p16"/>
          <p:cNvSpPr txBox="1"/>
          <p:nvPr/>
        </p:nvSpPr>
        <p:spPr>
          <a:xfrm>
            <a:off x="1001949" y="8549757"/>
            <a:ext cx="1892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6"/>
          <p:cNvSpPr txBox="1"/>
          <p:nvPr/>
        </p:nvSpPr>
        <p:spPr>
          <a:xfrm>
            <a:off x="1916350" y="8549757"/>
            <a:ext cx="350266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	|	num	|	( E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7"/>
          <p:cNvSpPr txBox="1"/>
          <p:nvPr>
            <p:ph type="title"/>
          </p:nvPr>
        </p:nvSpPr>
        <p:spPr>
          <a:xfrm>
            <a:off x="538331" y="280327"/>
            <a:ext cx="60134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RDP without backtracking - Example 1</a:t>
            </a:r>
            <a:endParaRPr sz="3000"/>
          </a:p>
        </p:txBody>
      </p:sp>
      <p:sp>
        <p:nvSpPr>
          <p:cNvPr id="238" name="Google Shape;238;p1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7"/>
          <p:cNvSpPr txBox="1"/>
          <p:nvPr/>
        </p:nvSpPr>
        <p:spPr>
          <a:xfrm>
            <a:off x="770099" y="2007443"/>
            <a:ext cx="9168130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	the	earlier	grammar	for	parsing	arithmetic  expressions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41" name="Google Shape;241;p17"/>
          <p:cNvGraphicFramePr/>
          <p:nvPr/>
        </p:nvGraphicFramePr>
        <p:xfrm>
          <a:off x="1208249" y="30992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{84B78756-A0C2-4B7B-9B0A-AFE5C8569A04}</a:tableStyleId>
              </a:tblPr>
              <a:tblGrid>
                <a:gridCol w="618500"/>
                <a:gridCol w="1002675"/>
                <a:gridCol w="1163950"/>
                <a:gridCol w="330200"/>
                <a:gridCol w="315600"/>
              </a:tblGrid>
              <a:tr h="450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2766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 E'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 hMerge="1"/>
              </a:tr>
              <a:tr h="490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E'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3276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+ T E'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8509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0" marR="2413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/>
                </a:tc>
              </a:tr>
              <a:tr h="490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3276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 T'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T'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32766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* F T'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7493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0" marR="3429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λ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/>
                </a:tc>
              </a:tr>
            </a:tbl>
          </a:graphicData>
        </a:graphic>
      </p:graphicFrame>
      <p:sp>
        <p:nvSpPr>
          <p:cNvPr id="242" name="Google Shape;242;p17"/>
          <p:cNvSpPr txBox="1"/>
          <p:nvPr/>
        </p:nvSpPr>
        <p:spPr>
          <a:xfrm>
            <a:off x="770099" y="5015818"/>
            <a:ext cx="9153600" cy="30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F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id	|	num	|	( E 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None/>
            </a:pPr>
            <a:r>
              <a:t/>
            </a:r>
            <a:endParaRPr sz="31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905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Notice that the grammar is left factored, and left-recursion is  removed.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14999"/>
              </a:lnSpc>
              <a:spcBef>
                <a:spcPts val="166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RDP	implementation	for	this	grammar	is	present	at	-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RDP without Backtracking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.c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"/>
          <p:cNvSpPr txBox="1"/>
          <p:nvPr>
            <p:ph type="title"/>
          </p:nvPr>
        </p:nvSpPr>
        <p:spPr>
          <a:xfrm>
            <a:off x="538331" y="280327"/>
            <a:ext cx="573405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RDP without backtracking - Example</a:t>
            </a:r>
            <a:endParaRPr sz="3000"/>
          </a:p>
        </p:txBody>
      </p:sp>
      <p:sp>
        <p:nvSpPr>
          <p:cNvPr id="248" name="Google Shape;248;p1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8"/>
          <p:cNvSpPr txBox="1"/>
          <p:nvPr/>
        </p:nvSpPr>
        <p:spPr>
          <a:xfrm>
            <a:off x="770099" y="2452451"/>
            <a:ext cx="4956810" cy="1433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grammar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r>
              <a:t/>
            </a:r>
            <a:endParaRPr sz="35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C t S X	|	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51" name="Google Shape;251;p18"/>
          <p:cNvGraphicFramePr/>
          <p:nvPr/>
        </p:nvGraphicFramePr>
        <p:xfrm>
          <a:off x="1208249" y="3971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{84B78756-A0C2-4B7B-9B0A-AFE5C8569A04}</a:tableStyleId>
              </a:tblPr>
              <a:tblGrid>
                <a:gridCol w="586750"/>
                <a:gridCol w="1034425"/>
                <a:gridCol w="826775"/>
                <a:gridCol w="329575"/>
                <a:gridCol w="302900"/>
              </a:tblGrid>
              <a:tr h="450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001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001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λ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45077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252" name="Google Shape;252;p18"/>
          <p:cNvSpPr txBox="1"/>
          <p:nvPr/>
        </p:nvSpPr>
        <p:spPr>
          <a:xfrm>
            <a:off x="770099" y="5823538"/>
            <a:ext cx="8957310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Notice that the grammar is left factored, and left-recursion is  removed.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538331" y="280327"/>
            <a:ext cx="41052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RDP without backtracking</a:t>
            </a:r>
            <a:endParaRPr sz="3000"/>
          </a:p>
        </p:txBody>
      </p:sp>
      <p:sp>
        <p:nvSpPr>
          <p:cNvPr id="258" name="Google Shape;258;p19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9"/>
          <p:cNvSpPr txBox="1"/>
          <p:nvPr/>
        </p:nvSpPr>
        <p:spPr>
          <a:xfrm>
            <a:off x="685800" y="1905000"/>
            <a:ext cx="9397365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635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RDP without backtracking</a:t>
            </a:r>
            <a:endParaRPr/>
          </a:p>
          <a:p>
            <a:pPr indent="-443865" lvl="0" marL="455930" marR="6350" rtl="0" algn="just">
              <a:lnSpc>
                <a:spcPct val="1149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350" rtl="0" algn="just">
              <a:lnSpc>
                <a:spcPct val="114999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350" rtl="0" algn="just">
              <a:lnSpc>
                <a:spcPct val="114999"/>
              </a:lnSpc>
              <a:spcBef>
                <a:spcPts val="1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is a top-down parser that implements a set of recursive  procedures to process the input without backtracking.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7145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Recursive Procedures are written for each non-terminal in  the grammar.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recursive procedures can be accessible to write and  adequately effective if written in a language that performs  the procedure call effectively.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Compiler Design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810735" y="3863769"/>
            <a:ext cx="8169909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Recursive Descent Parsing without  Backtracking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5" y="7248706"/>
            <a:ext cx="622300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6629876" y="4117733"/>
            <a:ext cx="7462520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marR="0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preetkanw</a:t>
            </a:r>
            <a:r>
              <a:rPr b="1" lang="en-US" sz="3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al@pes.edu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0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0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94369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20"/>
          <p:cNvSpPr txBox="1"/>
          <p:nvPr>
            <p:ph type="title"/>
          </p:nvPr>
        </p:nvSpPr>
        <p:spPr>
          <a:xfrm>
            <a:off x="5132863" y="2744756"/>
            <a:ext cx="4364673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50939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4072254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Recap - Top Down Parsers</a:t>
            </a:r>
            <a:endParaRPr sz="3000"/>
          </a:p>
        </p:txBody>
      </p:sp>
      <p:sp>
        <p:nvSpPr>
          <p:cNvPr id="65" name="Google Shape;65;p3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680096" y="2300067"/>
            <a:ext cx="7889240" cy="322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2540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 down parsing involves constructing a parse  tree from the start symbol and attempting to  transform the start symbol to the input.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2446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 down parsing is based 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Left Most  Derivation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input string.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 two types of top-down parsing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123450" y="5562443"/>
            <a:ext cx="174053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1137296" y="5989163"/>
            <a:ext cx="365125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With Backtracking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Without Backtracking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1594496" y="7224621"/>
            <a:ext cx="490601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■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■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Table driven/Predictive parser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oogle Shape;71;p3"/>
          <p:cNvGrpSpPr/>
          <p:nvPr/>
        </p:nvGrpSpPr>
        <p:grpSpPr>
          <a:xfrm>
            <a:off x="10040706" y="3377550"/>
            <a:ext cx="3462020" cy="3599625"/>
            <a:chOff x="10040706" y="3377550"/>
            <a:chExt cx="3462020" cy="3599625"/>
          </a:xfrm>
        </p:grpSpPr>
        <p:sp>
          <p:nvSpPr>
            <p:cNvPr id="72" name="Google Shape;72;p3"/>
            <p:cNvSpPr/>
            <p:nvPr/>
          </p:nvSpPr>
          <p:spPr>
            <a:xfrm>
              <a:off x="10040706" y="4349545"/>
              <a:ext cx="3462020" cy="2627630"/>
            </a:xfrm>
            <a:custGeom>
              <a:rect b="b" l="l" r="r" t="t"/>
              <a:pathLst>
                <a:path extrusionOk="0" h="2627629" w="3462019">
                  <a:moveTo>
                    <a:pt x="2354321" y="1788041"/>
                  </a:moveTo>
                  <a:lnTo>
                    <a:pt x="2354321" y="2395263"/>
                  </a:lnTo>
                  <a:lnTo>
                    <a:pt x="3461620" y="2395263"/>
                  </a:lnTo>
                  <a:lnTo>
                    <a:pt x="3461620" y="2627441"/>
                  </a:lnTo>
                </a:path>
                <a:path extrusionOk="0" h="2627629" w="3462019">
                  <a:moveTo>
                    <a:pt x="2354295" y="1788041"/>
                  </a:moveTo>
                  <a:lnTo>
                    <a:pt x="2354295" y="2395263"/>
                  </a:lnTo>
                  <a:lnTo>
                    <a:pt x="1246995" y="2395263"/>
                  </a:lnTo>
                  <a:lnTo>
                    <a:pt x="1246995" y="2627441"/>
                  </a:lnTo>
                </a:path>
                <a:path extrusionOk="0" h="2627629" w="3462019">
                  <a:moveTo>
                    <a:pt x="1177160" y="0"/>
                  </a:moveTo>
                  <a:lnTo>
                    <a:pt x="1177160" y="583813"/>
                  </a:lnTo>
                  <a:lnTo>
                    <a:pt x="2354360" y="583813"/>
                  </a:lnTo>
                  <a:lnTo>
                    <a:pt x="2354360" y="815999"/>
                  </a:lnTo>
                </a:path>
                <a:path extrusionOk="0" h="2627629" w="3462019">
                  <a:moveTo>
                    <a:pt x="1177199" y="0"/>
                  </a:moveTo>
                  <a:lnTo>
                    <a:pt x="1177199" y="583813"/>
                  </a:lnTo>
                  <a:lnTo>
                    <a:pt x="0" y="583813"/>
                  </a:lnTo>
                  <a:lnTo>
                    <a:pt x="0" y="815999"/>
                  </a:lnTo>
                </a:path>
              </a:pathLst>
            </a:custGeom>
            <a:noFill/>
            <a:ln cap="flat" cmpd="sng" w="25375">
              <a:solidFill>
                <a:srgbClr val="39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302721" y="3377550"/>
              <a:ext cx="1830705" cy="972185"/>
            </a:xfrm>
            <a:custGeom>
              <a:rect b="b" l="l" r="r" t="t"/>
              <a:pathLst>
                <a:path extrusionOk="0" h="972185" w="1830704">
                  <a:moveTo>
                    <a:pt x="1830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830299" y="0"/>
                  </a:lnTo>
                  <a:lnTo>
                    <a:pt x="1830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10302721" y="3377550"/>
              <a:ext cx="1830705" cy="972185"/>
            </a:xfrm>
            <a:custGeom>
              <a:rect b="b" l="l" r="r" t="t"/>
              <a:pathLst>
                <a:path extrusionOk="0" h="972185" w="1830704">
                  <a:moveTo>
                    <a:pt x="0" y="0"/>
                  </a:moveTo>
                  <a:lnTo>
                    <a:pt x="1830299" y="0"/>
                  </a:lnTo>
                  <a:lnTo>
                    <a:pt x="1830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" name="Google Shape;75;p3"/>
          <p:cNvSpPr txBox="1"/>
          <p:nvPr/>
        </p:nvSpPr>
        <p:spPr>
          <a:xfrm>
            <a:off x="10302720" y="3377550"/>
            <a:ext cx="183070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1955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3"/>
          <p:cNvGrpSpPr/>
          <p:nvPr/>
        </p:nvGrpSpPr>
        <p:grpSpPr>
          <a:xfrm>
            <a:off x="9055725" y="5165592"/>
            <a:ext cx="1970405" cy="972185"/>
            <a:chOff x="9055725" y="5165592"/>
            <a:chExt cx="1970405" cy="972185"/>
          </a:xfrm>
        </p:grpSpPr>
        <p:sp>
          <p:nvSpPr>
            <p:cNvPr id="77" name="Google Shape;77;p3"/>
            <p:cNvSpPr/>
            <p:nvPr/>
          </p:nvSpPr>
          <p:spPr>
            <a:xfrm>
              <a:off x="9055725" y="5165592"/>
              <a:ext cx="1970405" cy="972185"/>
            </a:xfrm>
            <a:custGeom>
              <a:rect b="b" l="l" r="r" t="t"/>
              <a:pathLst>
                <a:path extrusionOk="0" h="972185" w="1970404">
                  <a:moveTo>
                    <a:pt x="19700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970099" y="0"/>
                  </a:lnTo>
                  <a:lnTo>
                    <a:pt x="19700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9055725" y="5165592"/>
              <a:ext cx="1970405" cy="972185"/>
            </a:xfrm>
            <a:custGeom>
              <a:rect b="b" l="l" r="r" t="t"/>
              <a:pathLst>
                <a:path extrusionOk="0" h="972185" w="1970404">
                  <a:moveTo>
                    <a:pt x="0" y="0"/>
                  </a:moveTo>
                  <a:lnTo>
                    <a:pt x="1970099" y="0"/>
                  </a:lnTo>
                  <a:lnTo>
                    <a:pt x="19700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3"/>
          <p:cNvSpPr txBox="1"/>
          <p:nvPr/>
        </p:nvSpPr>
        <p:spPr>
          <a:xfrm>
            <a:off x="9055725" y="5165592"/>
            <a:ext cx="197040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558165" lvl="0" marL="74295" marR="6731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 backtracking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0" name="Google Shape;80;p3"/>
          <p:cNvGrpSpPr/>
          <p:nvPr/>
        </p:nvGrpSpPr>
        <p:grpSpPr>
          <a:xfrm>
            <a:off x="11410046" y="5165592"/>
            <a:ext cx="1970405" cy="972185"/>
            <a:chOff x="11410046" y="5165592"/>
            <a:chExt cx="1970405" cy="972185"/>
          </a:xfrm>
        </p:grpSpPr>
        <p:sp>
          <p:nvSpPr>
            <p:cNvPr id="81" name="Google Shape;81;p3"/>
            <p:cNvSpPr/>
            <p:nvPr/>
          </p:nvSpPr>
          <p:spPr>
            <a:xfrm>
              <a:off x="11410046" y="5165592"/>
              <a:ext cx="1970405" cy="972185"/>
            </a:xfrm>
            <a:custGeom>
              <a:rect b="b" l="l" r="r" t="t"/>
              <a:pathLst>
                <a:path extrusionOk="0" h="972185" w="1970405">
                  <a:moveTo>
                    <a:pt x="1970100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970100" y="0"/>
                  </a:lnTo>
                  <a:lnTo>
                    <a:pt x="1970100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11410046" y="5165592"/>
              <a:ext cx="1970405" cy="972185"/>
            </a:xfrm>
            <a:custGeom>
              <a:rect b="b" l="l" r="r" t="t"/>
              <a:pathLst>
                <a:path extrusionOk="0" h="972185" w="1970405">
                  <a:moveTo>
                    <a:pt x="0" y="0"/>
                  </a:moveTo>
                  <a:lnTo>
                    <a:pt x="1970100" y="0"/>
                  </a:lnTo>
                  <a:lnTo>
                    <a:pt x="1970100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" name="Google Shape;83;p3"/>
          <p:cNvSpPr txBox="1"/>
          <p:nvPr/>
        </p:nvSpPr>
        <p:spPr>
          <a:xfrm>
            <a:off x="11410046" y="5165592"/>
            <a:ext cx="197040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311785" lvl="0" marL="74295" marR="6731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 backtracking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4" name="Google Shape;84;p3"/>
          <p:cNvGrpSpPr/>
          <p:nvPr/>
        </p:nvGrpSpPr>
        <p:grpSpPr>
          <a:xfrm>
            <a:off x="10372556" y="6977074"/>
            <a:ext cx="1830705" cy="972185"/>
            <a:chOff x="10372556" y="6977074"/>
            <a:chExt cx="1830705" cy="972185"/>
          </a:xfrm>
        </p:grpSpPr>
        <p:sp>
          <p:nvSpPr>
            <p:cNvPr id="85" name="Google Shape;85;p3"/>
            <p:cNvSpPr/>
            <p:nvPr/>
          </p:nvSpPr>
          <p:spPr>
            <a:xfrm>
              <a:off x="10372556" y="6977074"/>
              <a:ext cx="1830705" cy="972185"/>
            </a:xfrm>
            <a:custGeom>
              <a:rect b="b" l="l" r="r" t="t"/>
              <a:pathLst>
                <a:path extrusionOk="0" h="972184" w="1830704">
                  <a:moveTo>
                    <a:pt x="1830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830299" y="0"/>
                  </a:lnTo>
                  <a:lnTo>
                    <a:pt x="1830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10372556" y="6977074"/>
              <a:ext cx="1830705" cy="972185"/>
            </a:xfrm>
            <a:custGeom>
              <a:rect b="b" l="l" r="r" t="t"/>
              <a:pathLst>
                <a:path extrusionOk="0" h="972184" w="1830704">
                  <a:moveTo>
                    <a:pt x="0" y="0"/>
                  </a:moveTo>
                  <a:lnTo>
                    <a:pt x="1830299" y="0"/>
                  </a:lnTo>
                  <a:lnTo>
                    <a:pt x="1830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3"/>
          <p:cNvSpPr txBox="1"/>
          <p:nvPr/>
        </p:nvSpPr>
        <p:spPr>
          <a:xfrm>
            <a:off x="10372556" y="6977074"/>
            <a:ext cx="183070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3"/>
          <p:cNvGrpSpPr/>
          <p:nvPr/>
        </p:nvGrpSpPr>
        <p:grpSpPr>
          <a:xfrm>
            <a:off x="12587207" y="6977074"/>
            <a:ext cx="1830705" cy="972185"/>
            <a:chOff x="12587207" y="6977074"/>
            <a:chExt cx="1830705" cy="972185"/>
          </a:xfrm>
        </p:grpSpPr>
        <p:sp>
          <p:nvSpPr>
            <p:cNvPr id="89" name="Google Shape;89;p3"/>
            <p:cNvSpPr/>
            <p:nvPr/>
          </p:nvSpPr>
          <p:spPr>
            <a:xfrm>
              <a:off x="12587207" y="6977074"/>
              <a:ext cx="1830705" cy="972185"/>
            </a:xfrm>
            <a:custGeom>
              <a:rect b="b" l="l" r="r" t="t"/>
              <a:pathLst>
                <a:path extrusionOk="0" h="972184" w="1830705">
                  <a:moveTo>
                    <a:pt x="18302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830299" y="0"/>
                  </a:lnTo>
                  <a:lnTo>
                    <a:pt x="18302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12587207" y="6977074"/>
              <a:ext cx="1830705" cy="972185"/>
            </a:xfrm>
            <a:custGeom>
              <a:rect b="b" l="l" r="r" t="t"/>
              <a:pathLst>
                <a:path extrusionOk="0" h="972184" w="1830705">
                  <a:moveTo>
                    <a:pt x="0" y="0"/>
                  </a:moveTo>
                  <a:lnTo>
                    <a:pt x="1830299" y="0"/>
                  </a:lnTo>
                  <a:lnTo>
                    <a:pt x="18302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3"/>
          <p:cNvSpPr txBox="1"/>
          <p:nvPr/>
        </p:nvSpPr>
        <p:spPr>
          <a:xfrm>
            <a:off x="12587207" y="6977074"/>
            <a:ext cx="1830705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151130" lvl="0" marL="46990" marR="39370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Predictive  Parser/LL(1)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"/>
          <p:cNvSpPr txBox="1"/>
          <p:nvPr>
            <p:ph type="title"/>
          </p:nvPr>
        </p:nvSpPr>
        <p:spPr>
          <a:xfrm>
            <a:off x="538331" y="280327"/>
            <a:ext cx="62572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Top-down Parsing without backtracking</a:t>
            </a:r>
            <a:endParaRPr sz="3000"/>
          </a:p>
        </p:txBody>
      </p:sp>
      <p:sp>
        <p:nvSpPr>
          <p:cNvPr id="97" name="Google Shape;97;p4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4"/>
          <p:cNvSpPr txBox="1"/>
          <p:nvPr/>
        </p:nvSpPr>
        <p:spPr>
          <a:xfrm>
            <a:off x="533121" y="2674242"/>
            <a:ext cx="9407525" cy="3096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-443865" lvl="0" marL="45593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are two implementations of TDP without backtracking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5930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- RDP and table driven approach, also known as Predictive  Parser or LL(1) parser.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429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deal with the drawbacks of TDP with backtracking, we  introduce a few modifications to apply to grammars to make  it compatible for TDP without backtracking.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"/>
          <p:cNvSpPr txBox="1"/>
          <p:nvPr>
            <p:ph type="title"/>
          </p:nvPr>
        </p:nvSpPr>
        <p:spPr>
          <a:xfrm>
            <a:off x="538331" y="280327"/>
            <a:ext cx="62572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Top-down Parsing without backtracking</a:t>
            </a:r>
            <a:endParaRPr sz="3000"/>
          </a:p>
        </p:txBody>
      </p:sp>
      <p:sp>
        <p:nvSpPr>
          <p:cNvPr id="105" name="Google Shape;105;p5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5"/>
          <p:cNvSpPr txBox="1"/>
          <p:nvPr/>
        </p:nvSpPr>
        <p:spPr>
          <a:xfrm>
            <a:off x="558596" y="2617425"/>
            <a:ext cx="9389110" cy="5481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 deal with the drawbacks of TDP with backtracking, a few  modifications are applied to grammars to make it  compatible for TDP without backtracking.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involves two steps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Left factoring </a:t>
            </a: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the grammar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1313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Eliminating Left recursion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238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two	operations	</a:t>
            </a: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need	not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be	done	in	any	particular  sequence.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476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Left	factoring	can	be	done	</a:t>
            </a:r>
            <a:r>
              <a:rPr b="1" lang="en-US" sz="2800" u="sng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before	or	after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	eliminating	left  recursion.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Eliminating left recursion once is sufficient.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538331" y="280327"/>
            <a:ext cx="62572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Top-down Parsing without backtracking</a:t>
            </a:r>
            <a:endParaRPr sz="3000"/>
          </a:p>
        </p:txBody>
      </p:sp>
      <p:sp>
        <p:nvSpPr>
          <p:cNvPr id="113" name="Google Shape;113;p6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6"/>
          <p:cNvSpPr txBox="1"/>
          <p:nvPr/>
        </p:nvSpPr>
        <p:spPr>
          <a:xfrm>
            <a:off x="472705" y="2076817"/>
            <a:ext cx="9483090" cy="28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-504190" lvl="0" marL="51625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Left factoring of grammar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73455" marR="62864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Factor	out	the	common	prefix	present	in	the	grammar,  i.e, scan the common part once.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73455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following example shows a grammar before and after  left factoring is done.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/>
          <p:nvPr/>
        </p:nvSpPr>
        <p:spPr>
          <a:xfrm>
            <a:off x="1890875" y="4911457"/>
            <a:ext cx="21399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C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2805275" y="4911457"/>
            <a:ext cx="531050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C t S e S	|	i C t S	|	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6"/>
          <p:cNvSpPr txBox="1"/>
          <p:nvPr/>
        </p:nvSpPr>
        <p:spPr>
          <a:xfrm>
            <a:off x="1433675" y="6337921"/>
            <a:ext cx="261810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On left factoring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6"/>
          <p:cNvSpPr txBox="1"/>
          <p:nvPr/>
        </p:nvSpPr>
        <p:spPr>
          <a:xfrm>
            <a:off x="1890875" y="6764641"/>
            <a:ext cx="221615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just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C  X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6"/>
          <p:cNvSpPr txBox="1"/>
          <p:nvPr/>
        </p:nvSpPr>
        <p:spPr>
          <a:xfrm>
            <a:off x="2805275" y="6764641"/>
            <a:ext cx="3481704" cy="18789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 C t S X	|	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 S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538331" y="280327"/>
            <a:ext cx="62572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Top-down Parsing without backtracking</a:t>
            </a:r>
            <a:endParaRPr sz="3000"/>
          </a:p>
        </p:txBody>
      </p:sp>
      <p:sp>
        <p:nvSpPr>
          <p:cNvPr id="126" name="Google Shape;126;p7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7"/>
          <p:cNvSpPr txBox="1"/>
          <p:nvPr/>
        </p:nvSpPr>
        <p:spPr>
          <a:xfrm>
            <a:off x="544748" y="2020543"/>
            <a:ext cx="10656600" cy="60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-434975" lvl="0" marL="4470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Elimination of Left Recursion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571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	left	recursive	grammar	is	typically	of	the	form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-&gt;	A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 where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 ϵ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(V U T)*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[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V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variable,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= terminal]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508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Left recursion is eliminated to prevent top down parsers  from entering into an infinite loop.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Left recursion can be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1064" lvl="2" marL="1841500" marR="3914775" rtl="0" algn="l">
              <a:lnSpc>
                <a:spcPct val="155714"/>
              </a:lnSpc>
              <a:spcBef>
                <a:spcPts val="31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Immediate - For example -  </a:t>
            </a:r>
            <a:endParaRPr b="1" i="0" sz="28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901064" lvl="2" marL="1841500" marR="3914775" rtl="0" algn="l">
              <a:lnSpc>
                <a:spcPct val="155714"/>
              </a:lnSpc>
              <a:spcBef>
                <a:spcPts val="31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i="0" lang="en-US" sz="28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	| b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4" lvl="2" marL="1384300" marR="1014094" rtl="0" algn="l">
              <a:lnSpc>
                <a:spcPct val="155714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i="0" lang="en-US" sz="28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Indirect - Recursion occurs in two or more steps Example -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7"/>
          <p:cNvSpPr txBox="1"/>
          <p:nvPr/>
        </p:nvSpPr>
        <p:spPr>
          <a:xfrm>
            <a:off x="2534925" y="7669500"/>
            <a:ext cx="241200" cy="10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7"/>
          <p:cNvSpPr txBox="1"/>
          <p:nvPr/>
        </p:nvSpPr>
        <p:spPr>
          <a:xfrm>
            <a:off x="3287950" y="7669502"/>
            <a:ext cx="267017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d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"/>
          <p:cNvSpPr txBox="1"/>
          <p:nvPr>
            <p:ph type="title"/>
          </p:nvPr>
        </p:nvSpPr>
        <p:spPr>
          <a:xfrm>
            <a:off x="538331" y="280327"/>
            <a:ext cx="524573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How to eliminate Left Recursion?</a:t>
            </a:r>
            <a:endParaRPr sz="3000"/>
          </a:p>
        </p:txBody>
      </p:sp>
      <p:sp>
        <p:nvSpPr>
          <p:cNvPr id="136" name="Google Shape;136;p8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8"/>
          <p:cNvSpPr txBox="1"/>
          <p:nvPr/>
        </p:nvSpPr>
        <p:spPr>
          <a:xfrm>
            <a:off x="544749" y="2214350"/>
            <a:ext cx="9419590" cy="3266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case of indirect left recursion, whenever there are multiple  non-terminals in the grammar, specify the order of  nonterminals, which is usually the order in which they are  presented.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927100" marR="190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will convert indirect left recursion to immediate left  recursion.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927100" marR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1472996" y="5455390"/>
            <a:ext cx="1506220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 -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3130" marR="369570" rtl="0" algn="l">
              <a:lnSpc>
                <a:spcPct val="155714"/>
              </a:lnSpc>
              <a:spcBef>
                <a:spcPts val="11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3287950" y="6009110"/>
            <a:ext cx="267017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d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1472996" y="7243550"/>
            <a:ext cx="812609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Here,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replaced by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Aab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the second production.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2373550" y="7670271"/>
            <a:ext cx="241300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 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3287950" y="7670271"/>
            <a:ext cx="312737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b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a b d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538331" y="280327"/>
            <a:ext cx="609600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2F5496"/>
                </a:solidFill>
              </a:rPr>
              <a:t>Compiler Design</a:t>
            </a:r>
            <a:endParaRPr sz="3000"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3000"/>
              <a:t>Algorithm to eliminate Left Recursion?</a:t>
            </a:r>
            <a:endParaRPr sz="3000"/>
          </a:p>
        </p:txBody>
      </p:sp>
      <p:sp>
        <p:nvSpPr>
          <p:cNvPr id="149" name="Google Shape;149;p9"/>
          <p:cNvSpPr/>
          <p:nvPr/>
        </p:nvSpPr>
        <p:spPr>
          <a:xfrm>
            <a:off x="0" y="1736226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 txBox="1"/>
          <p:nvPr>
            <p:ph idx="1" type="body"/>
          </p:nvPr>
        </p:nvSpPr>
        <p:spPr>
          <a:xfrm>
            <a:off x="544749" y="2426417"/>
            <a:ext cx="9418320" cy="3604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 to eliminate left recursion -</a:t>
            </a:r>
            <a:endParaRPr/>
          </a:p>
          <a:p>
            <a:pPr indent="-443865" lvl="0" marL="4699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Input: Grammar with no cycles or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λ </a:t>
            </a:r>
            <a:r>
              <a:rPr lang="en-US"/>
              <a:t>productions</a:t>
            </a:r>
            <a:endParaRPr/>
          </a:p>
          <a:p>
            <a:pPr indent="-443865" lvl="0" marL="46990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lang="en-US"/>
              <a:t>Output: Grammar without Left Recursion</a:t>
            </a:r>
            <a:endParaRPr/>
          </a:p>
          <a:p>
            <a:pPr indent="-504190" lvl="1" marL="92710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Arrange	the	non-terminals	in	some	order	(usually	the  order in which they are presented)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1" marL="92710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Replace each production of the form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2830750" y="6196793"/>
            <a:ext cx="6763384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9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|	A 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|	..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…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1460" marR="0" rtl="0" algn="l">
              <a:lnSpc>
                <a:spcPct val="832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	2	1	2	s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1916350" y="6005785"/>
            <a:ext cx="6579234" cy="260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with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95714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β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…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β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A’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138680" marR="0" rtl="0" algn="l">
              <a:lnSpc>
                <a:spcPct val="832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	2	s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95714"/>
              </a:lnSpc>
              <a:spcBef>
                <a:spcPts val="64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A’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α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…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α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A’	|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2139950" marR="0" rtl="0" algn="l">
              <a:lnSpc>
                <a:spcPct val="832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1	2	2</a:t>
            </a:r>
            <a:endParaRPr sz="18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2022-02-09T07:29:07Z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