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gC7MQaRUnVaCyeNLjGz1u6Brkq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744EAE-5F70-4287-9F7B-6307D1D31A93}">
  <a:tblStyle styleId="{99744EAE-5F70-4287-9F7B-6307D1D31A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d6ef9992b_3_4"/>
          <p:cNvSpPr txBox="1"/>
          <p:nvPr>
            <p:ph type="ctrTitle"/>
          </p:nvPr>
        </p:nvSpPr>
        <p:spPr>
          <a:xfrm>
            <a:off x="498733" y="1323689"/>
            <a:ext cx="13632900" cy="36492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11" name="Google Shape;11;g2bd6ef9992b_3_4"/>
          <p:cNvSpPr txBox="1"/>
          <p:nvPr>
            <p:ph idx="1" type="subTitle"/>
          </p:nvPr>
        </p:nvSpPr>
        <p:spPr>
          <a:xfrm>
            <a:off x="498720" y="5038444"/>
            <a:ext cx="13632900" cy="14091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2" name="Google Shape;12;g2bd6ef9992b_3_4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d6ef9992b_3_39"/>
          <p:cNvSpPr txBox="1"/>
          <p:nvPr>
            <p:ph hasCustomPrompt="1" type="title"/>
          </p:nvPr>
        </p:nvSpPr>
        <p:spPr>
          <a:xfrm>
            <a:off x="498720" y="1966444"/>
            <a:ext cx="13632900" cy="34908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900"/>
              <a:buNone/>
              <a:defRPr sz="19900"/>
            </a:lvl9pPr>
          </a:lstStyle>
          <a:p>
            <a:r>
              <a:t>xx%</a:t>
            </a:r>
          </a:p>
        </p:txBody>
      </p:sp>
      <p:sp>
        <p:nvSpPr>
          <p:cNvPr id="46" name="Google Shape;46;g2bd6ef9992b_3_39"/>
          <p:cNvSpPr txBox="1"/>
          <p:nvPr>
            <p:ph idx="1" type="body"/>
          </p:nvPr>
        </p:nvSpPr>
        <p:spPr>
          <a:xfrm>
            <a:off x="498720" y="5603956"/>
            <a:ext cx="13632900" cy="23124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419100" lvl="0" marL="4572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g2bd6ef9992b_3_39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bd6ef9992b_3_43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d6ef9992b_3_45"/>
          <p:cNvSpPr txBox="1"/>
          <p:nvPr>
            <p:ph type="title"/>
          </p:nvPr>
        </p:nvSpPr>
        <p:spPr>
          <a:xfrm>
            <a:off x="5132863" y="2744755"/>
            <a:ext cx="4364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52" name="Google Shape;52;g2bd6ef9992b_3_45"/>
          <p:cNvSpPr txBox="1"/>
          <p:nvPr>
            <p:ph idx="1" type="body"/>
          </p:nvPr>
        </p:nvSpPr>
        <p:spPr>
          <a:xfrm>
            <a:off x="564100" y="3317687"/>
            <a:ext cx="10482600" cy="55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2pPr>
            <a:lvl3pPr indent="-228600" lvl="2" marL="13716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3pPr>
            <a:lvl4pPr indent="-228600" lvl="3" marL="18288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4pPr>
            <a:lvl5pPr indent="-228600" lvl="4" marL="22860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5pPr>
            <a:lvl6pPr indent="-228600" lvl="5" marL="27432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6pPr>
            <a:lvl7pPr indent="-228600" lvl="6" marL="32004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7pPr>
            <a:lvl8pPr indent="-228600" lvl="7" marL="3657600" rtl="0" algn="l">
              <a:spcBef>
                <a:spcPts val="2000"/>
              </a:spcBef>
              <a:spcAft>
                <a:spcPts val="0"/>
              </a:spcAft>
              <a:buSzPts val="2300"/>
              <a:buNone/>
              <a:defRPr/>
            </a:lvl8pPr>
            <a:lvl9pPr indent="-228600" lvl="8" marL="4114800" rtl="0" algn="l">
              <a:spcBef>
                <a:spcPts val="2000"/>
              </a:spcBef>
              <a:spcAft>
                <a:spcPts val="2000"/>
              </a:spcAft>
              <a:buSzPts val="2300"/>
              <a:buNone/>
              <a:defRPr/>
            </a:lvl9pPr>
          </a:lstStyle>
          <a:p/>
        </p:txBody>
      </p:sp>
      <p:sp>
        <p:nvSpPr>
          <p:cNvPr id="53" name="Google Shape;53;g2bd6ef9992b_3_45"/>
          <p:cNvSpPr txBox="1"/>
          <p:nvPr>
            <p:ph idx="11" type="ftr"/>
          </p:nvPr>
        </p:nvSpPr>
        <p:spPr>
          <a:xfrm>
            <a:off x="4974336" y="8503920"/>
            <a:ext cx="468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2bd6ef9992b_3_45"/>
          <p:cNvSpPr txBox="1"/>
          <p:nvPr>
            <p:ph idx="10" type="dt"/>
          </p:nvPr>
        </p:nvSpPr>
        <p:spPr>
          <a:xfrm>
            <a:off x="731520" y="8503920"/>
            <a:ext cx="336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bd6ef9992b_3_45"/>
          <p:cNvSpPr txBox="1"/>
          <p:nvPr>
            <p:ph idx="12" type="sldNum"/>
          </p:nvPr>
        </p:nvSpPr>
        <p:spPr>
          <a:xfrm>
            <a:off x="10533888" y="8503920"/>
            <a:ext cx="3365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6ef9992b_3_51"/>
          <p:cNvSpPr txBox="1"/>
          <p:nvPr>
            <p:ph type="title"/>
          </p:nvPr>
        </p:nvSpPr>
        <p:spPr>
          <a:xfrm>
            <a:off x="5132863" y="2744755"/>
            <a:ext cx="43647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6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58" name="Google Shape;58;g2bd6ef9992b_3_51"/>
          <p:cNvSpPr txBox="1"/>
          <p:nvPr>
            <p:ph idx="11" type="ftr"/>
          </p:nvPr>
        </p:nvSpPr>
        <p:spPr>
          <a:xfrm>
            <a:off x="4974336" y="8503920"/>
            <a:ext cx="468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bd6ef9992b_3_51"/>
          <p:cNvSpPr txBox="1"/>
          <p:nvPr>
            <p:ph idx="10" type="dt"/>
          </p:nvPr>
        </p:nvSpPr>
        <p:spPr>
          <a:xfrm>
            <a:off x="731520" y="8503920"/>
            <a:ext cx="336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2bd6ef9992b_3_51"/>
          <p:cNvSpPr txBox="1"/>
          <p:nvPr>
            <p:ph idx="12" type="sldNum"/>
          </p:nvPr>
        </p:nvSpPr>
        <p:spPr>
          <a:xfrm>
            <a:off x="10533888" y="8503920"/>
            <a:ext cx="33651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bd6ef9992b_3_8"/>
          <p:cNvSpPr txBox="1"/>
          <p:nvPr>
            <p:ph type="title"/>
          </p:nvPr>
        </p:nvSpPr>
        <p:spPr>
          <a:xfrm>
            <a:off x="498720" y="3823733"/>
            <a:ext cx="13632900" cy="14964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g2bd6ef9992b_3_8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bd6ef9992b_3_11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18" name="Google Shape;18;g2bd6ef9992b_3_11"/>
          <p:cNvSpPr txBox="1"/>
          <p:nvPr>
            <p:ph idx="1" type="body"/>
          </p:nvPr>
        </p:nvSpPr>
        <p:spPr>
          <a:xfrm>
            <a:off x="498720" y="2048844"/>
            <a:ext cx="13632900" cy="60735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g2bd6ef9992b_3_11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bd6ef9992b_3_15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2" name="Google Shape;22;g2bd6ef9992b_3_15"/>
          <p:cNvSpPr txBox="1"/>
          <p:nvPr>
            <p:ph idx="1" type="body"/>
          </p:nvPr>
        </p:nvSpPr>
        <p:spPr>
          <a:xfrm>
            <a:off x="498720" y="2048844"/>
            <a:ext cx="6399900" cy="60735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g2bd6ef9992b_3_15"/>
          <p:cNvSpPr txBox="1"/>
          <p:nvPr>
            <p:ph idx="2" type="body"/>
          </p:nvPr>
        </p:nvSpPr>
        <p:spPr>
          <a:xfrm>
            <a:off x="7731840" y="2048844"/>
            <a:ext cx="6399900" cy="60735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" name="Google Shape;24;g2bd6ef9992b_3_15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bd6ef9992b_3_20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/>
        </p:txBody>
      </p:sp>
      <p:sp>
        <p:nvSpPr>
          <p:cNvPr id="27" name="Google Shape;27;g2bd6ef9992b_3_20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bd6ef9992b_3_23"/>
          <p:cNvSpPr txBox="1"/>
          <p:nvPr>
            <p:ph type="title"/>
          </p:nvPr>
        </p:nvSpPr>
        <p:spPr>
          <a:xfrm>
            <a:off x="498720" y="987733"/>
            <a:ext cx="4492800" cy="13434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g2bd6ef9992b_3_23"/>
          <p:cNvSpPr txBox="1"/>
          <p:nvPr>
            <p:ph idx="1" type="body"/>
          </p:nvPr>
        </p:nvSpPr>
        <p:spPr>
          <a:xfrm>
            <a:off x="498720" y="2470400"/>
            <a:ext cx="4492800" cy="56523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g2bd6ef9992b_3_23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d6ef9992b_3_27"/>
          <p:cNvSpPr txBox="1"/>
          <p:nvPr>
            <p:ph type="title"/>
          </p:nvPr>
        </p:nvSpPr>
        <p:spPr>
          <a:xfrm>
            <a:off x="784400" y="800267"/>
            <a:ext cx="10188600" cy="7272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" name="Google Shape;34;g2bd6ef9992b_3_27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d6ef9992b_3_30"/>
          <p:cNvSpPr/>
          <p:nvPr/>
        </p:nvSpPr>
        <p:spPr>
          <a:xfrm>
            <a:off x="7315200" y="-222"/>
            <a:ext cx="73152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1700" lIns="151700" spcFirstLastPara="1" rIns="151700" wrap="square" tIns="151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2bd6ef9992b_3_30"/>
          <p:cNvSpPr txBox="1"/>
          <p:nvPr>
            <p:ph type="title"/>
          </p:nvPr>
        </p:nvSpPr>
        <p:spPr>
          <a:xfrm>
            <a:off x="424800" y="2192311"/>
            <a:ext cx="6472200" cy="2635200"/>
          </a:xfrm>
          <a:prstGeom prst="rect">
            <a:avLst/>
          </a:prstGeom>
        </p:spPr>
        <p:txBody>
          <a:bodyPr anchorCtr="0" anchor="b" bIns="151700" lIns="151700" spcFirstLastPara="1" rIns="151700" wrap="square" tIns="151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g2bd6ef9992b_3_30"/>
          <p:cNvSpPr txBox="1"/>
          <p:nvPr>
            <p:ph idx="1" type="subTitle"/>
          </p:nvPr>
        </p:nvSpPr>
        <p:spPr>
          <a:xfrm>
            <a:off x="424800" y="4983244"/>
            <a:ext cx="6472200" cy="2195700"/>
          </a:xfrm>
          <a:prstGeom prst="rect">
            <a:avLst/>
          </a:prstGeom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g2bd6ef9992b_3_30"/>
          <p:cNvSpPr txBox="1"/>
          <p:nvPr>
            <p:ph idx="2" type="body"/>
          </p:nvPr>
        </p:nvSpPr>
        <p:spPr>
          <a:xfrm>
            <a:off x="7903200" y="1287244"/>
            <a:ext cx="6139200" cy="65691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g2bd6ef9992b_3_30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bd6ef9992b_3_36"/>
          <p:cNvSpPr txBox="1"/>
          <p:nvPr>
            <p:ph idx="1" type="body"/>
          </p:nvPr>
        </p:nvSpPr>
        <p:spPr>
          <a:xfrm>
            <a:off x="498720" y="7521022"/>
            <a:ext cx="9598200" cy="10758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43" name="Google Shape;43;g2bd6ef9992b_3_36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d6ef9992b_3_0"/>
          <p:cNvSpPr txBox="1"/>
          <p:nvPr>
            <p:ph type="title"/>
          </p:nvPr>
        </p:nvSpPr>
        <p:spPr>
          <a:xfrm>
            <a:off x="498720" y="791156"/>
            <a:ext cx="13632900" cy="1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51700" lIns="151700" spcFirstLastPara="1" rIns="151700" wrap="square" tIns="151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2bd6ef9992b_3_0"/>
          <p:cNvSpPr txBox="1"/>
          <p:nvPr>
            <p:ph idx="1" type="body"/>
          </p:nvPr>
        </p:nvSpPr>
        <p:spPr>
          <a:xfrm>
            <a:off x="498720" y="2048844"/>
            <a:ext cx="13632900" cy="60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51700" lIns="151700" spcFirstLastPara="1" rIns="151700" wrap="square" tIns="151700">
            <a:norm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2bd6ef9992b_3_0"/>
          <p:cNvSpPr txBox="1"/>
          <p:nvPr>
            <p:ph idx="12" type="sldNum"/>
          </p:nvPr>
        </p:nvSpPr>
        <p:spPr>
          <a:xfrm>
            <a:off x="13555933" y="8290163"/>
            <a:ext cx="8778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1700" lIns="151700" spcFirstLastPara="1" rIns="151700" wrap="square" tIns="151700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5119534" y="2884558"/>
            <a:ext cx="3897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923927" y="7952010"/>
            <a:ext cx="465645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	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Follow Sets</a:t>
            </a:r>
            <a:endParaRPr sz="3000"/>
          </a:p>
        </p:txBody>
      </p:sp>
      <p:sp>
        <p:nvSpPr>
          <p:cNvPr id="151" name="Google Shape;151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/>
          <p:nvPr/>
        </p:nvSpPr>
        <p:spPr>
          <a:xfrm>
            <a:off x="680096" y="2101793"/>
            <a:ext cx="8687435" cy="7040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635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partial parse tree on the right. Assume the  following grammar: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6443345" rtl="0" algn="just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aBb  B -&gt; c |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3865" lvl="0" marL="455930" marR="5080" rtl="0" algn="just">
              <a:lnSpc>
                <a:spcPct val="114999"/>
              </a:lnSpc>
              <a:spcBef>
                <a:spcPts val="5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 the input symbol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the non-terminal to derive 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There is no production of B that starts with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so  the parser is now stuck.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350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However, if the lambda production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-&gt;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is  applied,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vanishes and the parser parses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correctly.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non-terminal should vanish if the symbol that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follows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non-terminal in the input is the same as the symbol  that follows it in the production rule/in some sentential  form.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" name="Google Shape;154;p10"/>
          <p:cNvGrpSpPr/>
          <p:nvPr/>
        </p:nvGrpSpPr>
        <p:grpSpPr>
          <a:xfrm>
            <a:off x="10669262" y="3009137"/>
            <a:ext cx="2981325" cy="1688464"/>
            <a:chOff x="10669262" y="3009137"/>
            <a:chExt cx="2981325" cy="1688464"/>
          </a:xfrm>
        </p:grpSpPr>
        <p:pic>
          <p:nvPicPr>
            <p:cNvPr id="155" name="Google Shape;15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207425" y="3282500"/>
              <a:ext cx="1752599" cy="11415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" name="Google Shape;156;p10"/>
            <p:cNvSpPr/>
            <p:nvPr/>
          </p:nvSpPr>
          <p:spPr>
            <a:xfrm>
              <a:off x="10669262" y="3009137"/>
              <a:ext cx="2981325" cy="1688464"/>
            </a:xfrm>
            <a:custGeom>
              <a:rect b="b" l="l" r="r" t="t"/>
              <a:pathLst>
                <a:path extrusionOk="0" h="1688464" w="2981325">
                  <a:moveTo>
                    <a:pt x="0" y="0"/>
                  </a:moveTo>
                  <a:lnTo>
                    <a:pt x="2981324" y="0"/>
                  </a:lnTo>
                  <a:lnTo>
                    <a:pt x="2981324" y="1688274"/>
                  </a:lnTo>
                  <a:lnTo>
                    <a:pt x="0" y="168827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0"/>
          <p:cNvGrpSpPr/>
          <p:nvPr/>
        </p:nvGrpSpPr>
        <p:grpSpPr>
          <a:xfrm>
            <a:off x="9983737" y="5646212"/>
            <a:ext cx="4352925" cy="2171700"/>
            <a:chOff x="9983737" y="5646212"/>
            <a:chExt cx="4352925" cy="2171700"/>
          </a:xfrm>
        </p:grpSpPr>
        <p:pic>
          <p:nvPicPr>
            <p:cNvPr id="158" name="Google Shape;158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97783" y="5881583"/>
              <a:ext cx="3814491" cy="17872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" name="Google Shape;159;p10"/>
            <p:cNvSpPr/>
            <p:nvPr/>
          </p:nvSpPr>
          <p:spPr>
            <a:xfrm>
              <a:off x="9983737" y="5646212"/>
              <a:ext cx="4352925" cy="2171700"/>
            </a:xfrm>
            <a:custGeom>
              <a:rect b="b" l="l" r="r" t="t"/>
              <a:pathLst>
                <a:path extrusionOk="0" h="2171700" w="4352925">
                  <a:moveTo>
                    <a:pt x="0" y="0"/>
                  </a:moveTo>
                  <a:lnTo>
                    <a:pt x="4352374" y="0"/>
                  </a:lnTo>
                  <a:lnTo>
                    <a:pt x="4352374" y="2171474"/>
                  </a:lnTo>
                  <a:lnTo>
                    <a:pt x="0" y="217147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538331" y="280327"/>
            <a:ext cx="26328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Follow Sets</a:t>
            </a:r>
            <a:endParaRPr sz="3000"/>
          </a:p>
        </p:txBody>
      </p:sp>
      <p:sp>
        <p:nvSpPr>
          <p:cNvPr id="165" name="Google Shape;165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 txBox="1"/>
          <p:nvPr/>
        </p:nvSpPr>
        <p:spPr>
          <a:xfrm>
            <a:off x="674321" y="2006975"/>
            <a:ext cx="10569575" cy="28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when there are nullable non-terminals in a grammar, there is a  need to calculate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 sets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each of the nullable non-terminal so  that their lambda productions can be used using parsing.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01930" rtl="0" algn="l">
              <a:lnSpc>
                <a:spcPct val="100000"/>
              </a:lnSpc>
              <a:spcBef>
                <a:spcPts val="1939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Follow(X) to be the set of terminals that can appear immediately to  the right of Non-Terminal X in some sentential form.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538331" y="280327"/>
            <a:ext cx="36342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Computing Follow Sets</a:t>
            </a:r>
            <a:endParaRPr sz="3000"/>
          </a:p>
        </p:txBody>
      </p:sp>
      <p:sp>
        <p:nvSpPr>
          <p:cNvPr id="173" name="Google Shape;173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/>
          <p:nvPr/>
        </p:nvSpPr>
        <p:spPr>
          <a:xfrm>
            <a:off x="687075" y="2412475"/>
            <a:ext cx="11160000" cy="50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438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Rules to compute Follow set: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271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Follow(S) = { $ }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 start symbol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27100" marR="462915" rtl="0" algn="l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0" i="0" lang="en-US" sz="2800" u="none" cap="none" strike="noStrike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∈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then 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Follow(B) = { First(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-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 U { Follow(A) }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271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Follow(B) = Follow(A)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4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 </a:t>
            </a:r>
            <a:r>
              <a:rPr lang="en-US" sz="2800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∈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(V U T)*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105785" rtl="0" algn="l">
              <a:lnSpc>
                <a:spcPct val="173571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Variables (non terminals)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terminals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6400800" y="6781800"/>
            <a:ext cx="8229600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Follow set should not contain  </a:t>
            </a:r>
            <a:r>
              <a:rPr b="1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title"/>
          </p:nvPr>
        </p:nvSpPr>
        <p:spPr>
          <a:xfrm>
            <a:off x="538331" y="280327"/>
            <a:ext cx="37212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Follow Sets - Example 1</a:t>
            </a:r>
            <a:endParaRPr sz="3000"/>
          </a:p>
        </p:txBody>
      </p:sp>
      <p:sp>
        <p:nvSpPr>
          <p:cNvPr id="182" name="Google Shape;182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/>
          <p:nvPr/>
        </p:nvSpPr>
        <p:spPr>
          <a:xfrm>
            <a:off x="558596" y="2811276"/>
            <a:ext cx="53105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5" name="Google Shape;185;p13"/>
          <p:cNvGraphicFramePr/>
          <p:nvPr/>
        </p:nvGraphicFramePr>
        <p:xfrm>
          <a:off x="1440099" y="3475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626100"/>
                <a:gridCol w="995675"/>
                <a:gridCol w="1123950"/>
                <a:gridCol w="330200"/>
                <a:gridCol w="1381125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5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1320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1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	|	( E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186" name="Google Shape;186;p13"/>
          <p:cNvSpPr txBox="1"/>
          <p:nvPr/>
        </p:nvSpPr>
        <p:spPr>
          <a:xfrm>
            <a:off x="5425262" y="6517644"/>
            <a:ext cx="45440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	all	non-terminals	in	the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58596" y="6453635"/>
            <a:ext cx="488759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	the	Follow	sets  grammar for each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538331" y="280327"/>
            <a:ext cx="5325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Follow Sets - Example 1 - Solution</a:t>
            </a:r>
            <a:endParaRPr sz="3000"/>
          </a:p>
        </p:txBody>
      </p:sp>
      <p:sp>
        <p:nvSpPr>
          <p:cNvPr id="193" name="Google Shape;193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5" name="Google Shape;195;p14"/>
          <p:cNvGraphicFramePr/>
          <p:nvPr/>
        </p:nvGraphicFramePr>
        <p:xfrm>
          <a:off x="942975" y="2286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3107775"/>
                <a:gridCol w="7303050"/>
              </a:tblGrid>
              <a:tr h="24099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Follow(E)	=	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2325370" rtl="0" algn="l">
                        <a:lnSpc>
                          <a:spcPct val="173571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Follow(T)	=	{ + } </a:t>
                      </a: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⋃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Follow(E)  Follow(E’) =	Follow(E)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44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E’/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Follow(T)	=	{ + } </a:t>
                      </a: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⋃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Follow(E’)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1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Follow(E’) =	Follow(E’)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44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Follow(F)	=	{ * } </a:t>
                      </a: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⋃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Follow(T')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1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Follow(T’) =	Follow(T)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44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F5496"/>
                        </a:buClr>
                        <a:buSzPts val="2800"/>
                        <a:buFont typeface="Calibri"/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T’/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Follow(F)	=	{ * } </a:t>
                      </a:r>
                      <a:r>
                        <a:rPr lang="en-US" sz="2800" u="none" cap="none" strike="noStrike">
                          <a:solidFill>
                            <a:srgbClr val="2F5496"/>
                          </a:solidFill>
                          <a:latin typeface="MS PGothic"/>
                          <a:ea typeface="MS PGothic"/>
                          <a:cs typeface="MS PGothic"/>
                          <a:sym typeface="MS PGothic"/>
                        </a:rPr>
                        <a:t>⋃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Follow(T’)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150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Follow(T’) =	Follow(T')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1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E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Follow(E)	=	{ )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538331" y="280327"/>
            <a:ext cx="58452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Steps to construct LL(1) Parsing Table</a:t>
            </a:r>
            <a:endParaRPr sz="3000"/>
          </a:p>
        </p:txBody>
      </p:sp>
      <p:sp>
        <p:nvSpPr>
          <p:cNvPr id="201" name="Google Shape;201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 txBox="1"/>
          <p:nvPr/>
        </p:nvSpPr>
        <p:spPr>
          <a:xfrm>
            <a:off x="704896" y="2246092"/>
            <a:ext cx="9411970" cy="5931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28575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Eliminate Left recursion (if present) and Left factor the  grammar(if required).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Calculate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sets for all non-terminals.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7625" rtl="0" algn="just">
              <a:lnSpc>
                <a:spcPct val="114999"/>
              </a:lnSpc>
              <a:spcBef>
                <a:spcPts val="10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Draw a table where the first row contains the Non-Terminals  and the first column contains the Terminal Symbols.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524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All the Null Productions of the Grammars will go under the  elements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Follow(LHS)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Reason - The null production must be used only when the  parser knows that the character that follows the LHS in  the production rule is same as the current input  character.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538331" y="280327"/>
            <a:ext cx="58452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Steps to construct LL(1) Parsing Table</a:t>
            </a:r>
            <a:endParaRPr sz="3000"/>
          </a:p>
        </p:txBody>
      </p:sp>
      <p:sp>
        <p:nvSpPr>
          <p:cNvPr id="209" name="Google Shape;209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6"/>
          <p:cNvSpPr txBox="1"/>
          <p:nvPr/>
        </p:nvSpPr>
        <p:spPr>
          <a:xfrm>
            <a:off x="538324" y="2502617"/>
            <a:ext cx="100197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each production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–&gt;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each terminal in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make entry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–&gt;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contains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then for each terminal in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Follow(A)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(i.e,  Follow(LHS) ) make an entry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–&gt;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52069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	the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contains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Follow(A)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contains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$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	a  terminal, then make an entry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–&gt;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 the table under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$.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17" name="Google Shape;217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7"/>
          <p:cNvSpPr txBox="1"/>
          <p:nvPr/>
        </p:nvSpPr>
        <p:spPr>
          <a:xfrm>
            <a:off x="544749" y="2364075"/>
            <a:ext cx="76614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the parsing table for the earlier Grammar.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0" name="Google Shape;220;p17"/>
          <p:cNvGraphicFramePr/>
          <p:nvPr/>
        </p:nvGraphicFramePr>
        <p:xfrm>
          <a:off x="905574" y="3028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703425"/>
                <a:gridCol w="995675"/>
                <a:gridCol w="1123950"/>
                <a:gridCol w="330200"/>
                <a:gridCol w="1381125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5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11320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20040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01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31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26034" marR="0" rtl="0" algn="l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	|	( E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26" name="Google Shape;226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 txBox="1"/>
          <p:nvPr/>
        </p:nvSpPr>
        <p:spPr>
          <a:xfrm>
            <a:off x="519275" y="2300067"/>
            <a:ext cx="939736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From	the	earlier	examples,	the	first	and	follow	tables	for	the  given grammar is as follows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9" name="Google Shape;229;p18"/>
          <p:cNvGraphicFramePr/>
          <p:nvPr/>
        </p:nvGraphicFramePr>
        <p:xfrm>
          <a:off x="7408750" y="4557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1045200"/>
                <a:gridCol w="1045200"/>
                <a:gridCol w="1045200"/>
                <a:gridCol w="1045200"/>
                <a:gridCol w="1045200"/>
              </a:tblGrid>
              <a:tr h="6095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Follow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0" name="Google Shape;230;p18"/>
          <p:cNvGraphicFramePr/>
          <p:nvPr/>
        </p:nvGraphicFramePr>
        <p:xfrm>
          <a:off x="773625" y="45577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1045200"/>
                <a:gridCol w="1045200"/>
                <a:gridCol w="1045200"/>
                <a:gridCol w="1045200"/>
                <a:gridCol w="1045200"/>
              </a:tblGrid>
              <a:tr h="6095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First Table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36" name="Google Shape;236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9"/>
          <p:cNvSpPr txBox="1"/>
          <p:nvPr/>
        </p:nvSpPr>
        <p:spPr>
          <a:xfrm>
            <a:off x="519275" y="2300067"/>
            <a:ext cx="9414510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	a	table	with	terminals	on	the	first	row	and  Non-terminals on the first column.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9" name="Google Shape;239;p19"/>
          <p:cNvGraphicFramePr/>
          <p:nvPr/>
        </p:nvGraphicFramePr>
        <p:xfrm>
          <a:off x="880425" y="35697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1124575"/>
                <a:gridCol w="1124575"/>
                <a:gridCol w="1124575"/>
                <a:gridCol w="1124575"/>
                <a:gridCol w="1124575"/>
                <a:gridCol w="1124575"/>
                <a:gridCol w="1124575"/>
                <a:gridCol w="1124575"/>
              </a:tblGrid>
              <a:tr h="835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5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5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5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5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59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810734" y="2414626"/>
            <a:ext cx="38976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77" name="Google Shape;77;p2"/>
          <p:cNvSpPr txBox="1"/>
          <p:nvPr/>
        </p:nvSpPr>
        <p:spPr>
          <a:xfrm>
            <a:off x="810734" y="3863769"/>
            <a:ext cx="5839460" cy="13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Predictive Parsers (LL(1))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45" name="Google Shape;245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0"/>
          <p:cNvSpPr txBox="1"/>
          <p:nvPr/>
        </p:nvSpPr>
        <p:spPr>
          <a:xfrm>
            <a:off x="519275" y="1842867"/>
            <a:ext cx="689165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each	production	in	the	grammar,	add  appropriate locations.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7608869" y="1906875"/>
            <a:ext cx="22974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entries	to	the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20"/>
          <p:cNvGraphicFramePr/>
          <p:nvPr/>
        </p:nvGraphicFramePr>
        <p:xfrm>
          <a:off x="587624" y="313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1245225"/>
                <a:gridCol w="1245225"/>
                <a:gridCol w="1245225"/>
                <a:gridCol w="1245225"/>
                <a:gridCol w="1245225"/>
                <a:gridCol w="1245225"/>
                <a:gridCol w="1245225"/>
                <a:gridCol w="1245225"/>
              </a:tblGrid>
              <a:tr h="91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8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50" name="Google Shape;250;p20"/>
          <p:cNvGrpSpPr/>
          <p:nvPr/>
        </p:nvGrpSpPr>
        <p:grpSpPr>
          <a:xfrm>
            <a:off x="10768024" y="3155175"/>
            <a:ext cx="3689985" cy="4453255"/>
            <a:chOff x="10768024" y="3155175"/>
            <a:chExt cx="3689985" cy="4453255"/>
          </a:xfrm>
        </p:grpSpPr>
        <p:sp>
          <p:nvSpPr>
            <p:cNvPr id="251" name="Google Shape;251;p20"/>
            <p:cNvSpPr/>
            <p:nvPr/>
          </p:nvSpPr>
          <p:spPr>
            <a:xfrm>
              <a:off x="10768024" y="3155175"/>
              <a:ext cx="3689985" cy="4453255"/>
            </a:xfrm>
            <a:custGeom>
              <a:rect b="b" l="l" r="r" t="t"/>
              <a:pathLst>
                <a:path extrusionOk="0" h="4453255" w="3689984">
                  <a:moveTo>
                    <a:pt x="3074487" y="4453199"/>
                  </a:moveTo>
                  <a:lnTo>
                    <a:pt x="614912" y="4453199"/>
                  </a:lnTo>
                  <a:lnTo>
                    <a:pt x="566857" y="4451349"/>
                  </a:lnTo>
                  <a:lnTo>
                    <a:pt x="519813" y="4445890"/>
                  </a:lnTo>
                  <a:lnTo>
                    <a:pt x="473918" y="4436959"/>
                  </a:lnTo>
                  <a:lnTo>
                    <a:pt x="429308" y="4424692"/>
                  </a:lnTo>
                  <a:lnTo>
                    <a:pt x="386119" y="4409227"/>
                  </a:lnTo>
                  <a:lnTo>
                    <a:pt x="344489" y="4390699"/>
                  </a:lnTo>
                  <a:lnTo>
                    <a:pt x="304554" y="4369246"/>
                  </a:lnTo>
                  <a:lnTo>
                    <a:pt x="266450" y="4345004"/>
                  </a:lnTo>
                  <a:lnTo>
                    <a:pt x="230316" y="4318110"/>
                  </a:lnTo>
                  <a:lnTo>
                    <a:pt x="196286" y="4288701"/>
                  </a:lnTo>
                  <a:lnTo>
                    <a:pt x="164498" y="4256913"/>
                  </a:lnTo>
                  <a:lnTo>
                    <a:pt x="135089" y="4222883"/>
                  </a:lnTo>
                  <a:lnTo>
                    <a:pt x="108195" y="4186749"/>
                  </a:lnTo>
                  <a:lnTo>
                    <a:pt x="83953" y="4148645"/>
                  </a:lnTo>
                  <a:lnTo>
                    <a:pt x="62500" y="4108710"/>
                  </a:lnTo>
                  <a:lnTo>
                    <a:pt x="43972" y="4067080"/>
                  </a:lnTo>
                  <a:lnTo>
                    <a:pt x="28507" y="4023891"/>
                  </a:lnTo>
                  <a:lnTo>
                    <a:pt x="16240" y="3979281"/>
                  </a:lnTo>
                  <a:lnTo>
                    <a:pt x="7309" y="3933386"/>
                  </a:lnTo>
                  <a:lnTo>
                    <a:pt x="1850" y="3886342"/>
                  </a:lnTo>
                  <a:lnTo>
                    <a:pt x="0" y="3838287"/>
                  </a:lnTo>
                  <a:lnTo>
                    <a:pt x="0" y="614911"/>
                  </a:lnTo>
                  <a:lnTo>
                    <a:pt x="1850" y="566856"/>
                  </a:lnTo>
                  <a:lnTo>
                    <a:pt x="7309" y="519813"/>
                  </a:lnTo>
                  <a:lnTo>
                    <a:pt x="16240" y="473918"/>
                  </a:lnTo>
                  <a:lnTo>
                    <a:pt x="28507" y="429308"/>
                  </a:lnTo>
                  <a:lnTo>
                    <a:pt x="43972" y="386119"/>
                  </a:lnTo>
                  <a:lnTo>
                    <a:pt x="62500" y="344489"/>
                  </a:lnTo>
                  <a:lnTo>
                    <a:pt x="83953" y="304554"/>
                  </a:lnTo>
                  <a:lnTo>
                    <a:pt x="108195" y="266450"/>
                  </a:lnTo>
                  <a:lnTo>
                    <a:pt x="135089" y="230315"/>
                  </a:lnTo>
                  <a:lnTo>
                    <a:pt x="164498" y="196286"/>
                  </a:lnTo>
                  <a:lnTo>
                    <a:pt x="196286" y="164498"/>
                  </a:lnTo>
                  <a:lnTo>
                    <a:pt x="230316" y="135089"/>
                  </a:lnTo>
                  <a:lnTo>
                    <a:pt x="266450" y="108195"/>
                  </a:lnTo>
                  <a:lnTo>
                    <a:pt x="304554" y="83953"/>
                  </a:lnTo>
                  <a:lnTo>
                    <a:pt x="344489" y="62500"/>
                  </a:lnTo>
                  <a:lnTo>
                    <a:pt x="386119" y="43972"/>
                  </a:lnTo>
                  <a:lnTo>
                    <a:pt x="429308" y="28507"/>
                  </a:lnTo>
                  <a:lnTo>
                    <a:pt x="473918" y="16240"/>
                  </a:lnTo>
                  <a:lnTo>
                    <a:pt x="519813" y="7309"/>
                  </a:lnTo>
                  <a:lnTo>
                    <a:pt x="566857" y="1850"/>
                  </a:lnTo>
                  <a:lnTo>
                    <a:pt x="614912" y="0"/>
                  </a:lnTo>
                  <a:lnTo>
                    <a:pt x="3074487" y="0"/>
                  </a:lnTo>
                  <a:lnTo>
                    <a:pt x="3123178" y="1929"/>
                  </a:lnTo>
                  <a:lnTo>
                    <a:pt x="3171261" y="7660"/>
                  </a:lnTo>
                  <a:lnTo>
                    <a:pt x="3218531" y="17107"/>
                  </a:lnTo>
                  <a:lnTo>
                    <a:pt x="3264781" y="30184"/>
                  </a:lnTo>
                  <a:lnTo>
                    <a:pt x="3309804" y="46807"/>
                  </a:lnTo>
                  <a:lnTo>
                    <a:pt x="3353394" y="66889"/>
                  </a:lnTo>
                  <a:lnTo>
                    <a:pt x="3395345" y="90345"/>
                  </a:lnTo>
                  <a:lnTo>
                    <a:pt x="3435450" y="117090"/>
                  </a:lnTo>
                  <a:lnTo>
                    <a:pt x="3473503" y="147038"/>
                  </a:lnTo>
                  <a:lnTo>
                    <a:pt x="3509297" y="180103"/>
                  </a:lnTo>
                  <a:lnTo>
                    <a:pt x="3542362" y="215897"/>
                  </a:lnTo>
                  <a:lnTo>
                    <a:pt x="3572309" y="253949"/>
                  </a:lnTo>
                  <a:lnTo>
                    <a:pt x="3599054" y="294054"/>
                  </a:lnTo>
                  <a:lnTo>
                    <a:pt x="3622510" y="336005"/>
                  </a:lnTo>
                  <a:lnTo>
                    <a:pt x="3642592" y="379595"/>
                  </a:lnTo>
                  <a:lnTo>
                    <a:pt x="3659215" y="424618"/>
                  </a:lnTo>
                  <a:lnTo>
                    <a:pt x="3672292" y="470868"/>
                  </a:lnTo>
                  <a:lnTo>
                    <a:pt x="3681739" y="518138"/>
                  </a:lnTo>
                  <a:lnTo>
                    <a:pt x="3687470" y="566221"/>
                  </a:lnTo>
                  <a:lnTo>
                    <a:pt x="3689399" y="614911"/>
                  </a:lnTo>
                  <a:lnTo>
                    <a:pt x="3689399" y="3838287"/>
                  </a:lnTo>
                  <a:lnTo>
                    <a:pt x="3687549" y="3886342"/>
                  </a:lnTo>
                  <a:lnTo>
                    <a:pt x="3682090" y="3933386"/>
                  </a:lnTo>
                  <a:lnTo>
                    <a:pt x="3673159" y="3979281"/>
                  </a:lnTo>
                  <a:lnTo>
                    <a:pt x="3660892" y="4023891"/>
                  </a:lnTo>
                  <a:lnTo>
                    <a:pt x="3645427" y="4067080"/>
                  </a:lnTo>
                  <a:lnTo>
                    <a:pt x="3626899" y="4108710"/>
                  </a:lnTo>
                  <a:lnTo>
                    <a:pt x="3605446" y="4148645"/>
                  </a:lnTo>
                  <a:lnTo>
                    <a:pt x="3581204" y="4186749"/>
                  </a:lnTo>
                  <a:lnTo>
                    <a:pt x="3554310" y="4222883"/>
                  </a:lnTo>
                  <a:lnTo>
                    <a:pt x="3524901" y="4256913"/>
                  </a:lnTo>
                  <a:lnTo>
                    <a:pt x="3493113" y="4288701"/>
                  </a:lnTo>
                  <a:lnTo>
                    <a:pt x="3459083" y="4318110"/>
                  </a:lnTo>
                  <a:lnTo>
                    <a:pt x="3422948" y="4345004"/>
                  </a:lnTo>
                  <a:lnTo>
                    <a:pt x="3384845" y="4369246"/>
                  </a:lnTo>
                  <a:lnTo>
                    <a:pt x="3344910" y="4390699"/>
                  </a:lnTo>
                  <a:lnTo>
                    <a:pt x="3303279" y="4409227"/>
                  </a:lnTo>
                  <a:lnTo>
                    <a:pt x="3260091" y="4424692"/>
                  </a:lnTo>
                  <a:lnTo>
                    <a:pt x="3215481" y="4436959"/>
                  </a:lnTo>
                  <a:lnTo>
                    <a:pt x="3169585" y="4445890"/>
                  </a:lnTo>
                  <a:lnTo>
                    <a:pt x="3122542" y="4451349"/>
                  </a:lnTo>
                  <a:lnTo>
                    <a:pt x="3074487" y="44531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10768024" y="3155175"/>
              <a:ext cx="3689985" cy="4453255"/>
            </a:xfrm>
            <a:custGeom>
              <a:rect b="b" l="l" r="r" t="t"/>
              <a:pathLst>
                <a:path extrusionOk="0" h="4453255" w="3689984">
                  <a:moveTo>
                    <a:pt x="0" y="614911"/>
                  </a:moveTo>
                  <a:lnTo>
                    <a:pt x="1850" y="566856"/>
                  </a:lnTo>
                  <a:lnTo>
                    <a:pt x="7309" y="519813"/>
                  </a:lnTo>
                  <a:lnTo>
                    <a:pt x="16240" y="473918"/>
                  </a:lnTo>
                  <a:lnTo>
                    <a:pt x="28507" y="429308"/>
                  </a:lnTo>
                  <a:lnTo>
                    <a:pt x="43972" y="386119"/>
                  </a:lnTo>
                  <a:lnTo>
                    <a:pt x="62500" y="344489"/>
                  </a:lnTo>
                  <a:lnTo>
                    <a:pt x="83953" y="304554"/>
                  </a:lnTo>
                  <a:lnTo>
                    <a:pt x="108195" y="266450"/>
                  </a:lnTo>
                  <a:lnTo>
                    <a:pt x="135089" y="230315"/>
                  </a:lnTo>
                  <a:lnTo>
                    <a:pt x="164498" y="196286"/>
                  </a:lnTo>
                  <a:lnTo>
                    <a:pt x="196286" y="164498"/>
                  </a:lnTo>
                  <a:lnTo>
                    <a:pt x="230316" y="135089"/>
                  </a:lnTo>
                  <a:lnTo>
                    <a:pt x="266450" y="108195"/>
                  </a:lnTo>
                  <a:lnTo>
                    <a:pt x="304554" y="83953"/>
                  </a:lnTo>
                  <a:lnTo>
                    <a:pt x="344489" y="62500"/>
                  </a:lnTo>
                  <a:lnTo>
                    <a:pt x="386119" y="43972"/>
                  </a:lnTo>
                  <a:lnTo>
                    <a:pt x="429308" y="28507"/>
                  </a:lnTo>
                  <a:lnTo>
                    <a:pt x="473918" y="16240"/>
                  </a:lnTo>
                  <a:lnTo>
                    <a:pt x="519813" y="7309"/>
                  </a:lnTo>
                  <a:lnTo>
                    <a:pt x="566857" y="1850"/>
                  </a:lnTo>
                  <a:lnTo>
                    <a:pt x="614912" y="0"/>
                  </a:lnTo>
                  <a:lnTo>
                    <a:pt x="3074487" y="0"/>
                  </a:lnTo>
                  <a:lnTo>
                    <a:pt x="3123178" y="1929"/>
                  </a:lnTo>
                  <a:lnTo>
                    <a:pt x="3171261" y="7660"/>
                  </a:lnTo>
                  <a:lnTo>
                    <a:pt x="3218531" y="17107"/>
                  </a:lnTo>
                  <a:lnTo>
                    <a:pt x="3264781" y="30184"/>
                  </a:lnTo>
                  <a:lnTo>
                    <a:pt x="3309804" y="46807"/>
                  </a:lnTo>
                  <a:lnTo>
                    <a:pt x="3353394" y="66889"/>
                  </a:lnTo>
                  <a:lnTo>
                    <a:pt x="3395345" y="90345"/>
                  </a:lnTo>
                  <a:lnTo>
                    <a:pt x="3435450" y="117090"/>
                  </a:lnTo>
                  <a:lnTo>
                    <a:pt x="3473503" y="147038"/>
                  </a:lnTo>
                  <a:lnTo>
                    <a:pt x="3509297" y="180103"/>
                  </a:lnTo>
                  <a:lnTo>
                    <a:pt x="3542362" y="215897"/>
                  </a:lnTo>
                  <a:lnTo>
                    <a:pt x="3572309" y="253949"/>
                  </a:lnTo>
                  <a:lnTo>
                    <a:pt x="3599054" y="294054"/>
                  </a:lnTo>
                  <a:lnTo>
                    <a:pt x="3622510" y="336005"/>
                  </a:lnTo>
                  <a:lnTo>
                    <a:pt x="3642592" y="379595"/>
                  </a:lnTo>
                  <a:lnTo>
                    <a:pt x="3659215" y="424618"/>
                  </a:lnTo>
                  <a:lnTo>
                    <a:pt x="3672292" y="470868"/>
                  </a:lnTo>
                  <a:lnTo>
                    <a:pt x="3681739" y="518138"/>
                  </a:lnTo>
                  <a:lnTo>
                    <a:pt x="3687470" y="566221"/>
                  </a:lnTo>
                  <a:lnTo>
                    <a:pt x="3689399" y="614911"/>
                  </a:lnTo>
                  <a:lnTo>
                    <a:pt x="3689399" y="3838287"/>
                  </a:lnTo>
                  <a:lnTo>
                    <a:pt x="3687549" y="3886342"/>
                  </a:lnTo>
                  <a:lnTo>
                    <a:pt x="3682090" y="3933386"/>
                  </a:lnTo>
                  <a:lnTo>
                    <a:pt x="3673159" y="3979281"/>
                  </a:lnTo>
                  <a:lnTo>
                    <a:pt x="3660892" y="4023891"/>
                  </a:lnTo>
                  <a:lnTo>
                    <a:pt x="3645427" y="4067080"/>
                  </a:lnTo>
                  <a:lnTo>
                    <a:pt x="3626899" y="4108710"/>
                  </a:lnTo>
                  <a:lnTo>
                    <a:pt x="3605446" y="4148645"/>
                  </a:lnTo>
                  <a:lnTo>
                    <a:pt x="3581204" y="4186749"/>
                  </a:lnTo>
                  <a:lnTo>
                    <a:pt x="3554310" y="4222883"/>
                  </a:lnTo>
                  <a:lnTo>
                    <a:pt x="3524901" y="4256913"/>
                  </a:lnTo>
                  <a:lnTo>
                    <a:pt x="3493113" y="4288701"/>
                  </a:lnTo>
                  <a:lnTo>
                    <a:pt x="3459083" y="4318110"/>
                  </a:lnTo>
                  <a:lnTo>
                    <a:pt x="3422948" y="4345004"/>
                  </a:lnTo>
                  <a:lnTo>
                    <a:pt x="3384845" y="4369246"/>
                  </a:lnTo>
                  <a:lnTo>
                    <a:pt x="3344910" y="4390699"/>
                  </a:lnTo>
                  <a:lnTo>
                    <a:pt x="3303279" y="4409227"/>
                  </a:lnTo>
                  <a:lnTo>
                    <a:pt x="3260091" y="4424692"/>
                  </a:lnTo>
                  <a:lnTo>
                    <a:pt x="3215481" y="4436959"/>
                  </a:lnTo>
                  <a:lnTo>
                    <a:pt x="3169585" y="4445890"/>
                  </a:lnTo>
                  <a:lnTo>
                    <a:pt x="3122542" y="4451349"/>
                  </a:lnTo>
                  <a:lnTo>
                    <a:pt x="3074487" y="4453199"/>
                  </a:lnTo>
                  <a:lnTo>
                    <a:pt x="614912" y="4453199"/>
                  </a:lnTo>
                  <a:lnTo>
                    <a:pt x="566857" y="4451349"/>
                  </a:lnTo>
                  <a:lnTo>
                    <a:pt x="519813" y="4445890"/>
                  </a:lnTo>
                  <a:lnTo>
                    <a:pt x="473918" y="4436959"/>
                  </a:lnTo>
                  <a:lnTo>
                    <a:pt x="429308" y="4424692"/>
                  </a:lnTo>
                  <a:lnTo>
                    <a:pt x="386119" y="4409227"/>
                  </a:lnTo>
                  <a:lnTo>
                    <a:pt x="344489" y="4390699"/>
                  </a:lnTo>
                  <a:lnTo>
                    <a:pt x="304554" y="4369246"/>
                  </a:lnTo>
                  <a:lnTo>
                    <a:pt x="266450" y="4345004"/>
                  </a:lnTo>
                  <a:lnTo>
                    <a:pt x="230316" y="4318110"/>
                  </a:lnTo>
                  <a:lnTo>
                    <a:pt x="196286" y="4288701"/>
                  </a:lnTo>
                  <a:lnTo>
                    <a:pt x="164498" y="4256913"/>
                  </a:lnTo>
                  <a:lnTo>
                    <a:pt x="135089" y="4222883"/>
                  </a:lnTo>
                  <a:lnTo>
                    <a:pt x="108195" y="4186749"/>
                  </a:lnTo>
                  <a:lnTo>
                    <a:pt x="83953" y="4148645"/>
                  </a:lnTo>
                  <a:lnTo>
                    <a:pt x="62500" y="4108710"/>
                  </a:lnTo>
                  <a:lnTo>
                    <a:pt x="43972" y="4067080"/>
                  </a:lnTo>
                  <a:lnTo>
                    <a:pt x="28507" y="4023891"/>
                  </a:lnTo>
                  <a:lnTo>
                    <a:pt x="16240" y="3979281"/>
                  </a:lnTo>
                  <a:lnTo>
                    <a:pt x="7309" y="3933386"/>
                  </a:lnTo>
                  <a:lnTo>
                    <a:pt x="1850" y="3886342"/>
                  </a:lnTo>
                  <a:lnTo>
                    <a:pt x="0" y="3838287"/>
                  </a:lnTo>
                  <a:lnTo>
                    <a:pt x="0" y="614911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20"/>
          <p:cNvSpPr txBox="1"/>
          <p:nvPr/>
        </p:nvSpPr>
        <p:spPr>
          <a:xfrm>
            <a:off x="11021152" y="3212716"/>
            <a:ext cx="2978785" cy="4147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46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E	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TE’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the	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TE’ 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each element  in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First(T)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5179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First(T) = {id, num  and (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59" name="Google Shape;259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1" name="Google Shape;261;p21"/>
          <p:cNvGraphicFramePr/>
          <p:nvPr/>
        </p:nvGraphicFramePr>
        <p:xfrm>
          <a:off x="564100" y="3393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1304925"/>
                <a:gridCol w="1304925"/>
                <a:gridCol w="1516375"/>
                <a:gridCol w="1092825"/>
                <a:gridCol w="1304300"/>
                <a:gridCol w="1304300"/>
                <a:gridCol w="1304300"/>
                <a:gridCol w="1304300"/>
              </a:tblGrid>
              <a:tr h="8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E’-&gt;+TE’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62" name="Google Shape;262;p21"/>
          <p:cNvGrpSpPr/>
          <p:nvPr/>
        </p:nvGrpSpPr>
        <p:grpSpPr>
          <a:xfrm>
            <a:off x="11174875" y="3155175"/>
            <a:ext cx="3282950" cy="5106670"/>
            <a:chOff x="11174875" y="3155175"/>
            <a:chExt cx="3282950" cy="5106670"/>
          </a:xfrm>
        </p:grpSpPr>
        <p:sp>
          <p:nvSpPr>
            <p:cNvPr id="263" name="Google Shape;263;p21"/>
            <p:cNvSpPr/>
            <p:nvPr/>
          </p:nvSpPr>
          <p:spPr>
            <a:xfrm>
              <a:off x="11174875" y="3155175"/>
              <a:ext cx="3282950" cy="5106670"/>
            </a:xfrm>
            <a:custGeom>
              <a:rect b="b" l="l" r="r" t="t"/>
              <a:pathLst>
                <a:path extrusionOk="0" h="5106670" w="3282950">
                  <a:moveTo>
                    <a:pt x="2735488" y="5106299"/>
                  </a:moveTo>
                  <a:lnTo>
                    <a:pt x="547110" y="5106299"/>
                  </a:lnTo>
                  <a:lnTo>
                    <a:pt x="499904" y="5104291"/>
                  </a:lnTo>
                  <a:lnTo>
                    <a:pt x="453812" y="5098376"/>
                  </a:lnTo>
                  <a:lnTo>
                    <a:pt x="409000" y="5088718"/>
                  </a:lnTo>
                  <a:lnTo>
                    <a:pt x="365631" y="5075482"/>
                  </a:lnTo>
                  <a:lnTo>
                    <a:pt x="323870" y="5058831"/>
                  </a:lnTo>
                  <a:lnTo>
                    <a:pt x="283881" y="5038930"/>
                  </a:lnTo>
                  <a:lnTo>
                    <a:pt x="245828" y="5015944"/>
                  </a:lnTo>
                  <a:lnTo>
                    <a:pt x="209876" y="4990035"/>
                  </a:lnTo>
                  <a:lnTo>
                    <a:pt x="176188" y="4961370"/>
                  </a:lnTo>
                  <a:lnTo>
                    <a:pt x="144929" y="4930111"/>
                  </a:lnTo>
                  <a:lnTo>
                    <a:pt x="116264" y="4896423"/>
                  </a:lnTo>
                  <a:lnTo>
                    <a:pt x="90355" y="4860471"/>
                  </a:lnTo>
                  <a:lnTo>
                    <a:pt x="67369" y="4822418"/>
                  </a:lnTo>
                  <a:lnTo>
                    <a:pt x="47468" y="4782429"/>
                  </a:lnTo>
                  <a:lnTo>
                    <a:pt x="30817" y="4740668"/>
                  </a:lnTo>
                  <a:lnTo>
                    <a:pt x="17581" y="4697299"/>
                  </a:lnTo>
                  <a:lnTo>
                    <a:pt x="7923" y="4652487"/>
                  </a:lnTo>
                  <a:lnTo>
                    <a:pt x="2008" y="4606395"/>
                  </a:lnTo>
                  <a:lnTo>
                    <a:pt x="0" y="4559188"/>
                  </a:lnTo>
                  <a:lnTo>
                    <a:pt x="0" y="547110"/>
                  </a:ln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4559188"/>
                  </a:lnTo>
                  <a:lnTo>
                    <a:pt x="3280591" y="4606395"/>
                  </a:lnTo>
                  <a:lnTo>
                    <a:pt x="3274676" y="4652487"/>
                  </a:lnTo>
                  <a:lnTo>
                    <a:pt x="3265018" y="4697299"/>
                  </a:lnTo>
                  <a:lnTo>
                    <a:pt x="3251782" y="4740668"/>
                  </a:lnTo>
                  <a:lnTo>
                    <a:pt x="3235131" y="4782429"/>
                  </a:lnTo>
                  <a:lnTo>
                    <a:pt x="3215230" y="4822418"/>
                  </a:lnTo>
                  <a:lnTo>
                    <a:pt x="3192244" y="4860471"/>
                  </a:lnTo>
                  <a:lnTo>
                    <a:pt x="3166335" y="4896423"/>
                  </a:lnTo>
                  <a:lnTo>
                    <a:pt x="3137670" y="4930111"/>
                  </a:lnTo>
                  <a:lnTo>
                    <a:pt x="3106411" y="4961370"/>
                  </a:lnTo>
                  <a:lnTo>
                    <a:pt x="3072723" y="4990035"/>
                  </a:lnTo>
                  <a:lnTo>
                    <a:pt x="3036771" y="5015944"/>
                  </a:lnTo>
                  <a:lnTo>
                    <a:pt x="2998718" y="5038930"/>
                  </a:lnTo>
                  <a:lnTo>
                    <a:pt x="2958729" y="5058831"/>
                  </a:lnTo>
                  <a:lnTo>
                    <a:pt x="2916968" y="5075482"/>
                  </a:lnTo>
                  <a:lnTo>
                    <a:pt x="2873599" y="5088718"/>
                  </a:lnTo>
                  <a:lnTo>
                    <a:pt x="2828787" y="5098376"/>
                  </a:lnTo>
                  <a:lnTo>
                    <a:pt x="2782695" y="5104291"/>
                  </a:lnTo>
                  <a:lnTo>
                    <a:pt x="2735488" y="51062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1"/>
            <p:cNvSpPr/>
            <p:nvPr/>
          </p:nvSpPr>
          <p:spPr>
            <a:xfrm>
              <a:off x="11174875" y="3155175"/>
              <a:ext cx="3282950" cy="5106670"/>
            </a:xfrm>
            <a:custGeom>
              <a:rect b="b" l="l" r="r" t="t"/>
              <a:pathLst>
                <a:path extrusionOk="0" h="5106670" w="3282950">
                  <a:moveTo>
                    <a:pt x="0" y="547110"/>
                  </a:move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4559188"/>
                  </a:lnTo>
                  <a:lnTo>
                    <a:pt x="3280591" y="4606395"/>
                  </a:lnTo>
                  <a:lnTo>
                    <a:pt x="3274676" y="4652487"/>
                  </a:lnTo>
                  <a:lnTo>
                    <a:pt x="3265018" y="4697299"/>
                  </a:lnTo>
                  <a:lnTo>
                    <a:pt x="3251782" y="4740668"/>
                  </a:lnTo>
                  <a:lnTo>
                    <a:pt x="3235131" y="4782429"/>
                  </a:lnTo>
                  <a:lnTo>
                    <a:pt x="3215230" y="4822418"/>
                  </a:lnTo>
                  <a:lnTo>
                    <a:pt x="3192244" y="4860471"/>
                  </a:lnTo>
                  <a:lnTo>
                    <a:pt x="3166335" y="4896423"/>
                  </a:lnTo>
                  <a:lnTo>
                    <a:pt x="3137670" y="4930111"/>
                  </a:lnTo>
                  <a:lnTo>
                    <a:pt x="3106411" y="4961370"/>
                  </a:lnTo>
                  <a:lnTo>
                    <a:pt x="3072723" y="4990035"/>
                  </a:lnTo>
                  <a:lnTo>
                    <a:pt x="3036771" y="5015944"/>
                  </a:lnTo>
                  <a:lnTo>
                    <a:pt x="2998718" y="5038930"/>
                  </a:lnTo>
                  <a:lnTo>
                    <a:pt x="2958729" y="5058831"/>
                  </a:lnTo>
                  <a:lnTo>
                    <a:pt x="2916968" y="5075482"/>
                  </a:lnTo>
                  <a:lnTo>
                    <a:pt x="2873599" y="5088718"/>
                  </a:lnTo>
                  <a:lnTo>
                    <a:pt x="2828787" y="5098376"/>
                  </a:lnTo>
                  <a:lnTo>
                    <a:pt x="2782695" y="5104291"/>
                  </a:lnTo>
                  <a:lnTo>
                    <a:pt x="2735488" y="5106299"/>
                  </a:lnTo>
                  <a:lnTo>
                    <a:pt x="547110" y="5106299"/>
                  </a:lnTo>
                  <a:lnTo>
                    <a:pt x="499904" y="5104291"/>
                  </a:lnTo>
                  <a:lnTo>
                    <a:pt x="453812" y="5098376"/>
                  </a:lnTo>
                  <a:lnTo>
                    <a:pt x="409000" y="5088718"/>
                  </a:lnTo>
                  <a:lnTo>
                    <a:pt x="365631" y="5075482"/>
                  </a:lnTo>
                  <a:lnTo>
                    <a:pt x="323870" y="5058831"/>
                  </a:lnTo>
                  <a:lnTo>
                    <a:pt x="283881" y="5038930"/>
                  </a:lnTo>
                  <a:lnTo>
                    <a:pt x="245828" y="5015944"/>
                  </a:lnTo>
                  <a:lnTo>
                    <a:pt x="209876" y="4990035"/>
                  </a:lnTo>
                  <a:lnTo>
                    <a:pt x="176188" y="4961370"/>
                  </a:lnTo>
                  <a:lnTo>
                    <a:pt x="144929" y="4930111"/>
                  </a:lnTo>
                  <a:lnTo>
                    <a:pt x="116264" y="4896423"/>
                  </a:lnTo>
                  <a:lnTo>
                    <a:pt x="90355" y="4860471"/>
                  </a:lnTo>
                  <a:lnTo>
                    <a:pt x="67369" y="4822418"/>
                  </a:lnTo>
                  <a:lnTo>
                    <a:pt x="47468" y="4782429"/>
                  </a:lnTo>
                  <a:lnTo>
                    <a:pt x="30817" y="4740668"/>
                  </a:lnTo>
                  <a:lnTo>
                    <a:pt x="17581" y="4697299"/>
                  </a:lnTo>
                  <a:lnTo>
                    <a:pt x="7923" y="4652487"/>
                  </a:lnTo>
                  <a:lnTo>
                    <a:pt x="2008" y="4606395"/>
                  </a:lnTo>
                  <a:lnTo>
                    <a:pt x="0" y="4559188"/>
                  </a:lnTo>
                  <a:lnTo>
                    <a:pt x="0" y="547110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21"/>
          <p:cNvSpPr txBox="1"/>
          <p:nvPr/>
        </p:nvSpPr>
        <p:spPr>
          <a:xfrm>
            <a:off x="519275" y="2147667"/>
            <a:ext cx="13664565" cy="5735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28244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each	production	in	the	grammar,	add	entries	to	the  appropriate locations.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518159" rtl="0" algn="l">
              <a:lnSpc>
                <a:spcPct val="114999"/>
              </a:lnSpc>
              <a:spcBef>
                <a:spcPts val="2455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E’	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+ T E’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E’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+ T E’ 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E’	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	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0104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So, 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E’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λ 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all elements  in Follow(LHS), i.e,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{ ), $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71" name="Google Shape;271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22"/>
          <p:cNvGraphicFramePr/>
          <p:nvPr/>
        </p:nvGraphicFramePr>
        <p:xfrm>
          <a:off x="564100" y="3393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1304925"/>
                <a:gridCol w="1304925"/>
                <a:gridCol w="1516375"/>
                <a:gridCol w="1092825"/>
                <a:gridCol w="1304300"/>
                <a:gridCol w="1304300"/>
                <a:gridCol w="1304300"/>
                <a:gridCol w="1304300"/>
              </a:tblGrid>
              <a:tr h="8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E’-&gt;+TE’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74" name="Google Shape;274;p22"/>
          <p:cNvGrpSpPr/>
          <p:nvPr/>
        </p:nvGrpSpPr>
        <p:grpSpPr>
          <a:xfrm>
            <a:off x="11174875" y="3383774"/>
            <a:ext cx="3282950" cy="4207510"/>
            <a:chOff x="11174875" y="3383774"/>
            <a:chExt cx="3282950" cy="4207510"/>
          </a:xfrm>
        </p:grpSpPr>
        <p:sp>
          <p:nvSpPr>
            <p:cNvPr id="275" name="Google Shape;275;p22"/>
            <p:cNvSpPr/>
            <p:nvPr/>
          </p:nvSpPr>
          <p:spPr>
            <a:xfrm>
              <a:off x="11174875" y="3383774"/>
              <a:ext cx="3282950" cy="4207510"/>
            </a:xfrm>
            <a:custGeom>
              <a:rect b="b" l="l" r="r" t="t"/>
              <a:pathLst>
                <a:path extrusionOk="0" h="4207509" w="3282950">
                  <a:moveTo>
                    <a:pt x="2735488" y="4206899"/>
                  </a:moveTo>
                  <a:lnTo>
                    <a:pt x="547110" y="4206899"/>
                  </a:lnTo>
                  <a:lnTo>
                    <a:pt x="499904" y="4204891"/>
                  </a:lnTo>
                  <a:lnTo>
                    <a:pt x="453812" y="4198976"/>
                  </a:lnTo>
                  <a:lnTo>
                    <a:pt x="409000" y="4189318"/>
                  </a:lnTo>
                  <a:lnTo>
                    <a:pt x="365631" y="4176082"/>
                  </a:lnTo>
                  <a:lnTo>
                    <a:pt x="323870" y="4159431"/>
                  </a:lnTo>
                  <a:lnTo>
                    <a:pt x="283881" y="4139530"/>
                  </a:lnTo>
                  <a:lnTo>
                    <a:pt x="245828" y="4116544"/>
                  </a:lnTo>
                  <a:lnTo>
                    <a:pt x="209876" y="4090635"/>
                  </a:lnTo>
                  <a:lnTo>
                    <a:pt x="176188" y="4061970"/>
                  </a:lnTo>
                  <a:lnTo>
                    <a:pt x="144929" y="4030711"/>
                  </a:lnTo>
                  <a:lnTo>
                    <a:pt x="116264" y="3997023"/>
                  </a:lnTo>
                  <a:lnTo>
                    <a:pt x="90355" y="3961071"/>
                  </a:lnTo>
                  <a:lnTo>
                    <a:pt x="67369" y="3923018"/>
                  </a:lnTo>
                  <a:lnTo>
                    <a:pt x="47468" y="3883029"/>
                  </a:lnTo>
                  <a:lnTo>
                    <a:pt x="30817" y="3841268"/>
                  </a:lnTo>
                  <a:lnTo>
                    <a:pt x="17581" y="3797899"/>
                  </a:lnTo>
                  <a:lnTo>
                    <a:pt x="7923" y="3753087"/>
                  </a:lnTo>
                  <a:lnTo>
                    <a:pt x="2008" y="3706995"/>
                  </a:lnTo>
                  <a:lnTo>
                    <a:pt x="0" y="3659788"/>
                  </a:lnTo>
                  <a:lnTo>
                    <a:pt x="0" y="547110"/>
                  </a:ln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3659788"/>
                  </a:lnTo>
                  <a:lnTo>
                    <a:pt x="3280591" y="3706995"/>
                  </a:lnTo>
                  <a:lnTo>
                    <a:pt x="3274676" y="3753087"/>
                  </a:lnTo>
                  <a:lnTo>
                    <a:pt x="3265018" y="3797899"/>
                  </a:lnTo>
                  <a:lnTo>
                    <a:pt x="3251782" y="3841268"/>
                  </a:lnTo>
                  <a:lnTo>
                    <a:pt x="3235131" y="3883029"/>
                  </a:lnTo>
                  <a:lnTo>
                    <a:pt x="3215230" y="3923018"/>
                  </a:lnTo>
                  <a:lnTo>
                    <a:pt x="3192244" y="3961071"/>
                  </a:lnTo>
                  <a:lnTo>
                    <a:pt x="3166335" y="3997023"/>
                  </a:lnTo>
                  <a:lnTo>
                    <a:pt x="3137670" y="4030711"/>
                  </a:lnTo>
                  <a:lnTo>
                    <a:pt x="3106411" y="4061970"/>
                  </a:lnTo>
                  <a:lnTo>
                    <a:pt x="3072723" y="4090635"/>
                  </a:lnTo>
                  <a:lnTo>
                    <a:pt x="3036771" y="4116544"/>
                  </a:lnTo>
                  <a:lnTo>
                    <a:pt x="2998718" y="4139530"/>
                  </a:lnTo>
                  <a:lnTo>
                    <a:pt x="2958729" y="4159431"/>
                  </a:lnTo>
                  <a:lnTo>
                    <a:pt x="2916968" y="4176082"/>
                  </a:lnTo>
                  <a:lnTo>
                    <a:pt x="2873599" y="4189318"/>
                  </a:lnTo>
                  <a:lnTo>
                    <a:pt x="2828787" y="4198976"/>
                  </a:lnTo>
                  <a:lnTo>
                    <a:pt x="2782695" y="4204891"/>
                  </a:lnTo>
                  <a:lnTo>
                    <a:pt x="2735488" y="42068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11174875" y="3383774"/>
              <a:ext cx="3282950" cy="4207510"/>
            </a:xfrm>
            <a:custGeom>
              <a:rect b="b" l="l" r="r" t="t"/>
              <a:pathLst>
                <a:path extrusionOk="0" h="4207509" w="3282950">
                  <a:moveTo>
                    <a:pt x="0" y="547110"/>
                  </a:move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3659788"/>
                  </a:lnTo>
                  <a:lnTo>
                    <a:pt x="3280591" y="3706995"/>
                  </a:lnTo>
                  <a:lnTo>
                    <a:pt x="3274676" y="3753087"/>
                  </a:lnTo>
                  <a:lnTo>
                    <a:pt x="3265018" y="3797899"/>
                  </a:lnTo>
                  <a:lnTo>
                    <a:pt x="3251782" y="3841268"/>
                  </a:lnTo>
                  <a:lnTo>
                    <a:pt x="3235131" y="3883029"/>
                  </a:lnTo>
                  <a:lnTo>
                    <a:pt x="3215230" y="3923018"/>
                  </a:lnTo>
                  <a:lnTo>
                    <a:pt x="3192244" y="3961071"/>
                  </a:lnTo>
                  <a:lnTo>
                    <a:pt x="3166335" y="3997023"/>
                  </a:lnTo>
                  <a:lnTo>
                    <a:pt x="3137670" y="4030711"/>
                  </a:lnTo>
                  <a:lnTo>
                    <a:pt x="3106411" y="4061970"/>
                  </a:lnTo>
                  <a:lnTo>
                    <a:pt x="3072723" y="4090635"/>
                  </a:lnTo>
                  <a:lnTo>
                    <a:pt x="3036771" y="4116544"/>
                  </a:lnTo>
                  <a:lnTo>
                    <a:pt x="2998718" y="4139530"/>
                  </a:lnTo>
                  <a:lnTo>
                    <a:pt x="2958729" y="4159431"/>
                  </a:lnTo>
                  <a:lnTo>
                    <a:pt x="2916968" y="4176082"/>
                  </a:lnTo>
                  <a:lnTo>
                    <a:pt x="2873599" y="4189318"/>
                  </a:lnTo>
                  <a:lnTo>
                    <a:pt x="2828787" y="4198976"/>
                  </a:lnTo>
                  <a:lnTo>
                    <a:pt x="2782695" y="4204891"/>
                  </a:lnTo>
                  <a:lnTo>
                    <a:pt x="2735488" y="4206899"/>
                  </a:lnTo>
                  <a:lnTo>
                    <a:pt x="547110" y="4206899"/>
                  </a:lnTo>
                  <a:lnTo>
                    <a:pt x="499904" y="4204891"/>
                  </a:lnTo>
                  <a:lnTo>
                    <a:pt x="453812" y="4198976"/>
                  </a:lnTo>
                  <a:lnTo>
                    <a:pt x="409000" y="4189318"/>
                  </a:lnTo>
                  <a:lnTo>
                    <a:pt x="365631" y="4176082"/>
                  </a:lnTo>
                  <a:lnTo>
                    <a:pt x="323870" y="4159431"/>
                  </a:lnTo>
                  <a:lnTo>
                    <a:pt x="283881" y="4139530"/>
                  </a:lnTo>
                  <a:lnTo>
                    <a:pt x="245828" y="4116544"/>
                  </a:lnTo>
                  <a:lnTo>
                    <a:pt x="209876" y="4090635"/>
                  </a:lnTo>
                  <a:lnTo>
                    <a:pt x="176188" y="4061970"/>
                  </a:lnTo>
                  <a:lnTo>
                    <a:pt x="144929" y="4030711"/>
                  </a:lnTo>
                  <a:lnTo>
                    <a:pt x="116264" y="3997023"/>
                  </a:lnTo>
                  <a:lnTo>
                    <a:pt x="90355" y="3961071"/>
                  </a:lnTo>
                  <a:lnTo>
                    <a:pt x="67369" y="3923018"/>
                  </a:lnTo>
                  <a:lnTo>
                    <a:pt x="47468" y="3883029"/>
                  </a:lnTo>
                  <a:lnTo>
                    <a:pt x="30817" y="3841268"/>
                  </a:lnTo>
                  <a:lnTo>
                    <a:pt x="17581" y="3797899"/>
                  </a:lnTo>
                  <a:lnTo>
                    <a:pt x="7923" y="3753087"/>
                  </a:lnTo>
                  <a:lnTo>
                    <a:pt x="2008" y="3706995"/>
                  </a:lnTo>
                  <a:lnTo>
                    <a:pt x="0" y="3659788"/>
                  </a:lnTo>
                  <a:lnTo>
                    <a:pt x="0" y="547110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22"/>
          <p:cNvSpPr txBox="1"/>
          <p:nvPr/>
        </p:nvSpPr>
        <p:spPr>
          <a:xfrm>
            <a:off x="519275" y="2135475"/>
            <a:ext cx="13608050" cy="52812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225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each	production	in	the	grammar,	add	entries	to	the  appropriate locations.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 -&gt; FT’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Check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First(F).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249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First(F)={id,num,(}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5080" rtl="0" algn="l">
              <a:lnSpc>
                <a:spcPct val="114999"/>
              </a:lnSpc>
              <a:spcBef>
                <a:spcPts val="1989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 -&gt; FT’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 each element.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83" name="Google Shape;283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23"/>
          <p:cNvGraphicFramePr/>
          <p:nvPr/>
        </p:nvGraphicFramePr>
        <p:xfrm>
          <a:off x="564100" y="3317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767725"/>
                <a:gridCol w="1375400"/>
                <a:gridCol w="1376675"/>
                <a:gridCol w="1444000"/>
                <a:gridCol w="1562100"/>
                <a:gridCol w="1304925"/>
                <a:gridCol w="1304925"/>
                <a:gridCol w="1304925"/>
              </a:tblGrid>
              <a:tr h="8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E’-&gt;+TE’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T’-&gt;*FT’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86" name="Google Shape;286;p23"/>
          <p:cNvGrpSpPr/>
          <p:nvPr/>
        </p:nvGrpSpPr>
        <p:grpSpPr>
          <a:xfrm>
            <a:off x="11174875" y="3383774"/>
            <a:ext cx="3282950" cy="5019040"/>
            <a:chOff x="11174875" y="3383774"/>
            <a:chExt cx="3282950" cy="5019040"/>
          </a:xfrm>
        </p:grpSpPr>
        <p:sp>
          <p:nvSpPr>
            <p:cNvPr id="287" name="Google Shape;287;p23"/>
            <p:cNvSpPr/>
            <p:nvPr/>
          </p:nvSpPr>
          <p:spPr>
            <a:xfrm>
              <a:off x="11174875" y="3383774"/>
              <a:ext cx="3282950" cy="5019040"/>
            </a:xfrm>
            <a:custGeom>
              <a:rect b="b" l="l" r="r" t="t"/>
              <a:pathLst>
                <a:path extrusionOk="0" h="5019040" w="3282950">
                  <a:moveTo>
                    <a:pt x="2735488" y="5018699"/>
                  </a:moveTo>
                  <a:lnTo>
                    <a:pt x="547110" y="5018699"/>
                  </a:lnTo>
                  <a:lnTo>
                    <a:pt x="499904" y="5016691"/>
                  </a:lnTo>
                  <a:lnTo>
                    <a:pt x="453812" y="5010776"/>
                  </a:lnTo>
                  <a:lnTo>
                    <a:pt x="409000" y="5001118"/>
                  </a:lnTo>
                  <a:lnTo>
                    <a:pt x="365631" y="4987882"/>
                  </a:lnTo>
                  <a:lnTo>
                    <a:pt x="323870" y="4971231"/>
                  </a:lnTo>
                  <a:lnTo>
                    <a:pt x="283881" y="4951330"/>
                  </a:lnTo>
                  <a:lnTo>
                    <a:pt x="245828" y="4928344"/>
                  </a:lnTo>
                  <a:lnTo>
                    <a:pt x="209876" y="4902435"/>
                  </a:lnTo>
                  <a:lnTo>
                    <a:pt x="176188" y="4873770"/>
                  </a:lnTo>
                  <a:lnTo>
                    <a:pt x="144929" y="4842511"/>
                  </a:lnTo>
                  <a:lnTo>
                    <a:pt x="116264" y="4808823"/>
                  </a:lnTo>
                  <a:lnTo>
                    <a:pt x="90355" y="4772871"/>
                  </a:lnTo>
                  <a:lnTo>
                    <a:pt x="67369" y="4734818"/>
                  </a:lnTo>
                  <a:lnTo>
                    <a:pt x="47468" y="4694829"/>
                  </a:lnTo>
                  <a:lnTo>
                    <a:pt x="30817" y="4653068"/>
                  </a:lnTo>
                  <a:lnTo>
                    <a:pt x="17581" y="4609699"/>
                  </a:lnTo>
                  <a:lnTo>
                    <a:pt x="7923" y="4564887"/>
                  </a:lnTo>
                  <a:lnTo>
                    <a:pt x="2008" y="4518795"/>
                  </a:lnTo>
                  <a:lnTo>
                    <a:pt x="0" y="4471588"/>
                  </a:lnTo>
                  <a:lnTo>
                    <a:pt x="0" y="547110"/>
                  </a:ln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4471588"/>
                  </a:lnTo>
                  <a:lnTo>
                    <a:pt x="3280591" y="4518795"/>
                  </a:lnTo>
                  <a:lnTo>
                    <a:pt x="3274676" y="4564887"/>
                  </a:lnTo>
                  <a:lnTo>
                    <a:pt x="3265018" y="4609699"/>
                  </a:lnTo>
                  <a:lnTo>
                    <a:pt x="3251782" y="4653068"/>
                  </a:lnTo>
                  <a:lnTo>
                    <a:pt x="3235131" y="4694829"/>
                  </a:lnTo>
                  <a:lnTo>
                    <a:pt x="3215230" y="4734818"/>
                  </a:lnTo>
                  <a:lnTo>
                    <a:pt x="3192244" y="4772871"/>
                  </a:lnTo>
                  <a:lnTo>
                    <a:pt x="3166335" y="4808823"/>
                  </a:lnTo>
                  <a:lnTo>
                    <a:pt x="3137670" y="4842511"/>
                  </a:lnTo>
                  <a:lnTo>
                    <a:pt x="3106411" y="4873770"/>
                  </a:lnTo>
                  <a:lnTo>
                    <a:pt x="3072723" y="4902435"/>
                  </a:lnTo>
                  <a:lnTo>
                    <a:pt x="3036771" y="4928344"/>
                  </a:lnTo>
                  <a:lnTo>
                    <a:pt x="2998718" y="4951330"/>
                  </a:lnTo>
                  <a:lnTo>
                    <a:pt x="2958729" y="4971231"/>
                  </a:lnTo>
                  <a:lnTo>
                    <a:pt x="2916968" y="4987882"/>
                  </a:lnTo>
                  <a:lnTo>
                    <a:pt x="2873599" y="5001118"/>
                  </a:lnTo>
                  <a:lnTo>
                    <a:pt x="2828787" y="5010776"/>
                  </a:lnTo>
                  <a:lnTo>
                    <a:pt x="2782695" y="5016691"/>
                  </a:lnTo>
                  <a:lnTo>
                    <a:pt x="2735488" y="50186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11174875" y="3383774"/>
              <a:ext cx="3282950" cy="5019040"/>
            </a:xfrm>
            <a:custGeom>
              <a:rect b="b" l="l" r="r" t="t"/>
              <a:pathLst>
                <a:path extrusionOk="0" h="5019040" w="3282950">
                  <a:moveTo>
                    <a:pt x="0" y="547110"/>
                  </a:move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4471588"/>
                  </a:lnTo>
                  <a:lnTo>
                    <a:pt x="3280591" y="4518795"/>
                  </a:lnTo>
                  <a:lnTo>
                    <a:pt x="3274676" y="4564887"/>
                  </a:lnTo>
                  <a:lnTo>
                    <a:pt x="3265018" y="4609699"/>
                  </a:lnTo>
                  <a:lnTo>
                    <a:pt x="3251782" y="4653068"/>
                  </a:lnTo>
                  <a:lnTo>
                    <a:pt x="3235131" y="4694829"/>
                  </a:lnTo>
                  <a:lnTo>
                    <a:pt x="3215230" y="4734818"/>
                  </a:lnTo>
                  <a:lnTo>
                    <a:pt x="3192244" y="4772871"/>
                  </a:lnTo>
                  <a:lnTo>
                    <a:pt x="3166335" y="4808823"/>
                  </a:lnTo>
                  <a:lnTo>
                    <a:pt x="3137670" y="4842511"/>
                  </a:lnTo>
                  <a:lnTo>
                    <a:pt x="3106411" y="4873770"/>
                  </a:lnTo>
                  <a:lnTo>
                    <a:pt x="3072723" y="4902435"/>
                  </a:lnTo>
                  <a:lnTo>
                    <a:pt x="3036771" y="4928344"/>
                  </a:lnTo>
                  <a:lnTo>
                    <a:pt x="2998718" y="4951330"/>
                  </a:lnTo>
                  <a:lnTo>
                    <a:pt x="2958729" y="4971231"/>
                  </a:lnTo>
                  <a:lnTo>
                    <a:pt x="2916968" y="4987882"/>
                  </a:lnTo>
                  <a:lnTo>
                    <a:pt x="2873599" y="5001118"/>
                  </a:lnTo>
                  <a:lnTo>
                    <a:pt x="2828787" y="5010776"/>
                  </a:lnTo>
                  <a:lnTo>
                    <a:pt x="2782695" y="5016691"/>
                  </a:lnTo>
                  <a:lnTo>
                    <a:pt x="2735488" y="5018699"/>
                  </a:lnTo>
                  <a:lnTo>
                    <a:pt x="547110" y="5018699"/>
                  </a:lnTo>
                  <a:lnTo>
                    <a:pt x="499904" y="5016691"/>
                  </a:lnTo>
                  <a:lnTo>
                    <a:pt x="453812" y="5010776"/>
                  </a:lnTo>
                  <a:lnTo>
                    <a:pt x="409000" y="5001118"/>
                  </a:lnTo>
                  <a:lnTo>
                    <a:pt x="365631" y="4987882"/>
                  </a:lnTo>
                  <a:lnTo>
                    <a:pt x="323870" y="4971231"/>
                  </a:lnTo>
                  <a:lnTo>
                    <a:pt x="283881" y="4951330"/>
                  </a:lnTo>
                  <a:lnTo>
                    <a:pt x="245828" y="4928344"/>
                  </a:lnTo>
                  <a:lnTo>
                    <a:pt x="209876" y="4902435"/>
                  </a:lnTo>
                  <a:lnTo>
                    <a:pt x="176188" y="4873770"/>
                  </a:lnTo>
                  <a:lnTo>
                    <a:pt x="144929" y="4842511"/>
                  </a:lnTo>
                  <a:lnTo>
                    <a:pt x="116264" y="4808823"/>
                  </a:lnTo>
                  <a:lnTo>
                    <a:pt x="90355" y="4772871"/>
                  </a:lnTo>
                  <a:lnTo>
                    <a:pt x="67369" y="4734818"/>
                  </a:lnTo>
                  <a:lnTo>
                    <a:pt x="47468" y="4694829"/>
                  </a:lnTo>
                  <a:lnTo>
                    <a:pt x="30817" y="4653068"/>
                  </a:lnTo>
                  <a:lnTo>
                    <a:pt x="17581" y="4609699"/>
                  </a:lnTo>
                  <a:lnTo>
                    <a:pt x="7923" y="4564887"/>
                  </a:lnTo>
                  <a:lnTo>
                    <a:pt x="2008" y="4518795"/>
                  </a:lnTo>
                  <a:lnTo>
                    <a:pt x="0" y="4471588"/>
                  </a:lnTo>
                  <a:lnTo>
                    <a:pt x="0" y="547110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23"/>
          <p:cNvSpPr txBox="1"/>
          <p:nvPr/>
        </p:nvSpPr>
        <p:spPr>
          <a:xfrm>
            <a:off x="519275" y="2059275"/>
            <a:ext cx="13664565" cy="6203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282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each	production	in	the	grammar,	add	entries	to	the  appropriate locations.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3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T’	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*FT’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672465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T’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*FT’ 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T’	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	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01045" marR="508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 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T’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λ 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all elements  of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Follow(T’) =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{+,),$}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295" name="Google Shape;295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7" name="Google Shape;297;p24"/>
          <p:cNvGraphicFramePr/>
          <p:nvPr/>
        </p:nvGraphicFramePr>
        <p:xfrm>
          <a:off x="564100" y="33176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767725"/>
                <a:gridCol w="1375400"/>
                <a:gridCol w="1376675"/>
                <a:gridCol w="1444000"/>
                <a:gridCol w="1562100"/>
                <a:gridCol w="1304925"/>
                <a:gridCol w="1304925"/>
                <a:gridCol w="1304925"/>
              </a:tblGrid>
              <a:tr h="8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0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E’-&gt;+TE’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T’-&gt;*FT’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F-&gt;(E)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98" name="Google Shape;298;p24"/>
          <p:cNvGrpSpPr/>
          <p:nvPr/>
        </p:nvGrpSpPr>
        <p:grpSpPr>
          <a:xfrm>
            <a:off x="11174875" y="3142150"/>
            <a:ext cx="3282950" cy="5718810"/>
            <a:chOff x="11174875" y="3142150"/>
            <a:chExt cx="3282950" cy="5718810"/>
          </a:xfrm>
        </p:grpSpPr>
        <p:sp>
          <p:nvSpPr>
            <p:cNvPr id="299" name="Google Shape;299;p24"/>
            <p:cNvSpPr/>
            <p:nvPr/>
          </p:nvSpPr>
          <p:spPr>
            <a:xfrm>
              <a:off x="11174875" y="3142150"/>
              <a:ext cx="3282950" cy="5718810"/>
            </a:xfrm>
            <a:custGeom>
              <a:rect b="b" l="l" r="r" t="t"/>
              <a:pathLst>
                <a:path extrusionOk="0" h="5718809" w="3282950">
                  <a:moveTo>
                    <a:pt x="2735488" y="5718299"/>
                  </a:moveTo>
                  <a:lnTo>
                    <a:pt x="547110" y="5718299"/>
                  </a:lnTo>
                  <a:lnTo>
                    <a:pt x="499904" y="5716291"/>
                  </a:lnTo>
                  <a:lnTo>
                    <a:pt x="453812" y="5710376"/>
                  </a:lnTo>
                  <a:lnTo>
                    <a:pt x="409000" y="5700718"/>
                  </a:lnTo>
                  <a:lnTo>
                    <a:pt x="365631" y="5687482"/>
                  </a:lnTo>
                  <a:lnTo>
                    <a:pt x="323870" y="5670831"/>
                  </a:lnTo>
                  <a:lnTo>
                    <a:pt x="283881" y="5650930"/>
                  </a:lnTo>
                  <a:lnTo>
                    <a:pt x="245828" y="5627944"/>
                  </a:lnTo>
                  <a:lnTo>
                    <a:pt x="209876" y="5602035"/>
                  </a:lnTo>
                  <a:lnTo>
                    <a:pt x="176188" y="5573370"/>
                  </a:lnTo>
                  <a:lnTo>
                    <a:pt x="144929" y="5542111"/>
                  </a:lnTo>
                  <a:lnTo>
                    <a:pt x="116264" y="5508423"/>
                  </a:lnTo>
                  <a:lnTo>
                    <a:pt x="90355" y="5472471"/>
                  </a:lnTo>
                  <a:lnTo>
                    <a:pt x="67369" y="5434418"/>
                  </a:lnTo>
                  <a:lnTo>
                    <a:pt x="47468" y="5394429"/>
                  </a:lnTo>
                  <a:lnTo>
                    <a:pt x="30817" y="5352668"/>
                  </a:lnTo>
                  <a:lnTo>
                    <a:pt x="17581" y="5309299"/>
                  </a:lnTo>
                  <a:lnTo>
                    <a:pt x="7923" y="5264487"/>
                  </a:lnTo>
                  <a:lnTo>
                    <a:pt x="2008" y="5218395"/>
                  </a:lnTo>
                  <a:lnTo>
                    <a:pt x="0" y="5171188"/>
                  </a:lnTo>
                  <a:lnTo>
                    <a:pt x="0" y="547110"/>
                  </a:ln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5171188"/>
                  </a:lnTo>
                  <a:lnTo>
                    <a:pt x="3280591" y="5218395"/>
                  </a:lnTo>
                  <a:lnTo>
                    <a:pt x="3274676" y="5264487"/>
                  </a:lnTo>
                  <a:lnTo>
                    <a:pt x="3265018" y="5309299"/>
                  </a:lnTo>
                  <a:lnTo>
                    <a:pt x="3251782" y="5352668"/>
                  </a:lnTo>
                  <a:lnTo>
                    <a:pt x="3235131" y="5394429"/>
                  </a:lnTo>
                  <a:lnTo>
                    <a:pt x="3215230" y="5434418"/>
                  </a:lnTo>
                  <a:lnTo>
                    <a:pt x="3192244" y="5472471"/>
                  </a:lnTo>
                  <a:lnTo>
                    <a:pt x="3166335" y="5508423"/>
                  </a:lnTo>
                  <a:lnTo>
                    <a:pt x="3137670" y="5542111"/>
                  </a:lnTo>
                  <a:lnTo>
                    <a:pt x="3106411" y="5573370"/>
                  </a:lnTo>
                  <a:lnTo>
                    <a:pt x="3072723" y="5602035"/>
                  </a:lnTo>
                  <a:lnTo>
                    <a:pt x="3036771" y="5627944"/>
                  </a:lnTo>
                  <a:lnTo>
                    <a:pt x="2998718" y="5650930"/>
                  </a:lnTo>
                  <a:lnTo>
                    <a:pt x="2958729" y="5670831"/>
                  </a:lnTo>
                  <a:lnTo>
                    <a:pt x="2916968" y="5687482"/>
                  </a:lnTo>
                  <a:lnTo>
                    <a:pt x="2873599" y="5700718"/>
                  </a:lnTo>
                  <a:lnTo>
                    <a:pt x="2828787" y="5710376"/>
                  </a:lnTo>
                  <a:lnTo>
                    <a:pt x="2782695" y="5716291"/>
                  </a:lnTo>
                  <a:lnTo>
                    <a:pt x="2735488" y="57182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11174875" y="3142150"/>
              <a:ext cx="3282950" cy="5718810"/>
            </a:xfrm>
            <a:custGeom>
              <a:rect b="b" l="l" r="r" t="t"/>
              <a:pathLst>
                <a:path extrusionOk="0" h="5718809" w="3282950">
                  <a:moveTo>
                    <a:pt x="0" y="547110"/>
                  </a:moveTo>
                  <a:lnTo>
                    <a:pt x="2008" y="499904"/>
                  </a:lnTo>
                  <a:lnTo>
                    <a:pt x="7923" y="453812"/>
                  </a:lnTo>
                  <a:lnTo>
                    <a:pt x="17581" y="409000"/>
                  </a:lnTo>
                  <a:lnTo>
                    <a:pt x="30817" y="365631"/>
                  </a:lnTo>
                  <a:lnTo>
                    <a:pt x="47468" y="323870"/>
                  </a:lnTo>
                  <a:lnTo>
                    <a:pt x="67369" y="283881"/>
                  </a:lnTo>
                  <a:lnTo>
                    <a:pt x="90355" y="245828"/>
                  </a:lnTo>
                  <a:lnTo>
                    <a:pt x="116264" y="209876"/>
                  </a:lnTo>
                  <a:lnTo>
                    <a:pt x="144929" y="176188"/>
                  </a:lnTo>
                  <a:lnTo>
                    <a:pt x="176188" y="144929"/>
                  </a:lnTo>
                  <a:lnTo>
                    <a:pt x="209876" y="116264"/>
                  </a:lnTo>
                  <a:lnTo>
                    <a:pt x="245828" y="90355"/>
                  </a:lnTo>
                  <a:lnTo>
                    <a:pt x="283881" y="67369"/>
                  </a:lnTo>
                  <a:lnTo>
                    <a:pt x="323870" y="47468"/>
                  </a:lnTo>
                  <a:lnTo>
                    <a:pt x="365631" y="30817"/>
                  </a:lnTo>
                  <a:lnTo>
                    <a:pt x="409000" y="17581"/>
                  </a:lnTo>
                  <a:lnTo>
                    <a:pt x="453812" y="7923"/>
                  </a:lnTo>
                  <a:lnTo>
                    <a:pt x="499904" y="2008"/>
                  </a:lnTo>
                  <a:lnTo>
                    <a:pt x="547110" y="0"/>
                  </a:lnTo>
                  <a:lnTo>
                    <a:pt x="2735488" y="0"/>
                  </a:lnTo>
                  <a:lnTo>
                    <a:pt x="2783594" y="2117"/>
                  </a:lnTo>
                  <a:lnTo>
                    <a:pt x="2831008" y="8400"/>
                  </a:lnTo>
                  <a:lnTo>
                    <a:pt x="2877477" y="18744"/>
                  </a:lnTo>
                  <a:lnTo>
                    <a:pt x="2922750" y="33044"/>
                  </a:lnTo>
                  <a:lnTo>
                    <a:pt x="2966575" y="51197"/>
                  </a:lnTo>
                  <a:lnTo>
                    <a:pt x="3008700" y="73098"/>
                  </a:lnTo>
                  <a:lnTo>
                    <a:pt x="3048872" y="98642"/>
                  </a:lnTo>
                  <a:lnTo>
                    <a:pt x="3086841" y="127726"/>
                  </a:lnTo>
                  <a:lnTo>
                    <a:pt x="3122354" y="160244"/>
                  </a:lnTo>
                  <a:lnTo>
                    <a:pt x="3154873" y="195758"/>
                  </a:lnTo>
                  <a:lnTo>
                    <a:pt x="3183956" y="233727"/>
                  </a:lnTo>
                  <a:lnTo>
                    <a:pt x="3209501" y="273900"/>
                  </a:lnTo>
                  <a:lnTo>
                    <a:pt x="3231401" y="316025"/>
                  </a:lnTo>
                  <a:lnTo>
                    <a:pt x="3249554" y="359850"/>
                  </a:lnTo>
                  <a:lnTo>
                    <a:pt x="3263855" y="405123"/>
                  </a:lnTo>
                  <a:lnTo>
                    <a:pt x="3274199" y="451592"/>
                  </a:lnTo>
                  <a:lnTo>
                    <a:pt x="3280482" y="499005"/>
                  </a:lnTo>
                  <a:lnTo>
                    <a:pt x="3282599" y="547110"/>
                  </a:lnTo>
                  <a:lnTo>
                    <a:pt x="3282599" y="5171188"/>
                  </a:lnTo>
                  <a:lnTo>
                    <a:pt x="3280591" y="5218395"/>
                  </a:lnTo>
                  <a:lnTo>
                    <a:pt x="3274676" y="5264487"/>
                  </a:lnTo>
                  <a:lnTo>
                    <a:pt x="3265018" y="5309299"/>
                  </a:lnTo>
                  <a:lnTo>
                    <a:pt x="3251782" y="5352668"/>
                  </a:lnTo>
                  <a:lnTo>
                    <a:pt x="3235131" y="5394429"/>
                  </a:lnTo>
                  <a:lnTo>
                    <a:pt x="3215230" y="5434418"/>
                  </a:lnTo>
                  <a:lnTo>
                    <a:pt x="3192244" y="5472471"/>
                  </a:lnTo>
                  <a:lnTo>
                    <a:pt x="3166335" y="5508423"/>
                  </a:lnTo>
                  <a:lnTo>
                    <a:pt x="3137670" y="5542111"/>
                  </a:lnTo>
                  <a:lnTo>
                    <a:pt x="3106411" y="5573370"/>
                  </a:lnTo>
                  <a:lnTo>
                    <a:pt x="3072723" y="5602035"/>
                  </a:lnTo>
                  <a:lnTo>
                    <a:pt x="3036771" y="5627944"/>
                  </a:lnTo>
                  <a:lnTo>
                    <a:pt x="2998718" y="5650930"/>
                  </a:lnTo>
                  <a:lnTo>
                    <a:pt x="2958729" y="5670831"/>
                  </a:lnTo>
                  <a:lnTo>
                    <a:pt x="2916968" y="5687482"/>
                  </a:lnTo>
                  <a:lnTo>
                    <a:pt x="2873599" y="5700718"/>
                  </a:lnTo>
                  <a:lnTo>
                    <a:pt x="2828787" y="5710376"/>
                  </a:lnTo>
                  <a:lnTo>
                    <a:pt x="2782695" y="5716291"/>
                  </a:lnTo>
                  <a:lnTo>
                    <a:pt x="2735488" y="5718299"/>
                  </a:lnTo>
                  <a:lnTo>
                    <a:pt x="547110" y="5718299"/>
                  </a:lnTo>
                  <a:lnTo>
                    <a:pt x="499904" y="5716291"/>
                  </a:lnTo>
                  <a:lnTo>
                    <a:pt x="453812" y="5710376"/>
                  </a:lnTo>
                  <a:lnTo>
                    <a:pt x="409000" y="5700718"/>
                  </a:lnTo>
                  <a:lnTo>
                    <a:pt x="365631" y="5687482"/>
                  </a:lnTo>
                  <a:lnTo>
                    <a:pt x="323870" y="5670831"/>
                  </a:lnTo>
                  <a:lnTo>
                    <a:pt x="283881" y="5650930"/>
                  </a:lnTo>
                  <a:lnTo>
                    <a:pt x="245828" y="5627944"/>
                  </a:lnTo>
                  <a:lnTo>
                    <a:pt x="209876" y="5602035"/>
                  </a:lnTo>
                  <a:lnTo>
                    <a:pt x="176188" y="5573370"/>
                  </a:lnTo>
                  <a:lnTo>
                    <a:pt x="144929" y="5542111"/>
                  </a:lnTo>
                  <a:lnTo>
                    <a:pt x="116264" y="5508423"/>
                  </a:lnTo>
                  <a:lnTo>
                    <a:pt x="90355" y="5472471"/>
                  </a:lnTo>
                  <a:lnTo>
                    <a:pt x="67369" y="5434418"/>
                  </a:lnTo>
                  <a:lnTo>
                    <a:pt x="47468" y="5394429"/>
                  </a:lnTo>
                  <a:lnTo>
                    <a:pt x="30817" y="5352668"/>
                  </a:lnTo>
                  <a:lnTo>
                    <a:pt x="17581" y="5309299"/>
                  </a:lnTo>
                  <a:lnTo>
                    <a:pt x="7923" y="5264487"/>
                  </a:lnTo>
                  <a:lnTo>
                    <a:pt x="2008" y="5218395"/>
                  </a:lnTo>
                  <a:lnTo>
                    <a:pt x="0" y="5171188"/>
                  </a:lnTo>
                  <a:lnTo>
                    <a:pt x="0" y="547110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1" name="Google Shape;301;p24"/>
          <p:cNvSpPr txBox="1"/>
          <p:nvPr/>
        </p:nvSpPr>
        <p:spPr>
          <a:xfrm>
            <a:off x="519275" y="2059275"/>
            <a:ext cx="13611225" cy="670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422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each	production	in	the	grammar,	add	entries	to	the  appropriate locations.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21590" rtl="0" algn="l">
              <a:lnSpc>
                <a:spcPct val="138000"/>
              </a:lnSpc>
              <a:spcBef>
                <a:spcPts val="1085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num | id | (E)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num 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	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10922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id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	</a:t>
            </a:r>
            <a:r>
              <a:rPr b="1" lang="en-US" sz="2800" u="sng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 u="sng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901045" marR="0" rtl="0" algn="l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F6B26B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(E)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under  </a:t>
            </a:r>
            <a:r>
              <a:rPr b="1" lang="en-US" sz="2800">
                <a:solidFill>
                  <a:srgbClr val="F6B26B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 txBox="1"/>
          <p:nvPr>
            <p:ph type="title"/>
          </p:nvPr>
        </p:nvSpPr>
        <p:spPr>
          <a:xfrm>
            <a:off x="538331" y="280327"/>
            <a:ext cx="70014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Constructing	LL(1) Parsing Table - Example 1</a:t>
            </a:r>
            <a:endParaRPr sz="3000"/>
          </a:p>
        </p:txBody>
      </p:sp>
      <p:sp>
        <p:nvSpPr>
          <p:cNvPr id="307" name="Google Shape;307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5"/>
          <p:cNvSpPr txBox="1"/>
          <p:nvPr/>
        </p:nvSpPr>
        <p:spPr>
          <a:xfrm>
            <a:off x="519275" y="2364075"/>
            <a:ext cx="92499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this is the final LL(1) parsing table for the given grammar.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" name="Google Shape;310;p25"/>
          <p:cNvGraphicFramePr/>
          <p:nvPr/>
        </p:nvGraphicFramePr>
        <p:xfrm>
          <a:off x="697749" y="30788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767725"/>
                <a:gridCol w="1375400"/>
                <a:gridCol w="1376675"/>
                <a:gridCol w="1444000"/>
                <a:gridCol w="1562100"/>
                <a:gridCol w="1304925"/>
                <a:gridCol w="1304925"/>
                <a:gridCol w="1304925"/>
              </a:tblGrid>
              <a:tr h="88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-&gt; 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E’-&gt;+TE’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 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T’-&gt;*FT’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T’-&gt;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821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F-&gt;(E)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/>
          <p:nvPr>
            <p:ph type="title"/>
          </p:nvPr>
        </p:nvSpPr>
        <p:spPr>
          <a:xfrm>
            <a:off x="538331" y="280327"/>
            <a:ext cx="5087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LL(1) Parsing Table - Conclusions</a:t>
            </a:r>
            <a:endParaRPr sz="3000"/>
          </a:p>
        </p:txBody>
      </p:sp>
      <p:sp>
        <p:nvSpPr>
          <p:cNvPr id="316" name="Google Shape;316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7" name="Google Shape;31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6"/>
          <p:cNvSpPr txBox="1"/>
          <p:nvPr/>
        </p:nvSpPr>
        <p:spPr>
          <a:xfrm>
            <a:off x="558596" y="2543892"/>
            <a:ext cx="9404350" cy="495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LL(1) parsing table can now be used to parse an input  string. This will be demonstrated in the next class.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889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check whether a grammar belongs to LL(1), check  whether each box in the LL(1) parser table has atmost 1 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3495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a grammar is not Left Factored, or Left Recursion is not  removed, it will not belong to LL(1).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first table will never contain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$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follow table will never contain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 txBox="1"/>
          <p:nvPr>
            <p:ph type="title"/>
          </p:nvPr>
        </p:nvSpPr>
        <p:spPr>
          <a:xfrm>
            <a:off x="5132863" y="2744755"/>
            <a:ext cx="4364700" cy="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/>
        </p:nvSpPr>
        <p:spPr>
          <a:xfrm>
            <a:off x="538325" y="2223775"/>
            <a:ext cx="5985000" cy="47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are Predictive Parsers?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Model of a Table-driven Parser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Computing First Sets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Computing Follow Sets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an LL(1) Parsing Table?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5765" lvl="0" marL="4699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Char char="•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Construction of an LL(1) Parsing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0" y="1577495"/>
            <a:ext cx="9960610" cy="0"/>
          </a:xfrm>
          <a:custGeom>
            <a:rect b="b" l="l" r="r" t="t"/>
            <a:pathLst>
              <a:path extrusionOk="0" h="120000" w="9960610">
                <a:moveTo>
                  <a:pt x="0" y="0"/>
                </a:moveTo>
                <a:lnTo>
                  <a:pt x="99599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"/>
          <p:cNvSpPr txBox="1"/>
          <p:nvPr>
            <p:ph type="title"/>
          </p:nvPr>
        </p:nvSpPr>
        <p:spPr>
          <a:xfrm>
            <a:off x="538331" y="280327"/>
            <a:ext cx="27933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538331" y="280327"/>
            <a:ext cx="45510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What are Predictive Parsers?</a:t>
            </a:r>
            <a:endParaRPr sz="3000"/>
          </a:p>
        </p:txBody>
      </p:sp>
      <p:sp>
        <p:nvSpPr>
          <p:cNvPr id="95" name="Google Shape;95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 txBox="1"/>
          <p:nvPr/>
        </p:nvSpPr>
        <p:spPr>
          <a:xfrm>
            <a:off x="533121" y="2421743"/>
            <a:ext cx="9396730" cy="544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825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Predictive Parser is a table driven top-down parser without  backtracking.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35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Class	of	grammars	for	which	a	table	driven	parser	can	be  constructed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LL(k)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predictive parser uses a lookahead pointer which points to  the next input symbols.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	uses	a	stack	and	a	parsing	table	to	parse	the	input	and  produce a parse 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016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Both	the	stack	and	the	input	contains	an	end	symbol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$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 denote that the stack is empty and the input is consumed.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538331" y="280327"/>
            <a:ext cx="28269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Predictive Parsers</a:t>
            </a:r>
            <a:endParaRPr sz="3000"/>
          </a:p>
        </p:txBody>
      </p:sp>
      <p:sp>
        <p:nvSpPr>
          <p:cNvPr id="103" name="Google Shape;103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/>
        </p:nvSpPr>
        <p:spPr>
          <a:xfrm>
            <a:off x="654271" y="2157043"/>
            <a:ext cx="9402445" cy="384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3556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Table driven parser can be constructed is for a class of  grammars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LL(k)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first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indicates that input is parsed from left to right.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second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indicates that the output of the parser,  which is a parse tree, is the leftmost derivation of the  input string.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denotes the number of symbols used for lookahead.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7725" y="6161875"/>
            <a:ext cx="6838324" cy="254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538331" y="280327"/>
            <a:ext cx="47973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Model of a table driven Parser</a:t>
            </a:r>
            <a:endParaRPr sz="3000"/>
          </a:p>
        </p:txBody>
      </p:sp>
      <p:sp>
        <p:nvSpPr>
          <p:cNvPr id="112" name="Google Shape;112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6"/>
          <p:cNvGrpSpPr/>
          <p:nvPr/>
        </p:nvGrpSpPr>
        <p:grpSpPr>
          <a:xfrm>
            <a:off x="2008062" y="2553862"/>
            <a:ext cx="7723505" cy="5468620"/>
            <a:chOff x="2008062" y="2553862"/>
            <a:chExt cx="7723505" cy="5468620"/>
          </a:xfrm>
        </p:grpSpPr>
        <p:pic>
          <p:nvPicPr>
            <p:cNvPr id="115" name="Google Shape;115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2825" y="2558625"/>
              <a:ext cx="7713699" cy="54585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6"/>
            <p:cNvSpPr/>
            <p:nvPr/>
          </p:nvSpPr>
          <p:spPr>
            <a:xfrm>
              <a:off x="2008062" y="2553862"/>
              <a:ext cx="7723505" cy="5468620"/>
            </a:xfrm>
            <a:custGeom>
              <a:rect b="b" l="l" r="r" t="t"/>
              <a:pathLst>
                <a:path extrusionOk="0" h="5468620" w="7723505">
                  <a:moveTo>
                    <a:pt x="0" y="0"/>
                  </a:moveTo>
                  <a:lnTo>
                    <a:pt x="7723224" y="0"/>
                  </a:lnTo>
                  <a:lnTo>
                    <a:pt x="7723224" y="5468099"/>
                  </a:lnTo>
                  <a:lnTo>
                    <a:pt x="0" y="54680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538331" y="280327"/>
            <a:ext cx="3233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Computing First sets</a:t>
            </a:r>
            <a:endParaRPr sz="3000"/>
          </a:p>
        </p:txBody>
      </p:sp>
      <p:sp>
        <p:nvSpPr>
          <p:cNvPr id="122" name="Google Shape;122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654696" y="2101793"/>
            <a:ext cx="9507855" cy="6295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81330" marR="939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a non-terminal is the set of symbols that  appear as the first symbol in a string that derives from the  non-terminal.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8133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Rules to compute First set: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3853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First(t) = { t }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where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terminal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3853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-&gt;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then add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First(X)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38530" marR="0" rtl="0" algn="just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-&gt; Y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baseline="-25000" i="0" lang="en-US" sz="2775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baseline="-25000" i="0" sz="277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4" lvl="2" marL="1852929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First(X) = First(Y1)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4" lvl="2" marL="1852929" marR="0" rtl="0" algn="l">
              <a:lnSpc>
                <a:spcPct val="95714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0" i="0" lang="en-US" sz="2800" u="none" cap="none" strike="noStrike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∈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First(Y )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then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First(X) = { First(Y ) -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 U {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903345" marR="0" rtl="0" algn="l">
              <a:lnSpc>
                <a:spcPct val="735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	1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52929" marR="0" rtl="0" algn="l">
              <a:lnSpc>
                <a:spcPct val="113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First(Y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4" lvl="2" marL="1852929" marR="0" rtl="0" algn="l">
              <a:lnSpc>
                <a:spcPct val="95714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0" i="0" lang="en-US" sz="2800" u="none" cap="none" strike="noStrike">
                <a:solidFill>
                  <a:srgbClr val="C55A11"/>
                </a:solidFill>
                <a:latin typeface="MS PGothic"/>
                <a:ea typeface="MS PGothic"/>
                <a:cs typeface="MS PGothic"/>
                <a:sym typeface="MS PGothic"/>
              </a:rPr>
              <a:t>∈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First(Y )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all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n,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then add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First(X)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1873250" rtl="0" algn="ctr">
              <a:lnSpc>
                <a:spcPct val="832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538331" y="280327"/>
            <a:ext cx="5075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Computing First set	- Example 1</a:t>
            </a:r>
            <a:endParaRPr sz="3000"/>
          </a:p>
        </p:txBody>
      </p:sp>
      <p:sp>
        <p:nvSpPr>
          <p:cNvPr id="130" name="Google Shape;130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8"/>
          <p:cNvSpPr txBox="1"/>
          <p:nvPr/>
        </p:nvSpPr>
        <p:spPr>
          <a:xfrm>
            <a:off x="533121" y="2481176"/>
            <a:ext cx="53105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8"/>
          <p:cNvGraphicFramePr/>
          <p:nvPr/>
        </p:nvGraphicFramePr>
        <p:xfrm>
          <a:off x="1414625" y="31452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{99744EAE-5F70-4287-9F7B-6307D1D31A93}</a:tableStyleId>
              </a:tblPr>
              <a:tblGrid>
                <a:gridCol w="621025"/>
                <a:gridCol w="1000125"/>
                <a:gridCol w="1176025"/>
                <a:gridCol w="330825"/>
                <a:gridCol w="313050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244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2794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134" name="Google Shape;134;p8"/>
          <p:cNvSpPr txBox="1"/>
          <p:nvPr/>
        </p:nvSpPr>
        <p:spPr>
          <a:xfrm>
            <a:off x="1433675" y="5569815"/>
            <a:ext cx="189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2348075" y="5569815"/>
            <a:ext cx="35026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	|	num	|	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519275" y="6805272"/>
            <a:ext cx="50450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Find the first set of non terminal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type="title"/>
          </p:nvPr>
        </p:nvSpPr>
        <p:spPr>
          <a:xfrm>
            <a:off x="538331" y="280327"/>
            <a:ext cx="50757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Computing First set	- Example 1</a:t>
            </a:r>
            <a:endParaRPr sz="3000"/>
          </a:p>
        </p:txBody>
      </p:sp>
      <p:sp>
        <p:nvSpPr>
          <p:cNvPr id="142" name="Google Shape;142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 txBox="1"/>
          <p:nvPr/>
        </p:nvSpPr>
        <p:spPr>
          <a:xfrm>
            <a:off x="674021" y="2102543"/>
            <a:ext cx="8785225" cy="607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Production of T: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-&gt; FT’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According to Rule 3,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First(T) = { First(F)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125595" rtl="0" algn="l">
              <a:lnSpc>
                <a:spcPct val="173571"/>
              </a:lnSpc>
              <a:spcBef>
                <a:spcPts val="4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all productions of F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 -&gt; id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7041515" rtl="0" algn="l">
              <a:lnSpc>
                <a:spcPct val="173571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 -&gt; num  F -&gt; (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According to Rule 1,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First(F) = { id, num, (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Since F does not have any </a:t>
            </a:r>
            <a:r>
              <a:rPr b="1" lang="en-US" sz="280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productions, we stop here.  Since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First(T)	= First(F)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First(T) = { id, num, (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7245" y="3981362"/>
            <a:ext cx="2592312" cy="25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2022-01-28T08:48:06Z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