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7" roundtripDataSignature="AMtx7mjDRsOCxJSxYhNQoz9G60rdnr0E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E7528C-7F1F-47E4-B169-989D9CE6E8D4}">
  <a:tblStyle styleId="{33E7528C-7F1F-47E4-B169-989D9CE6E8D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body"/>
          </p:nvPr>
        </p:nvSpPr>
        <p:spPr>
          <a:xfrm>
            <a:off x="707750" y="2011462"/>
            <a:ext cx="8306434" cy="6368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07750" y="2011462"/>
            <a:ext cx="8306434" cy="6368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28" name="Google Shape;128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/>
        </p:nvSpPr>
        <p:spPr>
          <a:xfrm>
            <a:off x="8534250" y="3417776"/>
            <a:ext cx="466979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207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M[F,id] = F-&gt;id  pop F from stack  push 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id.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" name="Google Shape;131;p10"/>
          <p:cNvGraphicFramePr/>
          <p:nvPr/>
        </p:nvGraphicFramePr>
        <p:xfrm>
          <a:off x="828350" y="2647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450975"/>
                <a:gridCol w="2338700"/>
                <a:gridCol w="3552200"/>
              </a:tblGrid>
              <a:tr h="609575">
                <a:tc>
                  <a:txBody>
                    <a:bodyPr/>
                    <a:lstStyle/>
                    <a:p>
                      <a:pPr indent="0" lvl="0" marL="3333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6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M[E,id] = E-&gt;TE’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0064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E from stack  push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M[T,id] = T-&gt;FT’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0033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 from stack  push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01726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M[F,id] = F-&gt;id  pop F from stack  push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37" name="Google Shape;137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8534250" y="3417776"/>
            <a:ext cx="463423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49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M[id,id] - case 1, id==id - True  pop id from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delete id from input buffer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T’.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11"/>
          <p:cNvGraphicFramePr/>
          <p:nvPr/>
        </p:nvGraphicFramePr>
        <p:xfrm>
          <a:off x="578924" y="1935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534150"/>
                <a:gridCol w="2033900"/>
                <a:gridCol w="4194800"/>
              </a:tblGrid>
              <a:tr h="609575">
                <a:tc>
                  <a:txBody>
                    <a:bodyPr/>
                    <a:lstStyle/>
                    <a:p>
                      <a:pPr indent="0" lvl="0" marL="375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44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M[E,id] = E-&gt;TE’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65036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E from stack  push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M[T,id] = T-&gt;FT’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64718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 from stack  push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6605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M[F,id] = F-&gt;id  pop F from stack  push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M[id,id]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id from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id from 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46" name="Google Shape;146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 txBox="1"/>
          <p:nvPr/>
        </p:nvSpPr>
        <p:spPr>
          <a:xfrm>
            <a:off x="9290175" y="3417776"/>
            <a:ext cx="4624705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M[T’,+] = T’ -&gt;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pop T’ from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E’.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2"/>
          <p:cNvGraphicFramePr/>
          <p:nvPr/>
        </p:nvGraphicFramePr>
        <p:xfrm>
          <a:off x="700999" y="1796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534150"/>
                <a:gridCol w="2033900"/>
                <a:gridCol w="4682500"/>
              </a:tblGrid>
              <a:tr h="533350">
                <a:tc>
                  <a:txBody>
                    <a:bodyPr/>
                    <a:lstStyle/>
                    <a:p>
                      <a:pPr indent="0" lvl="0" marL="4451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3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400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M[E,id] = E-&gt;TE’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57556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E from stack  push TE’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4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M[T,id] = T-&gt;FT’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5730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 from stack  push FT’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4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 E’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258445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M[F,id] = F-&gt;id  pop F from stack  push id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4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 E’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M[id,id]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id from stack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 id from input buffer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44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E’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M[T’,+] = T -&gt; </a:t>
                      </a: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T’ from stack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stack top changes to E’.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12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55" name="Google Shape;155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/>
        </p:nvSpPr>
        <p:spPr>
          <a:xfrm>
            <a:off x="8461100" y="4027376"/>
            <a:ext cx="4569460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M[E’,+] = E’ -&gt; +TE’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914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pop E’ from stack  push +TE’ to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+.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" name="Google Shape;158;p13"/>
          <p:cNvGraphicFramePr/>
          <p:nvPr/>
        </p:nvGraphicFramePr>
        <p:xfrm>
          <a:off x="707750" y="2544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534150"/>
                <a:gridCol w="2033900"/>
                <a:gridCol w="3853825"/>
              </a:tblGrid>
              <a:tr h="609550">
                <a:tc>
                  <a:txBody>
                    <a:bodyPr/>
                    <a:lstStyle/>
                    <a:p>
                      <a:pPr indent="0" lvl="0" marL="375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44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M[E’,+] = E’ -&gt; +TE’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1258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E’ from stack  push +TE’ to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64" name="Google Shape;164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/>
          <p:nvPr/>
        </p:nvSpPr>
        <p:spPr>
          <a:xfrm>
            <a:off x="9217025" y="4027376"/>
            <a:ext cx="4538980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0624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M[+,+] = match  pop + from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remove + from input buffer  Current stack top changes to 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14"/>
          <p:cNvGraphicFramePr/>
          <p:nvPr/>
        </p:nvGraphicFramePr>
        <p:xfrm>
          <a:off x="707750" y="2544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708150"/>
                <a:gridCol w="2264400"/>
                <a:gridCol w="4290050"/>
              </a:tblGrid>
              <a:tr h="609550">
                <a:tc>
                  <a:txBody>
                    <a:bodyPr/>
                    <a:lstStyle/>
                    <a:p>
                      <a:pPr indent="0" lvl="0" marL="462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9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M[E’,+] = E’ -&gt; +TE’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5627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E’ from stack  push +TE’ to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7411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M[+,+] = match  pop + from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 + from 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765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73" name="Google Shape;173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9217025" y="4027376"/>
            <a:ext cx="4527550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M[T,id] = T-&gt;FT’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052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pop T from stack  push FT’ to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15"/>
          <p:cNvGraphicFramePr/>
          <p:nvPr/>
        </p:nvGraphicFramePr>
        <p:xfrm>
          <a:off x="707750" y="2011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708150"/>
                <a:gridCol w="2264400"/>
                <a:gridCol w="4290050"/>
              </a:tblGrid>
              <a:tr h="609550">
                <a:tc>
                  <a:txBody>
                    <a:bodyPr/>
                    <a:lstStyle/>
                    <a:p>
                      <a:pPr indent="0" lvl="0" marL="462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9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M[E’,+] = E’ -&gt; +TE’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5627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E’ from stack  push +TE’ to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7411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M[+,+] = match  pop + from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 + from 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M[T,id] = T-&gt;FT’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74243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 from stack  push FT’ to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200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82" name="Google Shape;182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/>
        </p:nvSpPr>
        <p:spPr>
          <a:xfrm>
            <a:off x="9217025" y="4027376"/>
            <a:ext cx="4527550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0656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M[F,id] = F-&gt;id  pop F from stack  push id to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16"/>
          <p:cNvGraphicFramePr/>
          <p:nvPr/>
        </p:nvGraphicFramePr>
        <p:xfrm>
          <a:off x="824012" y="1865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708150"/>
                <a:gridCol w="2264400"/>
                <a:gridCol w="4290050"/>
              </a:tblGrid>
              <a:tr h="563825">
                <a:tc>
                  <a:txBody>
                    <a:bodyPr/>
                    <a:lstStyle/>
                    <a:p>
                      <a:pPr indent="0" lvl="0" marL="5041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35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82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M[E’,+] = E’ -&gt; +TE’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8446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E’ from stack  push +TE’ to stack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82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id * id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20046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M[+,+] = match  pop + from stack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 + from input buffer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82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id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M[T,id] = T-&gt;FT’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00532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 from stack  push FT’ to stack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825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 E’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id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201739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M[F,id] = F-&gt;id  pop F from stack  push id to stack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200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 E’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id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91" name="Google Shape;191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/>
          <p:nvPr/>
        </p:nvSpPr>
        <p:spPr>
          <a:xfrm>
            <a:off x="9217025" y="4027376"/>
            <a:ext cx="4527550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950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M[id,id] = match  pop id from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remove id from i/p buffer  Current stack top changes to 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17"/>
          <p:cNvGraphicFramePr/>
          <p:nvPr/>
        </p:nvGraphicFramePr>
        <p:xfrm>
          <a:off x="707750" y="2011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708150"/>
                <a:gridCol w="2264400"/>
                <a:gridCol w="4290050"/>
              </a:tblGrid>
              <a:tr h="609550">
                <a:tc>
                  <a:txBody>
                    <a:bodyPr/>
                    <a:lstStyle/>
                    <a:p>
                      <a:pPr indent="0" lvl="0" marL="462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9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6414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M[id,id] = match  pop id from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 id from i/p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7175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200" name="Google Shape;200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/>
          <p:nvPr/>
        </p:nvSpPr>
        <p:spPr>
          <a:xfrm>
            <a:off x="9217025" y="4027376"/>
            <a:ext cx="4624705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M[T’,*] = T’-&gt; *FT’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9742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pop T’ from stack  push *FT’ to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E’.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18"/>
          <p:cNvGraphicFramePr/>
          <p:nvPr/>
        </p:nvGraphicFramePr>
        <p:xfrm>
          <a:off x="707750" y="2011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708150"/>
                <a:gridCol w="2264400"/>
                <a:gridCol w="4290050"/>
              </a:tblGrid>
              <a:tr h="609550">
                <a:tc>
                  <a:txBody>
                    <a:bodyPr/>
                    <a:lstStyle/>
                    <a:p>
                      <a:pPr indent="0" lvl="0" marL="462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9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6414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M[id,id] = match  pop id from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 id from i/p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M[T’,*] = T’-&gt;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5725" marR="15671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T’ from stack  push *FT’ to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9825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209" name="Google Shape;209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/>
          <p:nvPr/>
        </p:nvSpPr>
        <p:spPr>
          <a:xfrm>
            <a:off x="9217025" y="4027376"/>
            <a:ext cx="452755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M[*,*] = match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2" name="Google Shape;212;p19"/>
          <p:cNvGraphicFramePr/>
          <p:nvPr/>
        </p:nvGraphicFramePr>
        <p:xfrm>
          <a:off x="707750" y="2011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708150"/>
                <a:gridCol w="2264400"/>
                <a:gridCol w="4290050"/>
              </a:tblGrid>
              <a:tr h="609550">
                <a:tc>
                  <a:txBody>
                    <a:bodyPr/>
                    <a:lstStyle/>
                    <a:p>
                      <a:pPr indent="0" lvl="0" marL="462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9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6414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M[id,id] = match  pop id from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 id from i/p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M[T’,*] = T’-&gt;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5725" marR="15671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T’ from stack  push *FT’ to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M[*,*] = match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3863769"/>
            <a:ext cx="583946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Predictive Parsers (LL(1))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218" name="Google Shape;218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9217025" y="4027376"/>
            <a:ext cx="4669790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207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M[F,id] = F-&gt;id  pop F from stack  push id to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id.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" name="Google Shape;221;p20"/>
          <p:cNvGraphicFramePr/>
          <p:nvPr/>
        </p:nvGraphicFramePr>
        <p:xfrm>
          <a:off x="707750" y="2011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708150"/>
                <a:gridCol w="2264400"/>
                <a:gridCol w="4290050"/>
              </a:tblGrid>
              <a:tr h="609550">
                <a:tc>
                  <a:txBody>
                    <a:bodyPr/>
                    <a:lstStyle/>
                    <a:p>
                      <a:pPr indent="0" lvl="0" marL="462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9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6414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M[id,id] = match  pop id from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 id from i/p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M[T’,*] = T’-&gt;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5725" marR="15671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T’ from stack  push *FT’ to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M[*,*] = match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7557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M[F,id] = F-&gt;id  pop F from stack  push id to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227" name="Google Shape;227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/>
        </p:nvSpPr>
        <p:spPr>
          <a:xfrm>
            <a:off x="9412099" y="3245551"/>
            <a:ext cx="463423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M[id,id] = match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T’.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M[T’,$] = T’-&gt;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pop T’ from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30;p21"/>
          <p:cNvGraphicFramePr/>
          <p:nvPr/>
        </p:nvGraphicFramePr>
        <p:xfrm>
          <a:off x="824012" y="2544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708150"/>
                <a:gridCol w="2264400"/>
                <a:gridCol w="4290050"/>
              </a:tblGrid>
              <a:tr h="609550">
                <a:tc>
                  <a:txBody>
                    <a:bodyPr/>
                    <a:lstStyle/>
                    <a:p>
                      <a:pPr indent="0" lvl="0" marL="462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39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00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T’E’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M[id,id] = match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M[T’,$] = T’-&gt;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λ, E’-&gt;λ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T’ from 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00"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21"/>
          <p:cNvSpPr txBox="1"/>
          <p:nvPr/>
        </p:nvSpPr>
        <p:spPr>
          <a:xfrm>
            <a:off x="761875" y="7160626"/>
            <a:ext cx="737933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the string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id+id*id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accepted by the parser.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/>
        </p:nvSpPr>
        <p:spPr>
          <a:xfrm>
            <a:off x="538331" y="280327"/>
            <a:ext cx="76104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LL(1) Parsing Algorithm - Example 1 - Homework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544749" y="2617425"/>
            <a:ext cx="35083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 the string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(id * id)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2</a:t>
            </a:r>
            <a:endParaRPr sz="3000"/>
          </a:p>
        </p:txBody>
      </p:sp>
      <p:sp>
        <p:nvSpPr>
          <p:cNvPr id="245" name="Google Shape;245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544749" y="2364075"/>
            <a:ext cx="83299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the LL(1) Parsing table for the given grammar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1001949" y="2790796"/>
            <a:ext cx="19367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1916350" y="2790796"/>
            <a:ext cx="2247900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( L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 , S	|	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544749" y="4834987"/>
            <a:ext cx="803338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Then, demonstrate parsing using the input string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(a,a)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2</a:t>
            </a:r>
            <a:endParaRPr sz="3000"/>
          </a:p>
        </p:txBody>
      </p:sp>
      <p:graphicFrame>
        <p:nvGraphicFramePr>
          <p:cNvPr id="258" name="Google Shape;258;p24"/>
          <p:cNvGraphicFramePr/>
          <p:nvPr/>
        </p:nvGraphicFramePr>
        <p:xfrm>
          <a:off x="525699" y="2237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236350"/>
                <a:gridCol w="842650"/>
                <a:gridCol w="1579250"/>
              </a:tblGrid>
              <a:tr h="459050">
                <a:tc>
                  <a:txBody>
                    <a:bodyPr/>
                    <a:lstStyle/>
                    <a:p>
                      <a:pPr indent="0" lvl="0" marL="0" marR="127635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645325">
                <a:tc>
                  <a:txBody>
                    <a:bodyPr/>
                    <a:lstStyle/>
                    <a:p>
                      <a:pPr indent="0" lvl="0" marL="0" marR="8255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67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546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	|	( L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</a:tr>
              <a:tr h="486675">
                <a:tc>
                  <a:txBody>
                    <a:bodyPr/>
                    <a:lstStyle/>
                    <a:p>
                      <a:pPr indent="0" lvl="0" marL="0" marR="996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/>
                </a:tc>
                <a:tc>
                  <a:txBody>
                    <a:bodyPr/>
                    <a:lstStyle/>
                    <a:p>
                      <a:pPr indent="0" lvl="0" marL="167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90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, S	|	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/>
                </a:tc>
              </a:tr>
            </a:tbl>
          </a:graphicData>
        </a:graphic>
      </p:graphicFrame>
      <p:sp>
        <p:nvSpPr>
          <p:cNvPr id="259" name="Google Shape;259;p24"/>
          <p:cNvSpPr txBox="1"/>
          <p:nvPr/>
        </p:nvSpPr>
        <p:spPr>
          <a:xfrm>
            <a:off x="544749" y="3797651"/>
            <a:ext cx="407987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First, remove left recursion.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Arrange non-terminals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1459149" y="5033107"/>
            <a:ext cx="19367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2373550" y="5033107"/>
            <a:ext cx="327723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( L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 , S	|	a	|	( L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58596" y="6459571"/>
            <a:ext cx="67011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Replacing productions with left recursion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1459149" y="6886292"/>
            <a:ext cx="241935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L  L’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2373550" y="6886292"/>
            <a:ext cx="2809875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( L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L’	|	( L ) L’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S L’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2</a:t>
            </a:r>
            <a:endParaRPr sz="3000"/>
          </a:p>
        </p:txBody>
      </p:sp>
      <p:sp>
        <p:nvSpPr>
          <p:cNvPr id="270" name="Google Shape;270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 txBox="1"/>
          <p:nvPr/>
        </p:nvSpPr>
        <p:spPr>
          <a:xfrm>
            <a:off x="519275" y="2364075"/>
            <a:ext cx="88157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first and follow tables for the modified grammar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976475" y="2790796"/>
            <a:ext cx="241935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L  L’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1890875" y="2790796"/>
            <a:ext cx="2809875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( L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L’	|	( L ) L’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S L’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25"/>
          <p:cNvGraphicFramePr/>
          <p:nvPr/>
        </p:nvGraphicFramePr>
        <p:xfrm>
          <a:off x="6290124" y="5317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045200"/>
                <a:gridCol w="1045200"/>
                <a:gridCol w="1045200"/>
              </a:tblGrid>
              <a:tr h="609550">
                <a:tc gridSpan="3">
                  <a:txBody>
                    <a:bodyPr/>
                    <a:lstStyle/>
                    <a:p>
                      <a:pPr indent="0" lvl="0" marL="647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25"/>
          <p:cNvGraphicFramePr/>
          <p:nvPr/>
        </p:nvGraphicFramePr>
        <p:xfrm>
          <a:off x="1279599" y="5317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140450"/>
                <a:gridCol w="1140450"/>
                <a:gridCol w="1140450"/>
              </a:tblGrid>
              <a:tr h="609550">
                <a:tc gridSpan="3">
                  <a:txBody>
                    <a:bodyPr/>
                    <a:lstStyle/>
                    <a:p>
                      <a:pPr indent="0" lvl="0" marL="9626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2</a:t>
            </a:r>
            <a:endParaRPr sz="3000"/>
          </a:p>
        </p:txBody>
      </p:sp>
      <p:sp>
        <p:nvSpPr>
          <p:cNvPr id="282" name="Google Shape;282;p2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 txBox="1"/>
          <p:nvPr/>
        </p:nvSpPr>
        <p:spPr>
          <a:xfrm>
            <a:off x="519275" y="2364075"/>
            <a:ext cx="49568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the	LL(1) parsing table.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" name="Google Shape;285;p26"/>
          <p:cNvGraphicFramePr/>
          <p:nvPr/>
        </p:nvGraphicFramePr>
        <p:xfrm>
          <a:off x="879175" y="3727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767725"/>
                <a:gridCol w="1375400"/>
                <a:gridCol w="1376675"/>
                <a:gridCol w="1444000"/>
                <a:gridCol w="1562100"/>
                <a:gridCol w="1304925"/>
              </a:tblGrid>
              <a:tr h="8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S-&gt;a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S-&gt;(L)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L-&gt;aL’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L-&gt;(L)L’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L’-&gt;,SL’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2</a:t>
            </a:r>
            <a:endParaRPr sz="3000"/>
          </a:p>
        </p:txBody>
      </p:sp>
      <p:sp>
        <p:nvSpPr>
          <p:cNvPr id="291" name="Google Shape;291;p2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/>
        </p:nvSpPr>
        <p:spPr>
          <a:xfrm>
            <a:off x="9217025" y="4027376"/>
            <a:ext cx="391414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 the input string (a,a)  Parsing successful.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" name="Google Shape;294;p27"/>
          <p:cNvGraphicFramePr/>
          <p:nvPr/>
        </p:nvGraphicFramePr>
        <p:xfrm>
          <a:off x="824012" y="18651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708150"/>
                <a:gridCol w="1935775"/>
                <a:gridCol w="4618675"/>
              </a:tblGrid>
              <a:tr h="563825">
                <a:tc>
                  <a:txBody>
                    <a:bodyPr/>
                    <a:lstStyle/>
                    <a:p>
                      <a:pPr indent="0" lvl="0" marL="5041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35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a , a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M[S,(] = S -&gt; (L)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5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L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a , a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M[(,(] = match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0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, a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M[L,a] = L-&gt;aL’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9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L’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, a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M[a,a] = match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a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M[X,,] = L’-&gt;,SL’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S L’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a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M[,,,] = match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L’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M[S,a] = S-&gt;a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L’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M[a,a] = match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6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 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M[X,)] = L’-&gt;</a:t>
                      </a: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6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M[),)] = match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825"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0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/>
        </p:nvSpPr>
        <p:spPr>
          <a:xfrm>
            <a:off x="525069" y="2325975"/>
            <a:ext cx="1029081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5765" lvl="0" marL="417830" marR="76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	the	grammar	is	not	left	factored	and/or	left	recursion	is	not  eliminated, it does not belong to LL(1).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17830" marR="1651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the LL(1) Table has more than one entry in any cell, the grammar  does not belong to LL(1) class of grammars.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17830" marR="6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Formally,	to	check	whether	a	grammar	belongs	to	LL(1)	without  constructing the table, the following rules are checked.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178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grammar is NOT in LL(1) if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875030" marR="2730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	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-&gt;	a	|	b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	i.e,	there	are	two	or	more	alternatives	for	a  Non-terminal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750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First(a)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∩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First(b)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≠ Φ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i.e, if they have something in common.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8750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-&gt; a |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750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First(a)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∩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Follow(A)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≠ Φ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8"/>
          <p:cNvSpPr txBox="1"/>
          <p:nvPr>
            <p:ph type="title"/>
          </p:nvPr>
        </p:nvSpPr>
        <p:spPr>
          <a:xfrm>
            <a:off x="538331" y="280327"/>
            <a:ext cx="704342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LL(1)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/>
        </p:nvSpPr>
        <p:spPr>
          <a:xfrm>
            <a:off x="563799" y="2257443"/>
            <a:ext cx="9363075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the Given grammar in LL(1) ? Also, Compute first and follow  sets.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1020999" y="3856626"/>
            <a:ext cx="241300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A 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1935400" y="3856626"/>
            <a:ext cx="3551554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A b	|	B b B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9"/>
          <p:cNvSpPr txBox="1"/>
          <p:nvPr>
            <p:ph type="title"/>
          </p:nvPr>
        </p:nvSpPr>
        <p:spPr>
          <a:xfrm>
            <a:off x="538331" y="280327"/>
            <a:ext cx="89496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LL(1) - Example 3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38325" y="2223775"/>
            <a:ext cx="7032625" cy="354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LL(1) Parsing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Examples on LL(1) parsing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Identify whether a grammar belongs to LL(1)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LL(k) Grammars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/>
        </p:nvSpPr>
        <p:spPr>
          <a:xfrm>
            <a:off x="1020999" y="1737251"/>
            <a:ext cx="241300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A 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1935400" y="1737251"/>
            <a:ext cx="3551554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A b	|	B b B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563799" y="4079130"/>
            <a:ext cx="46596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 First and Follow Sets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 txBox="1"/>
          <p:nvPr>
            <p:ph type="title"/>
          </p:nvPr>
        </p:nvSpPr>
        <p:spPr>
          <a:xfrm>
            <a:off x="538331" y="280327"/>
            <a:ext cx="89496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LL(1) - Example 3</a:t>
            </a:r>
            <a:endParaRPr sz="3000"/>
          </a:p>
        </p:txBody>
      </p:sp>
      <p:graphicFrame>
        <p:nvGraphicFramePr>
          <p:cNvPr id="323" name="Google Shape;323;p30"/>
          <p:cNvGraphicFramePr/>
          <p:nvPr/>
        </p:nvGraphicFramePr>
        <p:xfrm>
          <a:off x="7433124" y="5317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045200"/>
                <a:gridCol w="1045200"/>
                <a:gridCol w="1045200"/>
              </a:tblGrid>
              <a:tr h="609550">
                <a:tc gridSpan="3">
                  <a:txBody>
                    <a:bodyPr/>
                    <a:lstStyle/>
                    <a:p>
                      <a:pPr indent="0" lvl="0" marL="647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Google Shape;324;p30"/>
          <p:cNvGraphicFramePr/>
          <p:nvPr/>
        </p:nvGraphicFramePr>
        <p:xfrm>
          <a:off x="1431999" y="5317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140450"/>
                <a:gridCol w="1140450"/>
                <a:gridCol w="1140450"/>
              </a:tblGrid>
              <a:tr h="609550">
                <a:tc gridSpan="3">
                  <a:txBody>
                    <a:bodyPr/>
                    <a:lstStyle/>
                    <a:p>
                      <a:pPr indent="0" lvl="0" marL="9626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/>
        </p:nvSpPr>
        <p:spPr>
          <a:xfrm>
            <a:off x="2904705" y="2766450"/>
            <a:ext cx="3839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A b	|	B b B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538325" y="2610268"/>
            <a:ext cx="32481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0" marR="10299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942339" rtl="0" algn="ctr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of the format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1" name="Google Shape;331;p31"/>
          <p:cNvGraphicFramePr/>
          <p:nvPr/>
        </p:nvGraphicFramePr>
        <p:xfrm>
          <a:off x="519275" y="5338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771025"/>
                <a:gridCol w="406400"/>
                <a:gridCol w="1360175"/>
                <a:gridCol w="468625"/>
                <a:gridCol w="774700"/>
              </a:tblGrid>
              <a:tr h="4590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First(AaAb)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81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First(A)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4699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a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First(BbBa)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895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1968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First(B)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</a:tr>
            </a:tbl>
          </a:graphicData>
        </a:graphic>
      </p:graphicFrame>
      <p:sp>
        <p:nvSpPr>
          <p:cNvPr id="332" name="Google Shape;332;p31"/>
          <p:cNvSpPr txBox="1"/>
          <p:nvPr/>
        </p:nvSpPr>
        <p:spPr>
          <a:xfrm>
            <a:off x="538325" y="7090547"/>
            <a:ext cx="94145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Since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First(A)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∩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First(B) =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the given grammar belongs to LL(1)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538331" y="280327"/>
            <a:ext cx="89496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LL(1) - Example 3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/>
        </p:nvSpPr>
        <p:spPr>
          <a:xfrm>
            <a:off x="563799" y="2481978"/>
            <a:ext cx="87071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the Given grammar in LL(1) ? If not, modify and re-check.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1020999" y="3526426"/>
            <a:ext cx="21399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1935400" y="3526426"/>
            <a:ext cx="4296410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C t S	|	i C t S e S	|	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2"/>
          <p:cNvSpPr txBox="1"/>
          <p:nvPr>
            <p:ph type="title"/>
          </p:nvPr>
        </p:nvSpPr>
        <p:spPr>
          <a:xfrm>
            <a:off x="538331" y="280327"/>
            <a:ext cx="89496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LL(1) - Example 4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/>
        </p:nvSpPr>
        <p:spPr>
          <a:xfrm>
            <a:off x="667922" y="1864251"/>
            <a:ext cx="92652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we construct the parse table M for the following grammar,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1478200" y="2290970"/>
            <a:ext cx="21399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2392600" y="2290970"/>
            <a:ext cx="4296410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C t S	|	i C t S e S	|	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667922" y="3717434"/>
            <a:ext cx="47663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M[S,i] will have 2 productions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4" name="Google Shape;354;p33"/>
          <p:cNvGraphicFramePr/>
          <p:nvPr/>
        </p:nvGraphicFramePr>
        <p:xfrm>
          <a:off x="1459150" y="4381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572775"/>
                <a:gridCol w="1048375"/>
                <a:gridCol w="1665600"/>
              </a:tblGrid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3339" marR="0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C t 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53339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C t S e 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</a:tr>
            </a:tbl>
          </a:graphicData>
        </a:graphic>
      </p:graphicFrame>
      <p:sp>
        <p:nvSpPr>
          <p:cNvPr id="355" name="Google Shape;355;p33"/>
          <p:cNvSpPr txBox="1"/>
          <p:nvPr/>
        </p:nvSpPr>
        <p:spPr>
          <a:xfrm>
            <a:off x="667922" y="5379610"/>
            <a:ext cx="659447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Therefore, it is not in LL(1).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modify, left factor the above grammar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6" name="Google Shape;356;p33"/>
          <p:cNvGraphicFramePr/>
          <p:nvPr/>
        </p:nvGraphicFramePr>
        <p:xfrm>
          <a:off x="1459150" y="6852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586750"/>
                <a:gridCol w="1034425"/>
                <a:gridCol w="1482100"/>
                <a:gridCol w="328925"/>
                <a:gridCol w="287025"/>
              </a:tblGrid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9370" marR="0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C t S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001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001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93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S	|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93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357" name="Google Shape;357;p33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3"/>
          <p:cNvSpPr txBox="1"/>
          <p:nvPr>
            <p:ph type="title"/>
          </p:nvPr>
        </p:nvSpPr>
        <p:spPr>
          <a:xfrm>
            <a:off x="538331" y="280327"/>
            <a:ext cx="89496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LL(1) - Example 2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/>
          <p:nvPr/>
        </p:nvSpPr>
        <p:spPr>
          <a:xfrm>
            <a:off x="667922" y="1864251"/>
            <a:ext cx="53968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3694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the modified grammar in LL(1)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Google Shape;365;p34"/>
          <p:cNvGraphicFramePr/>
          <p:nvPr/>
        </p:nvGraphicFramePr>
        <p:xfrm>
          <a:off x="1459150" y="2528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586750"/>
                <a:gridCol w="1034425"/>
                <a:gridCol w="1482100"/>
                <a:gridCol w="328925"/>
                <a:gridCol w="287025"/>
              </a:tblGrid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9370" marR="0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C t S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001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001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93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S	|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93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366" name="Google Shape;366;p34"/>
          <p:cNvSpPr txBox="1"/>
          <p:nvPr/>
        </p:nvSpPr>
        <p:spPr>
          <a:xfrm>
            <a:off x="667922" y="4271155"/>
            <a:ext cx="8114700" cy="4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5125" lvl="0" marL="365125" marR="425831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Notice the production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S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of the form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First(e) = 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Follow(X) = { e, $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First(e)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∩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Follow(X) = e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≠ Φ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Therefore, the modified grammar is also not in LL(1).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4"/>
          <p:cNvSpPr txBox="1"/>
          <p:nvPr>
            <p:ph type="title"/>
          </p:nvPr>
        </p:nvSpPr>
        <p:spPr>
          <a:xfrm>
            <a:off x="538331" y="280327"/>
            <a:ext cx="89496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LL(1) - Example 4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/>
        </p:nvSpPr>
        <p:spPr>
          <a:xfrm>
            <a:off x="563799" y="1864251"/>
            <a:ext cx="37528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 mentioned previously,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667922" y="5949078"/>
            <a:ext cx="9277350" cy="28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3694" lvl="0" marL="36576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 = 1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we can choose the next production rule using 1  lookahead symbol.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That is, by reading 1 input character.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694" lvl="0" marL="36576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 txBox="1"/>
          <p:nvPr>
            <p:ph type="title"/>
          </p:nvPr>
        </p:nvSpPr>
        <p:spPr>
          <a:xfrm>
            <a:off x="538331" y="280327"/>
            <a:ext cx="31838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LL(k) grammars, k&gt;1</a:t>
            </a:r>
            <a:endParaRPr sz="3000"/>
          </a:p>
        </p:txBody>
      </p:sp>
      <p:pic>
        <p:nvPicPr>
          <p:cNvPr id="379" name="Google Shape;37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475" y="2620150"/>
            <a:ext cx="7820024" cy="291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/>
        </p:nvSpPr>
        <p:spPr>
          <a:xfrm>
            <a:off x="667922" y="2028843"/>
            <a:ext cx="9276715" cy="667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3694" lvl="0" marL="365760" marR="23495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k&gt;1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we can choose the next production after reading k  input characters.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694" lvl="0" marL="36576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2960" marR="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     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   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b | a c | a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694" lvl="0" marL="365760" marR="508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Here, the production can be chosen only after reading 2  input characters.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694" lvl="0" marL="365760" marR="52705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Therefore, the above grammar belongs 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LL(2)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class of  parsers.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694" lvl="0" marL="365760" marR="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LL(k) </a:t>
            </a:r>
            <a:r>
              <a:rPr lang="en-US" sz="2800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⊂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LL(k+1)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694" lvl="0" marL="365760" marR="12065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the LL(k) Table has more than k entries in any cell, the  grammar does not belong to LL(k) class of grammars, where  k &gt; 1.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>
            <p:ph type="title"/>
          </p:nvPr>
        </p:nvSpPr>
        <p:spPr>
          <a:xfrm>
            <a:off x="538331" y="280327"/>
            <a:ext cx="31838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LL(k) grammars, k&gt;1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/>
        </p:nvSpPr>
        <p:spPr>
          <a:xfrm>
            <a:off x="563799" y="1686900"/>
            <a:ext cx="67119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r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1.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1935400" y="1686900"/>
            <a:ext cx="4296410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C t S	|	i C t S e S	|	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563799" y="2921341"/>
            <a:ext cx="51225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Answer - No. It is not left-factored.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7"/>
          <p:cNvSpPr txBox="1"/>
          <p:nvPr/>
        </p:nvSpPr>
        <p:spPr>
          <a:xfrm>
            <a:off x="563799" y="3901780"/>
            <a:ext cx="681990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just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B 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1935400" y="3901780"/>
            <a:ext cx="2919730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B	|	a a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563799" y="5689941"/>
            <a:ext cx="47707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Answer - Yes. It belongs to LL(3).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563799" y="6116661"/>
            <a:ext cx="659130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r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3.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 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7"/>
          <p:cNvSpPr txBox="1"/>
          <p:nvPr/>
        </p:nvSpPr>
        <p:spPr>
          <a:xfrm>
            <a:off x="1935400" y="6116661"/>
            <a:ext cx="3624579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+ E	|	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	|	id * T	|	( E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7"/>
          <p:cNvSpPr txBox="1"/>
          <p:nvPr/>
        </p:nvSpPr>
        <p:spPr>
          <a:xfrm>
            <a:off x="563799" y="7904819"/>
            <a:ext cx="1191196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Answer	-	Yes.	It	belongs	to	LL(2),	as	the	grammar	needs	2	input	symbols	to  choose the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7"/>
          <p:cNvSpPr txBox="1"/>
          <p:nvPr>
            <p:ph type="title"/>
          </p:nvPr>
        </p:nvSpPr>
        <p:spPr>
          <a:xfrm>
            <a:off x="538331" y="280327"/>
            <a:ext cx="86360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LL(k) - Solution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8"/>
          <p:cNvSpPr txBox="1"/>
          <p:nvPr>
            <p:ph type="title"/>
          </p:nvPr>
        </p:nvSpPr>
        <p:spPr>
          <a:xfrm>
            <a:off x="538331" y="280327"/>
            <a:ext cx="704342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LL(1)</a:t>
            </a:r>
            <a:endParaRPr sz="3000"/>
          </a:p>
        </p:txBody>
      </p:sp>
      <p:graphicFrame>
        <p:nvGraphicFramePr>
          <p:cNvPr id="411" name="Google Shape;411;p38"/>
          <p:cNvGraphicFramePr/>
          <p:nvPr/>
        </p:nvGraphicFramePr>
        <p:xfrm>
          <a:off x="1143000" y="21336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023025"/>
                <a:gridCol w="3178675"/>
                <a:gridCol w="4256500"/>
              </a:tblGrid>
              <a:tr h="520875">
                <a:tc>
                  <a:txBody>
                    <a:bodyPr/>
                    <a:lstStyle/>
                    <a:p>
                      <a:pPr indent="0" lvl="0" marL="69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/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3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Grammar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LL(k)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25">
                <a:tc>
                  <a:txBody>
                    <a:bodyPr/>
                    <a:lstStyle/>
                    <a:p>
                      <a:pPr indent="0" lvl="0" marL="69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55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3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 → ab | ac | ad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55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LL(2)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55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5100">
                <a:tc>
                  <a:txBody>
                    <a:bodyPr/>
                    <a:lstStyle/>
                    <a:p>
                      <a:pPr indent="0" lvl="0" marL="69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390" marR="1388110" rtl="0" algn="l">
                        <a:lnSpc>
                          <a:spcPct val="8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S→aaB|aaC  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72390" marR="1388110" rtl="0" algn="l">
                        <a:lnSpc>
                          <a:spcPct val="89375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B→b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72390" marR="0" rtl="0" algn="l">
                        <a:lnSpc>
                          <a:spcPct val="85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C→c</a:t>
                      </a:r>
                      <a:endParaRPr/>
                    </a:p>
                  </a:txBody>
                  <a:tcPr marT="762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LL(3)</a:t>
                      </a:r>
                      <a:endParaRPr/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5100">
                <a:tc>
                  <a:txBody>
                    <a:bodyPr/>
                    <a:lstStyle/>
                    <a:p>
                      <a:pPr indent="0" lvl="0" marL="69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390" marR="0" rtl="0" algn="l">
                        <a:lnSpc>
                          <a:spcPct val="8968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→ T + E | T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72390" marR="0" rtl="0" algn="l">
                        <a:lnSpc>
                          <a:spcPct val="8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T→ id | id * T | ( E )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LL(2)</a:t>
                      </a:r>
                      <a:endParaRPr/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5100">
                <a:tc>
                  <a:txBody>
                    <a:bodyPr/>
                    <a:lstStyle/>
                    <a:p>
                      <a:pPr indent="0" lvl="0" marL="69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390" marR="1010919" rtl="0" algn="l">
                        <a:lnSpc>
                          <a:spcPct val="8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 → Abbx | Bbby  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72390" marR="1010919" rtl="0" algn="l">
                        <a:lnSpc>
                          <a:spcPct val="89375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→x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72390" marR="0" rtl="0" algn="l">
                        <a:lnSpc>
                          <a:spcPct val="85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B→ x</a:t>
                      </a:r>
                      <a:endParaRPr/>
                    </a:p>
                  </a:txBody>
                  <a:tcPr marT="762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LL(4)</a:t>
                      </a:r>
                      <a:endParaRPr/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6800">
                <a:tc>
                  <a:txBody>
                    <a:bodyPr/>
                    <a:lstStyle/>
                    <a:p>
                      <a:pPr indent="0" lvl="0" marL="692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390" marR="0" rtl="0" algn="l">
                        <a:lnSpc>
                          <a:spcPct val="8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S→ Z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72390" marR="476250" rtl="0" algn="l">
                        <a:lnSpc>
                          <a:spcPct val="8937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Z→ aMa | bMb | aRb | bRa  M→ c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72390" marR="0" rtl="0" algn="l">
                        <a:lnSpc>
                          <a:spcPct val="85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R→ c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8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LL(3)</a:t>
                      </a:r>
                      <a:endParaRPr/>
                    </a:p>
                  </a:txBody>
                  <a:tcPr marT="692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/>
        </p:nvSpPr>
        <p:spPr>
          <a:xfrm>
            <a:off x="563799" y="2321450"/>
            <a:ext cx="7369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 the following grammars in LL(k)? If yes, find 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9"/>
          <p:cNvSpPr txBox="1"/>
          <p:nvPr/>
        </p:nvSpPr>
        <p:spPr>
          <a:xfrm>
            <a:off x="563799" y="2748170"/>
            <a:ext cx="67119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r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1.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1935400" y="2748170"/>
            <a:ext cx="4296410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C t S	|	i C t S e S	|	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563799" y="4601355"/>
            <a:ext cx="681990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B 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1935400" y="4601355"/>
            <a:ext cx="2919730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B	|	a a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563799" y="7072266"/>
            <a:ext cx="659130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r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3.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 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1935400" y="7072266"/>
            <a:ext cx="3624579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+ E	|	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	|	id * T	|	( E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9"/>
          <p:cNvSpPr txBox="1"/>
          <p:nvPr>
            <p:ph type="title"/>
          </p:nvPr>
        </p:nvSpPr>
        <p:spPr>
          <a:xfrm>
            <a:off x="538331" y="280327"/>
            <a:ext cx="88118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Identify whether a grammar belongs to LL(k) - Examples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55505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Parsing using an LL(1) Parsing Table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1073" y="35756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58596" y="1932151"/>
            <a:ext cx="9394825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Given an LL(1) Parsing table, how do we parse a given input  string?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Helvetica Neue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 contains start symbol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Input buffer contains the input string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558596" y="5848830"/>
            <a:ext cx="9374505" cy="15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Parsing Algorithm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is applied.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Finally, if the string is accepted, the stack and input buffer  contain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$,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indicating that they are empty.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" name="Google Shape;77;p4"/>
          <p:cNvGraphicFramePr/>
          <p:nvPr/>
        </p:nvGraphicFramePr>
        <p:xfrm>
          <a:off x="3712700" y="4626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992625"/>
                <a:gridCol w="2648575"/>
                <a:gridCol w="2202175"/>
              </a:tblGrid>
              <a:tr h="609575">
                <a:tc>
                  <a:txBody>
                    <a:bodyPr/>
                    <a:lstStyle/>
                    <a:p>
                      <a:pPr indent="0" lvl="0" marL="604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11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Google Shape;78;p4"/>
          <p:cNvGraphicFramePr/>
          <p:nvPr/>
        </p:nvGraphicFramePr>
        <p:xfrm>
          <a:off x="3712712" y="7667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992625"/>
                <a:gridCol w="2648575"/>
                <a:gridCol w="2202175"/>
              </a:tblGrid>
              <a:tr h="609575">
                <a:tc>
                  <a:txBody>
                    <a:bodyPr/>
                    <a:lstStyle/>
                    <a:p>
                      <a:pPr indent="0" lvl="0" marL="604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11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0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/>
        </p:nvSpPr>
        <p:spPr>
          <a:xfrm>
            <a:off x="563799" y="1738775"/>
            <a:ext cx="8263255" cy="7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//Let a be the current input symbol and M be the parsing table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030979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//Let X be the current stack top.  while(X != $)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4115434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if(X==a) { //If X is a terminal  stack.pop()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Delete ‘a’ from input buffer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68834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else if(M[X,a} = X -&gt;Y1Y2</a:t>
            </a:r>
            <a:r>
              <a:rPr b="1" lang="en-US" sz="25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Yk { //If X is a non terminal  stack.pop()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stack.push(Y1,Y2,...Yk) //Y1 is the stack top now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error()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>
            <p:ph type="title"/>
          </p:nvPr>
        </p:nvSpPr>
        <p:spPr>
          <a:xfrm>
            <a:off x="538331" y="280327"/>
            <a:ext cx="36683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92" name="Google Shape;92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/>
        </p:nvSpPr>
        <p:spPr>
          <a:xfrm>
            <a:off x="558596" y="2084551"/>
            <a:ext cx="9394190" cy="14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Given	the	following	LL(1)	Parsing	table	M,	parse	the	input  string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“id + id * id”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9474" y="3470624"/>
            <a:ext cx="8504649" cy="51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01" name="Google Shape;101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544749" y="2617425"/>
            <a:ext cx="9408160" cy="2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Given	the	following	LL(1)	Parsing	table	M,	parse	the	input  string: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“id + id * id”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Initially, the stack and input buffer contain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" name="Google Shape;104;p7"/>
          <p:cNvGraphicFramePr/>
          <p:nvPr/>
        </p:nvGraphicFramePr>
        <p:xfrm>
          <a:off x="1413499" y="5313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2517150"/>
                <a:gridCol w="3345175"/>
                <a:gridCol w="27813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797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18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88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10" name="Google Shape;110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8"/>
          <p:cNvSpPr txBox="1"/>
          <p:nvPr/>
        </p:nvSpPr>
        <p:spPr>
          <a:xfrm>
            <a:off x="8192899" y="2617425"/>
            <a:ext cx="5070475" cy="4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Now, find the action for the stack  top E and current input symbol id  in M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M[E,id] = E-&gt;TE’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70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Based on the parsing algorithm,  pop E from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push TE’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p8"/>
          <p:cNvGraphicFramePr/>
          <p:nvPr/>
        </p:nvGraphicFramePr>
        <p:xfrm>
          <a:off x="877099" y="345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320175"/>
                <a:gridCol w="2127875"/>
                <a:gridCol w="3231525"/>
              </a:tblGrid>
              <a:tr h="609575">
                <a:tc>
                  <a:txBody>
                    <a:bodyPr/>
                    <a:lstStyle/>
                    <a:p>
                      <a:pPr indent="0" lvl="0" marL="2679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0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M[E,id] = E-&gt;TE’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6864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E from stack  push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1</a:t>
            </a:r>
            <a:endParaRPr sz="3000"/>
          </a:p>
        </p:txBody>
      </p:sp>
      <p:sp>
        <p:nvSpPr>
          <p:cNvPr id="119" name="Google Shape;119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/>
        </p:nvSpPr>
        <p:spPr>
          <a:xfrm>
            <a:off x="8534250" y="3417776"/>
            <a:ext cx="452755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M[T,id] = T-&gt;FT’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052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pop T from stack  push FT’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 stack top changes to 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p9"/>
          <p:cNvGraphicFramePr/>
          <p:nvPr/>
        </p:nvGraphicFramePr>
        <p:xfrm>
          <a:off x="877099" y="345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{33E7528C-7F1F-47E4-B169-989D9CE6E8D4}</a:tableStyleId>
              </a:tblPr>
              <a:tblGrid>
                <a:gridCol w="1320175"/>
                <a:gridCol w="2127875"/>
                <a:gridCol w="3231525"/>
              </a:tblGrid>
              <a:tr h="609575">
                <a:tc>
                  <a:txBody>
                    <a:bodyPr/>
                    <a:lstStyle/>
                    <a:p>
                      <a:pPr indent="0" lvl="0" marL="2679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0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M[E,id] = E-&gt;TE’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6864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E from stack  push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M[T,id] = T-&gt;FT’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68326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T from stack  push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800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 E’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12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+ id * id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2022-01-28T08:48:51Z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