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9144000" cx="14630400"/>
  <p:notesSz cx="146304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j9DOOG51aLWU7QibDuk4Zlym/R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E08919-C743-4AC4-834D-C2149D5DBB39}">
  <a:tblStyle styleId="{1EE08919-C743-4AC4-834D-C2149D5DBB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824024" y="2138537"/>
            <a:ext cx="8306434" cy="632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24024" y="2138537"/>
            <a:ext cx="8306434" cy="632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/>
        </p:nvSpPr>
        <p:spPr>
          <a:xfrm>
            <a:off x="563799" y="1800243"/>
            <a:ext cx="4659630" cy="358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ABCDE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 First and Follow Sets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0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6</a:t>
            </a:r>
            <a:endParaRPr sz="3000"/>
          </a:p>
        </p:txBody>
      </p:sp>
      <p:graphicFrame>
        <p:nvGraphicFramePr>
          <p:cNvPr id="128" name="Google Shape;128;p10"/>
          <p:cNvGraphicFramePr/>
          <p:nvPr/>
        </p:nvGraphicFramePr>
        <p:xfrm>
          <a:off x="1459324" y="5477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{1EE08919-C743-4AC4-834D-C2149D5DBB39}</a:tableStyleId>
              </a:tblPr>
              <a:tblGrid>
                <a:gridCol w="570225"/>
                <a:gridCol w="570225"/>
                <a:gridCol w="570225"/>
                <a:gridCol w="570225"/>
                <a:gridCol w="570225"/>
                <a:gridCol w="570225"/>
              </a:tblGrid>
              <a:tr h="609550">
                <a:tc gridSpan="6">
                  <a:txBody>
                    <a:bodyPr/>
                    <a:lstStyle/>
                    <a:p>
                      <a:pPr indent="0" lvl="0" marL="9626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λ</a:t>
                      </a:r>
                      <a:endParaRPr sz="2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λ</a:t>
                      </a:r>
                      <a:endParaRPr sz="2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λ</a:t>
                      </a:r>
                      <a:endParaRPr sz="2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λ</a:t>
                      </a:r>
                      <a:endParaRPr sz="2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Google Shape;129;p10"/>
          <p:cNvGraphicFramePr/>
          <p:nvPr/>
        </p:nvGraphicFramePr>
        <p:xfrm>
          <a:off x="7561425" y="5477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{1EE08919-C743-4AC4-834D-C2149D5DBB39}</a:tableStyleId>
              </a:tblPr>
              <a:tblGrid>
                <a:gridCol w="570225"/>
                <a:gridCol w="570225"/>
                <a:gridCol w="570225"/>
                <a:gridCol w="570225"/>
                <a:gridCol w="570225"/>
                <a:gridCol w="570225"/>
              </a:tblGrid>
              <a:tr h="609550">
                <a:tc gridSpan="6">
                  <a:txBody>
                    <a:bodyPr/>
                    <a:lstStyle/>
                    <a:p>
                      <a:pPr indent="0" lvl="0" marL="789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6</a:t>
            </a:r>
            <a:endParaRPr sz="3000"/>
          </a:p>
        </p:txBody>
      </p:sp>
      <p:sp>
        <p:nvSpPr>
          <p:cNvPr id="135" name="Google Shape;135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1"/>
          <p:cNvSpPr txBox="1"/>
          <p:nvPr/>
        </p:nvSpPr>
        <p:spPr>
          <a:xfrm>
            <a:off x="519275" y="2364075"/>
            <a:ext cx="49568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the	LL(1) parsing table.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1"/>
          <p:cNvGraphicFramePr/>
          <p:nvPr/>
        </p:nvGraphicFramePr>
        <p:xfrm>
          <a:off x="879175" y="37270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{1EE08919-C743-4AC4-834D-C2149D5DBB39}</a:tableStyleId>
              </a:tblPr>
              <a:tblGrid>
                <a:gridCol w="1143000"/>
                <a:gridCol w="1783725"/>
                <a:gridCol w="1753875"/>
                <a:gridCol w="1870700"/>
                <a:gridCol w="1383025"/>
                <a:gridCol w="1460500"/>
                <a:gridCol w="1548775"/>
              </a:tblGrid>
              <a:tr h="11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6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5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6</a:t>
            </a:r>
            <a:endParaRPr sz="3000"/>
          </a:p>
        </p:txBody>
      </p:sp>
      <p:sp>
        <p:nvSpPr>
          <p:cNvPr id="144" name="Google Shape;144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 txBox="1"/>
          <p:nvPr/>
        </p:nvSpPr>
        <p:spPr>
          <a:xfrm>
            <a:off x="9387725" y="3339326"/>
            <a:ext cx="377634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Parse the input string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cde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Parsing successful.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12"/>
          <p:cNvGraphicFramePr/>
          <p:nvPr/>
        </p:nvGraphicFramePr>
        <p:xfrm>
          <a:off x="824024" y="21385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{1EE08919-C743-4AC4-834D-C2149D5DBB39}</a:tableStyleId>
              </a:tblPr>
              <a:tblGrid>
                <a:gridCol w="1708150"/>
                <a:gridCol w="2264400"/>
                <a:gridCol w="4290050"/>
              </a:tblGrid>
              <a:tr h="563825">
                <a:tc>
                  <a:txBody>
                    <a:bodyPr/>
                    <a:lstStyle/>
                    <a:p>
                      <a:pPr indent="0" lvl="0" marL="5041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352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M[S,c] = S</a:t>
                      </a: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ABCDE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575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ABCDE$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M[A,c] = A </a:t>
                      </a: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λ</a:t>
                      </a:r>
                      <a:endParaRPr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BCDE$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M[B,c] = B </a:t>
                      </a: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λ</a:t>
                      </a:r>
                      <a:endParaRPr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M[C,c] = C</a:t>
                      </a: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M[c,c] = match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M[D,d] = D</a:t>
                      </a: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M[d,d] = match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M[E,e] = E</a:t>
                      </a: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M[e,e] = match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/>
        </p:nvSpPr>
        <p:spPr>
          <a:xfrm>
            <a:off x="563799" y="2130443"/>
            <a:ext cx="7369200" cy="6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Are the following grammars in LL(k)? If yes, find 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69900" marR="4297045" rtl="0" algn="l">
              <a:lnSpc>
                <a:spcPct val="173571"/>
              </a:lnSpc>
              <a:spcBef>
                <a:spcPts val="4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Abbx |Bbby  A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Answer - Yes. It belongs to LL(4).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 startAt="2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2813685" rtl="0" algn="l">
              <a:lnSpc>
                <a:spcPct val="173571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aMa | bMb | aRb | bRa  M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Answer - Yes. It belongs to LL(3).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4"/>
          <p:cNvSpPr txBox="1"/>
          <p:nvPr>
            <p:ph type="title"/>
          </p:nvPr>
        </p:nvSpPr>
        <p:spPr>
          <a:xfrm>
            <a:off x="538331" y="280327"/>
            <a:ext cx="86340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Identify whether a grammar belongs to LL(k) - Solution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/>
        </p:nvSpPr>
        <p:spPr>
          <a:xfrm>
            <a:off x="563799" y="2130443"/>
            <a:ext cx="7369200" cy="6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Are the following grammars in LL(k)? If yes, find 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69900" marR="4297045" rtl="0" algn="l">
              <a:lnSpc>
                <a:spcPct val="173571"/>
              </a:lnSpc>
              <a:spcBef>
                <a:spcPts val="4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Abbx |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bby  A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246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 startAt="2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2813685" rtl="0" algn="l">
              <a:lnSpc>
                <a:spcPct val="173571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aMa | bMb | aRb | bRa  M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 txBox="1"/>
          <p:nvPr>
            <p:ph type="title"/>
          </p:nvPr>
        </p:nvSpPr>
        <p:spPr>
          <a:xfrm>
            <a:off x="538331" y="280327"/>
            <a:ext cx="88118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Identify whether a grammar belongs to LL(k) - Examples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4" y="3863769"/>
            <a:ext cx="583946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Predictive Parsers (LL(1))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38325" y="2223775"/>
            <a:ext cx="7399655" cy="2305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Additional examples on LL(1) parsing algorithm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699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LL(k) Grammars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5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544749" y="2173067"/>
            <a:ext cx="8329930" cy="311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080" rtl="0" algn="l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the LL(1) Parsing table for the given grammar 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Then, demonstrate parsing using the input string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5</a:t>
            </a:r>
            <a:endParaRPr sz="3000"/>
          </a:p>
        </p:txBody>
      </p:sp>
      <p:sp>
        <p:nvSpPr>
          <p:cNvPr id="83" name="Google Shape;83;p5"/>
          <p:cNvSpPr txBox="1"/>
          <p:nvPr/>
        </p:nvSpPr>
        <p:spPr>
          <a:xfrm>
            <a:off x="544749" y="1944467"/>
            <a:ext cx="8128634" cy="311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Given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 left recursion present, and grammar is left factored.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5</a:t>
            </a:r>
            <a:endParaRPr sz="3000"/>
          </a:p>
        </p:txBody>
      </p:sp>
      <p:sp>
        <p:nvSpPr>
          <p:cNvPr id="89" name="Google Shape;89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/>
        </p:nvSpPr>
        <p:spPr>
          <a:xfrm>
            <a:off x="215100" y="2297342"/>
            <a:ext cx="74097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080" rtl="0" algn="l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first and follow tables for the grammar 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/>
        </p:nvGraphicFramePr>
        <p:xfrm>
          <a:off x="6290124" y="5317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{1EE08919-C743-4AC4-834D-C2149D5DBB39}</a:tableStyleId>
              </a:tblPr>
              <a:tblGrid>
                <a:gridCol w="1045200"/>
                <a:gridCol w="1045200"/>
                <a:gridCol w="1045200"/>
              </a:tblGrid>
              <a:tr h="609550">
                <a:tc gridSpan="3">
                  <a:txBody>
                    <a:bodyPr/>
                    <a:lstStyle/>
                    <a:p>
                      <a:pPr indent="0" lvl="0" marL="6470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Google Shape;93;p6"/>
          <p:cNvGraphicFramePr/>
          <p:nvPr/>
        </p:nvGraphicFramePr>
        <p:xfrm>
          <a:off x="1279599" y="5317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{1EE08919-C743-4AC4-834D-C2149D5DBB39}</a:tableStyleId>
              </a:tblPr>
              <a:tblGrid>
                <a:gridCol w="1140450"/>
                <a:gridCol w="1140450"/>
                <a:gridCol w="1140450"/>
              </a:tblGrid>
              <a:tr h="609550">
                <a:tc gridSpan="3">
                  <a:txBody>
                    <a:bodyPr/>
                    <a:lstStyle/>
                    <a:p>
                      <a:pPr indent="0" lvl="0" marL="9626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57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λ</a:t>
                      </a:r>
                      <a:endParaRPr sz="2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57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λ</a:t>
                      </a:r>
                      <a:endParaRPr sz="2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1657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λ</a:t>
                      </a:r>
                      <a:endParaRPr sz="2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5</a:t>
            </a:r>
            <a:endParaRPr sz="3000"/>
          </a:p>
        </p:txBody>
      </p:sp>
      <p:sp>
        <p:nvSpPr>
          <p:cNvPr id="99" name="Google Shape;99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/>
          <p:nvPr/>
        </p:nvSpPr>
        <p:spPr>
          <a:xfrm>
            <a:off x="519275" y="2364075"/>
            <a:ext cx="49568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the	LL(1) parsing table.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p7"/>
          <p:cNvGraphicFramePr/>
          <p:nvPr/>
        </p:nvGraphicFramePr>
        <p:xfrm>
          <a:off x="879175" y="37270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{1EE08919-C743-4AC4-834D-C2149D5DBB39}</a:tableStyleId>
              </a:tblPr>
              <a:tblGrid>
                <a:gridCol w="767725"/>
                <a:gridCol w="1619250"/>
                <a:gridCol w="1596400"/>
                <a:gridCol w="1842125"/>
              </a:tblGrid>
              <a:tr h="82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5</a:t>
            </a:r>
            <a:endParaRPr sz="3000"/>
          </a:p>
        </p:txBody>
      </p:sp>
      <p:sp>
        <p:nvSpPr>
          <p:cNvPr id="108" name="Google Shape;108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8"/>
          <p:cNvSpPr txBox="1"/>
          <p:nvPr/>
        </p:nvSpPr>
        <p:spPr>
          <a:xfrm>
            <a:off x="9387725" y="3339326"/>
            <a:ext cx="345567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Parse the input string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Parsing successful.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8"/>
          <p:cNvGraphicFramePr/>
          <p:nvPr/>
        </p:nvGraphicFramePr>
        <p:xfrm>
          <a:off x="824024" y="21385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{1EE08919-C743-4AC4-834D-C2149D5DBB39}</a:tableStyleId>
              </a:tblPr>
              <a:tblGrid>
                <a:gridCol w="1708150"/>
                <a:gridCol w="2264400"/>
                <a:gridCol w="4290050"/>
              </a:tblGrid>
              <a:tr h="563825">
                <a:tc>
                  <a:txBody>
                    <a:bodyPr/>
                    <a:lstStyle/>
                    <a:p>
                      <a:pPr indent="0" lvl="0" marL="5041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352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M[S,$] = S </a:t>
                      </a: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57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M[A,$] = A </a:t>
                      </a: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λ</a:t>
                      </a:r>
                      <a:endParaRPr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M[B,$] = B </a:t>
                      </a: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λ</a:t>
                      </a:r>
                      <a:endParaRPr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/>
        </p:nvSpPr>
        <p:spPr>
          <a:xfrm>
            <a:off x="563799" y="2257443"/>
            <a:ext cx="9363075" cy="5331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the Given grammar in LL(1) ? Also, Compute first and follow  sets. Parse the input string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ABCDE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6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2022-01-28T08:49:17Z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