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fFFau9HAeoihlG0Zw0c0mGSc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61DF7E-507E-441D-B6AD-F7F42A525A24}">
  <a:tblStyle styleId="{1961DF7E-507E-441D-B6AD-F7F42A525A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6340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8286750" y="0"/>
            <a:ext cx="6340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6340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286750" y="8685213"/>
            <a:ext cx="6340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1463675" y="4343400"/>
            <a:ext cx="1170305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45720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552450" y="2830875"/>
            <a:ext cx="1062926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52450" y="2830875"/>
            <a:ext cx="10629265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  <p:sp>
        <p:nvSpPr>
          <p:cNvPr id="135" name="Google Shape;135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544749" y="2490425"/>
            <a:ext cx="941324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using the new LL(1) Parsing table M, parse the input 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id * +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Initially, the stack and input buffer contain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0"/>
          <p:cNvGraphicFramePr/>
          <p:nvPr/>
        </p:nvGraphicFramePr>
        <p:xfrm>
          <a:off x="803900" y="5313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2795275"/>
                <a:gridCol w="3714750"/>
                <a:gridCol w="30880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645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26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44" name="Google Shape;14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8671950" y="3428976"/>
            <a:ext cx="5368290" cy="30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Continue parsing.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M[F, +] = sync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not the only symbol in the stack.  So, Pop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from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current stack top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2"/>
          <p:cNvGraphicFramePr/>
          <p:nvPr/>
        </p:nvGraphicFramePr>
        <p:xfrm>
          <a:off x="720199" y="1913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1725925"/>
                <a:gridCol w="2366000"/>
                <a:gridCol w="3390900"/>
              </a:tblGrid>
              <a:tr h="609575">
                <a:tc>
                  <a:txBody>
                    <a:bodyPr/>
                    <a:lstStyle/>
                    <a:p>
                      <a:pPr indent="0" lvl="0" marL="4711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0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13982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M[E,)] = sync  skip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	= 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 -&gt;FT’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M[T’,*] = 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M[*,*]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13741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M[F,+] = sync  Pop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53" name="Google Shape;153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 txBox="1"/>
          <p:nvPr/>
        </p:nvSpPr>
        <p:spPr>
          <a:xfrm>
            <a:off x="8290950" y="3428976"/>
            <a:ext cx="470408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Continue parsing.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the input string is parsed  till the end even though it  contained several syntax errors.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3"/>
          <p:cNvGraphicFramePr/>
          <p:nvPr/>
        </p:nvGraphicFramePr>
        <p:xfrm>
          <a:off x="720199" y="1913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1461125"/>
                <a:gridCol w="1986275"/>
                <a:gridCol w="3231525"/>
              </a:tblGrid>
              <a:tr h="609575">
                <a:tc>
                  <a:txBody>
                    <a:bodyPr/>
                    <a:lstStyle/>
                    <a:p>
                      <a:pPr indent="0" lvl="0" marL="339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52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M[T’,+] = T’ 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M[E’,+] = 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M[+,+]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M[T’,$] = T’-&gt;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M[E’,$] = E’-&gt;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538331" y="280327"/>
            <a:ext cx="76104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LL(1) Parsing Algorithm - Example 1 - Homework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544749" y="2364075"/>
            <a:ext cx="5261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erroneous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(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+ )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563799" y="1886001"/>
            <a:ext cx="9658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1949" y="2550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626100"/>
                <a:gridCol w="995675"/>
                <a:gridCol w="1123950"/>
                <a:gridCol w="330200"/>
                <a:gridCol w="13811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5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1320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	|	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171" name="Google Shape;171;p7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7957849" y="5168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1045200"/>
                <a:gridCol w="1045200"/>
                <a:gridCol w="1045200"/>
                <a:gridCol w="1045200"/>
                <a:gridCol w="1045200"/>
              </a:tblGrid>
              <a:tr h="6095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1185500" y="5778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1045200"/>
                <a:gridCol w="1045200"/>
                <a:gridCol w="1045200"/>
                <a:gridCol w="1045200"/>
                <a:gridCol w="1045200"/>
              </a:tblGrid>
              <a:tr h="6095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754025" y="7047563"/>
            <a:ext cx="9384030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RDP without Backtracking is more powerful, as it accepts  a larger set of grammars.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538331" y="280327"/>
            <a:ext cx="74193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RDP without Backtracking vs Predictive Parsers</a:t>
            </a:r>
            <a:endParaRPr sz="3000"/>
          </a:p>
        </p:txBody>
      </p:sp>
      <p:graphicFrame>
        <p:nvGraphicFramePr>
          <p:cNvPr id="184" name="Google Shape;184;p15"/>
          <p:cNvGraphicFramePr/>
          <p:nvPr/>
        </p:nvGraphicFramePr>
        <p:xfrm>
          <a:off x="441800" y="2830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5189200"/>
                <a:gridCol w="54929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RDP without Backtracking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Predictive Parsers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85725" marR="12255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uses mutually recursive  procedures for every non-terminal  entity to parse strings.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393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uses a lookahead pointer which  points to next k input symbols.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7454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places a constraint on the  grammar.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accepts all grammars.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accepts only a LL(k) grammars.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810734" y="3863769"/>
            <a:ext cx="583946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Parsers (LL(1))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538325" y="2467626"/>
            <a:ext cx="53422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89844" y="3512074"/>
            <a:ext cx="5023485" cy="1751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05765" lvl="0" marL="417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Error recovery in LL(1)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178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RDP	implementation	without  Parsers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5806936" y="4320809"/>
            <a:ext cx="41084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backtracking	vs	Predictive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552171" y="2386242"/>
            <a:ext cx="9365700" cy="5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1270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an action M[X,Y] is blank in the Parsing Table, and it is  encountered during parsing of an input string, it indicates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 error.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 can we handle errors in LL(1) parsers?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159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One of the most commonly used Error recovery strategies in  Parsers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Panic Mode Recovery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Recall that in Panic mode Recovery,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parser will discard the input symbols until it finds a  delimiter, and then restart the parsing process.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Such delimiters are called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synchronizing tokens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>
            <p:ph type="title"/>
          </p:nvPr>
        </p:nvSpPr>
        <p:spPr>
          <a:xfrm>
            <a:off x="538331" y="280327"/>
            <a:ext cx="4645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38325" y="1743218"/>
            <a:ext cx="9385300" cy="28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 is Panic Mode Recovery implemented in LL(1) Parsers?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each Non-terminal X in the parsing table M, add a  synchronising token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under the elements of Follow(X) if  the cell is blank.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Parsing procedure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>
            <p:ph type="title"/>
          </p:nvPr>
        </p:nvSpPr>
        <p:spPr>
          <a:xfrm>
            <a:off x="538331" y="280327"/>
            <a:ext cx="4645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</a:t>
            </a:r>
            <a:endParaRPr sz="3000"/>
          </a:p>
        </p:txBody>
      </p:sp>
      <p:sp>
        <p:nvSpPr>
          <p:cNvPr id="90" name="Google Shape;90;p5"/>
          <p:cNvSpPr txBox="1"/>
          <p:nvPr/>
        </p:nvSpPr>
        <p:spPr>
          <a:xfrm>
            <a:off x="1014574" y="4691900"/>
            <a:ext cx="8825865" cy="4359275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M[X,a] == blank // i.e, syntax error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542925" marR="3591559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ignore the input symbol a  If M[X,a] == sync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0" lvl="0" marL="2371725" marR="2347595" rtl="0" algn="l">
              <a:lnSpc>
                <a:spcPct val="173571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X is the only symbol in the Stack  Ignore input symbol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57325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71725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X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563799" y="2050593"/>
            <a:ext cx="9369425" cy="162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Implement	the	parsing	table	for	the	following	grammar	with  panic mode recovery. Also, parse the 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“)id*+id”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1001949" y="3887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626100"/>
                <a:gridCol w="995675"/>
                <a:gridCol w="1123950"/>
                <a:gridCol w="330200"/>
                <a:gridCol w="13811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5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1320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	|	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97" name="Google Shape;97;p6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850149" y="3002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  <a:gridCol w="1304925"/>
                <a:gridCol w="1304925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8"/>
          <p:cNvSpPr txBox="1"/>
          <p:nvPr/>
        </p:nvSpPr>
        <p:spPr>
          <a:xfrm>
            <a:off x="720200" y="2086326"/>
            <a:ext cx="78505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LL(1) parsing table without panic mode recovery-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6400" y="0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  <p:graphicFrame>
        <p:nvGraphicFramePr>
          <p:cNvPr id="116" name="Google Shape;116;p9"/>
          <p:cNvGraphicFramePr/>
          <p:nvPr/>
        </p:nvGraphicFramePr>
        <p:xfrm>
          <a:off x="457412" y="3093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746750"/>
                <a:gridCol w="1337950"/>
                <a:gridCol w="1496475"/>
                <a:gridCol w="1247350"/>
                <a:gridCol w="1519550"/>
                <a:gridCol w="1269375"/>
                <a:gridCol w="1269375"/>
                <a:gridCol w="1269375"/>
              </a:tblGrid>
              <a:tr h="86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954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2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/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2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2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9"/>
          <p:cNvSpPr txBox="1"/>
          <p:nvPr/>
        </p:nvSpPr>
        <p:spPr>
          <a:xfrm>
            <a:off x="544749" y="1827876"/>
            <a:ext cx="940943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Adding sync tokens under elements of Follow(X), where X is a  non-terminal.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9"/>
          <p:cNvGraphicFramePr/>
          <p:nvPr/>
        </p:nvGraphicFramePr>
        <p:xfrm>
          <a:off x="11506200" y="563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496575"/>
                <a:gridCol w="516250"/>
                <a:gridCol w="496575"/>
                <a:gridCol w="545475"/>
                <a:gridCol w="468000"/>
              </a:tblGrid>
              <a:tr h="51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9"/>
          <p:cNvSpPr txBox="1"/>
          <p:nvPr/>
        </p:nvSpPr>
        <p:spPr>
          <a:xfrm>
            <a:off x="11577375" y="4571999"/>
            <a:ext cx="1866264" cy="887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Follow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9"/>
          <p:cNvGraphicFramePr/>
          <p:nvPr/>
        </p:nvGraphicFramePr>
        <p:xfrm>
          <a:off x="110490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640075"/>
                <a:gridCol w="640075"/>
                <a:gridCol w="640075"/>
                <a:gridCol w="640075"/>
                <a:gridCol w="640075"/>
              </a:tblGrid>
              <a:tr h="5110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11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1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26" name="Google Shape;126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8290950" y="3428976"/>
            <a:ext cx="564515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M[E,)] = sync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Based on the new parsing algorithm,  Since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only symbol in the stack,  ignore the current input symbol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11"/>
          <p:cNvGraphicFramePr/>
          <p:nvPr/>
        </p:nvGraphicFramePr>
        <p:xfrm>
          <a:off x="877099" y="345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{1961DF7E-507E-441D-B6AD-F7F42A525A24}</a:tableStyleId>
              </a:tblPr>
              <a:tblGrid>
                <a:gridCol w="1320175"/>
                <a:gridCol w="2127875"/>
                <a:gridCol w="3231525"/>
              </a:tblGrid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)id*+id$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2388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M[E,)] = sync  skip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id*+id$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2022-01-28T08:49:43Z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