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hgMF1GICVU8OKOJwU/hgFD2/D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A9EDFC-9A12-4D2A-B137-94644BC53B72}">
  <a:tblStyle styleId="{C4A9EDFC-9A12-4D2A-B137-94644BC53B7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658399" y="2636237"/>
            <a:ext cx="6129655" cy="429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58399" y="2636237"/>
            <a:ext cx="6129655" cy="429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/>
        </p:nvSpPr>
        <p:spPr>
          <a:xfrm>
            <a:off x="538331" y="280327"/>
            <a:ext cx="76104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LL(1) Parsing Algorithm - Example 2 - Homework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544749" y="2364075"/>
            <a:ext cx="4920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 the erroneous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^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(,a,a)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1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preetkanw</a:t>
            </a: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al@pes.edu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1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3863769"/>
            <a:ext cx="583946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Predictive Parsers (LL(1))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38325" y="2467626"/>
            <a:ext cx="8270875" cy="168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Additional examples on Error recovery in LL(1) Parser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563799" y="2050593"/>
            <a:ext cx="1124140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Implement	the	parsing	table	for	the	following	grammar	with	panic	mode  recovery. Also, parse the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a(a)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020999" y="3032049"/>
            <a:ext cx="24193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L  L’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935400" y="3032049"/>
            <a:ext cx="280987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( L 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L’	|	( L ) L’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S L’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2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2</a:t>
            </a:r>
            <a:endParaRPr sz="3000"/>
          </a:p>
        </p:txBody>
      </p:sp>
      <p:sp>
        <p:nvSpPr>
          <p:cNvPr id="83" name="Google Shape;83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19275" y="2364075"/>
            <a:ext cx="74098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first and follow tables for the grammar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76475" y="2790796"/>
            <a:ext cx="24193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L  L’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1890875" y="2790796"/>
            <a:ext cx="280987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( L 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L’	|	( L ) L’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S L’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5"/>
          <p:cNvGraphicFramePr/>
          <p:nvPr/>
        </p:nvGraphicFramePr>
        <p:xfrm>
          <a:off x="6290124" y="5317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{C4A9EDFC-9A12-4D2A-B137-94644BC53B72}</a:tableStyleId>
              </a:tblPr>
              <a:tblGrid>
                <a:gridCol w="1045200"/>
                <a:gridCol w="1045200"/>
                <a:gridCol w="1045200"/>
              </a:tblGrid>
              <a:tr h="609550">
                <a:tc gridSpan="3">
                  <a:txBody>
                    <a:bodyPr/>
                    <a:lstStyle/>
                    <a:p>
                      <a:pPr indent="0" lvl="0" marL="647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5"/>
          <p:cNvGraphicFramePr/>
          <p:nvPr/>
        </p:nvGraphicFramePr>
        <p:xfrm>
          <a:off x="1279599" y="5317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{C4A9EDFC-9A12-4D2A-B137-94644BC53B72}</a:tableStyleId>
              </a:tblPr>
              <a:tblGrid>
                <a:gridCol w="1140450"/>
                <a:gridCol w="1140450"/>
                <a:gridCol w="1140450"/>
              </a:tblGrid>
              <a:tr h="609550">
                <a:tc gridSpan="3">
                  <a:txBody>
                    <a:bodyPr/>
                    <a:lstStyle/>
                    <a:p>
                      <a:pPr indent="0" lvl="0" marL="9626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2</a:t>
            </a:r>
            <a:endParaRPr sz="3000"/>
          </a:p>
        </p:txBody>
      </p:sp>
      <p:sp>
        <p:nvSpPr>
          <p:cNvPr id="95" name="Google Shape;95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 txBox="1"/>
          <p:nvPr/>
        </p:nvSpPr>
        <p:spPr>
          <a:xfrm>
            <a:off x="519275" y="2364075"/>
            <a:ext cx="832548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LL(1) parsing table without panic mode recovery is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879175" y="3727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{C4A9EDFC-9A12-4D2A-B137-94644BC53B72}</a:tableStyleId>
              </a:tblPr>
              <a:tblGrid>
                <a:gridCol w="767725"/>
                <a:gridCol w="1375400"/>
                <a:gridCol w="1376675"/>
                <a:gridCol w="1444000"/>
                <a:gridCol w="1562100"/>
                <a:gridCol w="1304925"/>
              </a:tblGrid>
              <a:tr h="8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S-&gt;a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S-&gt;(L)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L-&gt;aX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L-&gt;(L)L’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L’-&gt;,SL’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>
            <p:ph type="title"/>
          </p:nvPr>
        </p:nvSpPr>
        <p:spPr>
          <a:xfrm>
            <a:off x="563808" y="356004"/>
            <a:ext cx="260731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</p:txBody>
      </p:sp>
      <p:sp>
        <p:nvSpPr>
          <p:cNvPr id="106" name="Google Shape;106;p7"/>
          <p:cNvSpPr txBox="1"/>
          <p:nvPr/>
        </p:nvSpPr>
        <p:spPr>
          <a:xfrm>
            <a:off x="544749" y="981581"/>
            <a:ext cx="9396730" cy="1725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Error Recovery in LL(1) Parser - Example 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Adding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tokens under elements of Follow(X), where X is a  non-terminal.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7"/>
          <p:cNvGraphicFramePr/>
          <p:nvPr/>
        </p:nvGraphicFramePr>
        <p:xfrm>
          <a:off x="11444724" y="3821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{C4A9EDFC-9A12-4D2A-B137-94644BC53B72}</a:tableStyleId>
              </a:tblPr>
              <a:tblGrid>
                <a:gridCol w="874400"/>
                <a:gridCol w="874400"/>
                <a:gridCol w="874400"/>
              </a:tblGrid>
              <a:tr h="616400">
                <a:tc gridSpan="3">
                  <a:txBody>
                    <a:bodyPr/>
                    <a:lstStyle/>
                    <a:p>
                      <a:pPr indent="0" lvl="0" marL="390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164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4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4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4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7"/>
          <p:cNvGraphicFramePr/>
          <p:nvPr/>
        </p:nvGraphicFramePr>
        <p:xfrm>
          <a:off x="1521574" y="382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{C4A9EDFC-9A12-4D2A-B137-94644BC53B72}</a:tableStyleId>
              </a:tblPr>
              <a:tblGrid>
                <a:gridCol w="767725"/>
                <a:gridCol w="1375400"/>
                <a:gridCol w="1376675"/>
                <a:gridCol w="1444000"/>
                <a:gridCol w="1562100"/>
                <a:gridCol w="1304925"/>
              </a:tblGrid>
              <a:tr h="8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7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S-&gt;a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S-&gt;(L)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L-&gt;aX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L-&gt;(L)L’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1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L’-&gt;,SL’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538331" y="280327"/>
            <a:ext cx="6553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Error Recovery in LL(1) Parser - Example 1</a:t>
            </a:r>
            <a:endParaRPr sz="3000"/>
          </a:p>
        </p:txBody>
      </p:sp>
      <p:sp>
        <p:nvSpPr>
          <p:cNvPr id="114" name="Google Shape;114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/>
        </p:nvSpPr>
        <p:spPr>
          <a:xfrm>
            <a:off x="519275" y="2438775"/>
            <a:ext cx="10067290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Now, using the new LL(1) Parsing table M, parse the input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a(a)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Initially, the stack and input buffer contain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803900" y="5313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{C4A9EDFC-9A12-4D2A-B137-94644BC53B72}</a:tableStyleId>
              </a:tblPr>
              <a:tblGrid>
                <a:gridCol w="2795275"/>
                <a:gridCol w="3714750"/>
                <a:gridCol w="30880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645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( a )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538331" y="280327"/>
            <a:ext cx="557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Algorithm - Example 2</a:t>
            </a:r>
            <a:endParaRPr sz="3000"/>
          </a:p>
        </p:txBody>
      </p:sp>
      <p:sp>
        <p:nvSpPr>
          <p:cNvPr id="123" name="Google Shape;123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9"/>
          <p:cNvGraphicFramePr/>
          <p:nvPr/>
        </p:nvGraphicFramePr>
        <p:xfrm>
          <a:off x="658399" y="2636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{C4A9EDFC-9A12-4D2A-B137-94644BC53B72}</a:tableStyleId>
              </a:tblPr>
              <a:tblGrid>
                <a:gridCol w="1162675"/>
                <a:gridCol w="1966600"/>
                <a:gridCol w="2956550"/>
              </a:tblGrid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08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( a )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M[S,a] = S-&gt;a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810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( a )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M[a,a] = match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7747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7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a )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2022-01-28T08:50:06Z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