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gDw3NHupAZxhwGoTe1yzykR/RW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/>
          <p:nvPr/>
        </p:nvSpPr>
        <p:spPr>
          <a:xfrm>
            <a:off x="0" y="1298447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s://www.geeksforgeeks.org/bootstrapping-in-compiler-design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4124705" y="1254312"/>
            <a:ext cx="51474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 </a:t>
            </a:r>
            <a:r>
              <a:rPr lang="en-US">
                <a:solidFill>
                  <a:srgbClr val="2E5496"/>
                </a:solidFill>
              </a:rPr>
              <a:t>Introduction to the	Course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4124705" y="2781427"/>
            <a:ext cx="59778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 K 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Professor,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4045458" y="2641854"/>
            <a:ext cx="4581525" cy="0"/>
          </a:xfrm>
          <a:custGeom>
            <a:rect b="b" l="l" r="r" t="t"/>
            <a:pathLst>
              <a:path extrusionOk="0" h="120000" w="4581525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883" y="1519427"/>
            <a:ext cx="2369819" cy="355092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/>
          <p:nvPr/>
        </p:nvSpPr>
        <p:spPr>
          <a:xfrm>
            <a:off x="10855452" y="266699"/>
            <a:ext cx="1066800" cy="1077595"/>
          </a:xfrm>
          <a:custGeom>
            <a:rect b="b" l="l" r="r" t="t"/>
            <a:pathLst>
              <a:path extrusionOk="0" h="1077595" w="10668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448609" y="210246"/>
            <a:ext cx="2916767" cy="887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spcBef>
                <a:spcPts val="477"/>
              </a:spcBef>
              <a:spcAft>
                <a:spcPts val="0"/>
              </a:spcAft>
              <a:buNone/>
            </a:pPr>
            <a:r>
              <a:rPr lang="en-US" sz="2400"/>
              <a:t>Why study compilers?</a:t>
            </a:r>
            <a:endParaRPr sz="2400"/>
          </a:p>
        </p:txBody>
      </p:sp>
      <p:sp>
        <p:nvSpPr>
          <p:cNvPr id="125" name="Google Shape;125;p10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2590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0"/>
          <p:cNvGrpSpPr/>
          <p:nvPr/>
        </p:nvGrpSpPr>
        <p:grpSpPr>
          <a:xfrm>
            <a:off x="3994532" y="4000903"/>
            <a:ext cx="7359886" cy="2552700"/>
            <a:chOff x="5029199" y="5404337"/>
            <a:chExt cx="8832216" cy="3403600"/>
          </a:xfrm>
        </p:grpSpPr>
        <p:sp>
          <p:nvSpPr>
            <p:cNvPr id="128" name="Google Shape;128;p10"/>
            <p:cNvSpPr/>
            <p:nvPr/>
          </p:nvSpPr>
          <p:spPr>
            <a:xfrm>
              <a:off x="5029199" y="5404337"/>
              <a:ext cx="8832215" cy="3403600"/>
            </a:xfrm>
            <a:custGeom>
              <a:rect b="b" l="l" r="r" t="t"/>
              <a:pathLst>
                <a:path extrusionOk="0" h="3403600" w="8832215">
                  <a:moveTo>
                    <a:pt x="8264514" y="3403341"/>
                  </a:moveTo>
                  <a:lnTo>
                    <a:pt x="567234" y="3403341"/>
                  </a:lnTo>
                  <a:lnTo>
                    <a:pt x="518291" y="3401259"/>
                  </a:lnTo>
                  <a:lnTo>
                    <a:pt x="470504" y="3395127"/>
                  </a:lnTo>
                  <a:lnTo>
                    <a:pt x="424044" y="3385113"/>
                  </a:lnTo>
                  <a:lnTo>
                    <a:pt x="379079" y="3371390"/>
                  </a:lnTo>
                  <a:lnTo>
                    <a:pt x="335782" y="3354127"/>
                  </a:lnTo>
                  <a:lnTo>
                    <a:pt x="294322" y="3333494"/>
                  </a:lnTo>
                  <a:lnTo>
                    <a:pt x="254870" y="3309662"/>
                  </a:lnTo>
                  <a:lnTo>
                    <a:pt x="217595" y="3282801"/>
                  </a:lnTo>
                  <a:lnTo>
                    <a:pt x="182668" y="3253081"/>
                  </a:lnTo>
                  <a:lnTo>
                    <a:pt x="150260" y="3220672"/>
                  </a:lnTo>
                  <a:lnTo>
                    <a:pt x="120540" y="3185746"/>
                  </a:lnTo>
                  <a:lnTo>
                    <a:pt x="93679" y="3148471"/>
                  </a:lnTo>
                  <a:lnTo>
                    <a:pt x="69847" y="3109018"/>
                  </a:lnTo>
                  <a:lnTo>
                    <a:pt x="49214" y="3067559"/>
                  </a:lnTo>
                  <a:lnTo>
                    <a:pt x="31951" y="3024261"/>
                  </a:lnTo>
                  <a:lnTo>
                    <a:pt x="18228" y="2979297"/>
                  </a:lnTo>
                  <a:lnTo>
                    <a:pt x="8214" y="2932837"/>
                  </a:lnTo>
                  <a:lnTo>
                    <a:pt x="2082" y="2885050"/>
                  </a:lnTo>
                  <a:lnTo>
                    <a:pt x="0" y="2836106"/>
                  </a:lnTo>
                  <a:lnTo>
                    <a:pt x="0" y="567234"/>
                  </a:lnTo>
                  <a:lnTo>
                    <a:pt x="2082" y="518291"/>
                  </a:lnTo>
                  <a:lnTo>
                    <a:pt x="8214" y="470504"/>
                  </a:lnTo>
                  <a:lnTo>
                    <a:pt x="18228" y="424043"/>
                  </a:lnTo>
                  <a:lnTo>
                    <a:pt x="31951" y="379079"/>
                  </a:lnTo>
                  <a:lnTo>
                    <a:pt x="49214" y="335782"/>
                  </a:lnTo>
                  <a:lnTo>
                    <a:pt x="69847" y="294322"/>
                  </a:lnTo>
                  <a:lnTo>
                    <a:pt x="93679" y="254870"/>
                  </a:lnTo>
                  <a:lnTo>
                    <a:pt x="120540" y="217595"/>
                  </a:lnTo>
                  <a:lnTo>
                    <a:pt x="150260" y="182668"/>
                  </a:lnTo>
                  <a:lnTo>
                    <a:pt x="182668" y="150260"/>
                  </a:lnTo>
                  <a:lnTo>
                    <a:pt x="217595" y="120540"/>
                  </a:lnTo>
                  <a:lnTo>
                    <a:pt x="254870" y="93679"/>
                  </a:lnTo>
                  <a:lnTo>
                    <a:pt x="294322" y="69847"/>
                  </a:lnTo>
                  <a:lnTo>
                    <a:pt x="335782" y="49214"/>
                  </a:lnTo>
                  <a:lnTo>
                    <a:pt x="379079" y="31951"/>
                  </a:lnTo>
                  <a:lnTo>
                    <a:pt x="424044" y="18227"/>
                  </a:lnTo>
                  <a:lnTo>
                    <a:pt x="470504" y="8214"/>
                  </a:lnTo>
                  <a:lnTo>
                    <a:pt x="518291" y="2082"/>
                  </a:lnTo>
                  <a:lnTo>
                    <a:pt x="567234" y="0"/>
                  </a:lnTo>
                  <a:lnTo>
                    <a:pt x="8264514" y="0"/>
                  </a:lnTo>
                  <a:lnTo>
                    <a:pt x="8314389" y="2195"/>
                  </a:lnTo>
                  <a:lnTo>
                    <a:pt x="8363547" y="8709"/>
                  </a:lnTo>
                  <a:lnTo>
                    <a:pt x="8411725" y="19433"/>
                  </a:lnTo>
                  <a:lnTo>
                    <a:pt x="8458663" y="34260"/>
                  </a:lnTo>
                  <a:lnTo>
                    <a:pt x="8504100" y="53080"/>
                  </a:lnTo>
                  <a:lnTo>
                    <a:pt x="8547774" y="75787"/>
                  </a:lnTo>
                  <a:lnTo>
                    <a:pt x="8589425" y="102271"/>
                  </a:lnTo>
                  <a:lnTo>
                    <a:pt x="8628791" y="132424"/>
                  </a:lnTo>
                  <a:lnTo>
                    <a:pt x="8665610" y="166139"/>
                  </a:lnTo>
                  <a:lnTo>
                    <a:pt x="8699325" y="202958"/>
                  </a:lnTo>
                  <a:lnTo>
                    <a:pt x="8729478" y="242324"/>
                  </a:lnTo>
                  <a:lnTo>
                    <a:pt x="8755962" y="283974"/>
                  </a:lnTo>
                  <a:lnTo>
                    <a:pt x="8778668" y="327648"/>
                  </a:lnTo>
                  <a:lnTo>
                    <a:pt x="8797489" y="373085"/>
                  </a:lnTo>
                  <a:lnTo>
                    <a:pt x="8812316" y="420024"/>
                  </a:lnTo>
                  <a:lnTo>
                    <a:pt x="8823040" y="468202"/>
                  </a:lnTo>
                  <a:lnTo>
                    <a:pt x="8829554" y="517359"/>
                  </a:lnTo>
                  <a:lnTo>
                    <a:pt x="8831749" y="567234"/>
                  </a:lnTo>
                  <a:lnTo>
                    <a:pt x="8831749" y="2836106"/>
                  </a:lnTo>
                  <a:lnTo>
                    <a:pt x="8829667" y="2885050"/>
                  </a:lnTo>
                  <a:lnTo>
                    <a:pt x="8823535" y="2932837"/>
                  </a:lnTo>
                  <a:lnTo>
                    <a:pt x="8813521" y="2979297"/>
                  </a:lnTo>
                  <a:lnTo>
                    <a:pt x="8799798" y="3024261"/>
                  </a:lnTo>
                  <a:lnTo>
                    <a:pt x="8782535" y="3067559"/>
                  </a:lnTo>
                  <a:lnTo>
                    <a:pt x="8761902" y="3109018"/>
                  </a:lnTo>
                  <a:lnTo>
                    <a:pt x="8738070" y="3148471"/>
                  </a:lnTo>
                  <a:lnTo>
                    <a:pt x="8711209" y="3185746"/>
                  </a:lnTo>
                  <a:lnTo>
                    <a:pt x="8681489" y="3220672"/>
                  </a:lnTo>
                  <a:lnTo>
                    <a:pt x="8649080" y="3253081"/>
                  </a:lnTo>
                  <a:lnTo>
                    <a:pt x="8614154" y="3282801"/>
                  </a:lnTo>
                  <a:lnTo>
                    <a:pt x="8576879" y="3309662"/>
                  </a:lnTo>
                  <a:lnTo>
                    <a:pt x="8537426" y="3333494"/>
                  </a:lnTo>
                  <a:lnTo>
                    <a:pt x="8495966" y="3354127"/>
                  </a:lnTo>
                  <a:lnTo>
                    <a:pt x="8452669" y="3371390"/>
                  </a:lnTo>
                  <a:lnTo>
                    <a:pt x="8407705" y="3385113"/>
                  </a:lnTo>
                  <a:lnTo>
                    <a:pt x="8361245" y="3395127"/>
                  </a:lnTo>
                  <a:lnTo>
                    <a:pt x="8313458" y="3401259"/>
                  </a:lnTo>
                  <a:lnTo>
                    <a:pt x="8264514" y="3403341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5029200" y="5404337"/>
              <a:ext cx="8832215" cy="3403600"/>
            </a:xfrm>
            <a:custGeom>
              <a:rect b="b" l="l" r="r" t="t"/>
              <a:pathLst>
                <a:path extrusionOk="0" h="3403600" w="8832215">
                  <a:moveTo>
                    <a:pt x="0" y="567234"/>
                  </a:moveTo>
                  <a:lnTo>
                    <a:pt x="2082" y="518291"/>
                  </a:lnTo>
                  <a:lnTo>
                    <a:pt x="8214" y="470504"/>
                  </a:lnTo>
                  <a:lnTo>
                    <a:pt x="18228" y="424043"/>
                  </a:lnTo>
                  <a:lnTo>
                    <a:pt x="31951" y="379079"/>
                  </a:lnTo>
                  <a:lnTo>
                    <a:pt x="49214" y="335782"/>
                  </a:lnTo>
                  <a:lnTo>
                    <a:pt x="69847" y="294322"/>
                  </a:lnTo>
                  <a:lnTo>
                    <a:pt x="93679" y="254870"/>
                  </a:lnTo>
                  <a:lnTo>
                    <a:pt x="120540" y="217595"/>
                  </a:lnTo>
                  <a:lnTo>
                    <a:pt x="150260" y="182668"/>
                  </a:lnTo>
                  <a:lnTo>
                    <a:pt x="182668" y="150260"/>
                  </a:lnTo>
                  <a:lnTo>
                    <a:pt x="217595" y="120540"/>
                  </a:lnTo>
                  <a:lnTo>
                    <a:pt x="254870" y="93679"/>
                  </a:lnTo>
                  <a:lnTo>
                    <a:pt x="294322" y="69847"/>
                  </a:lnTo>
                  <a:lnTo>
                    <a:pt x="335782" y="49214"/>
                  </a:lnTo>
                  <a:lnTo>
                    <a:pt x="379079" y="31951"/>
                  </a:lnTo>
                  <a:lnTo>
                    <a:pt x="424044" y="18227"/>
                  </a:lnTo>
                  <a:lnTo>
                    <a:pt x="470504" y="8214"/>
                  </a:lnTo>
                  <a:lnTo>
                    <a:pt x="518291" y="2082"/>
                  </a:lnTo>
                  <a:lnTo>
                    <a:pt x="567234" y="0"/>
                  </a:lnTo>
                  <a:lnTo>
                    <a:pt x="8264514" y="0"/>
                  </a:lnTo>
                  <a:lnTo>
                    <a:pt x="8314389" y="2195"/>
                  </a:lnTo>
                  <a:lnTo>
                    <a:pt x="8363547" y="8709"/>
                  </a:lnTo>
                  <a:lnTo>
                    <a:pt x="8411725" y="19433"/>
                  </a:lnTo>
                  <a:lnTo>
                    <a:pt x="8458663" y="34260"/>
                  </a:lnTo>
                  <a:lnTo>
                    <a:pt x="8504100" y="53080"/>
                  </a:lnTo>
                  <a:lnTo>
                    <a:pt x="8547774" y="75787"/>
                  </a:lnTo>
                  <a:lnTo>
                    <a:pt x="8589425" y="102271"/>
                  </a:lnTo>
                  <a:lnTo>
                    <a:pt x="8628791" y="132424"/>
                  </a:lnTo>
                  <a:lnTo>
                    <a:pt x="8665610" y="166139"/>
                  </a:lnTo>
                  <a:lnTo>
                    <a:pt x="8699325" y="202958"/>
                  </a:lnTo>
                  <a:lnTo>
                    <a:pt x="8729478" y="242324"/>
                  </a:lnTo>
                  <a:lnTo>
                    <a:pt x="8755962" y="283974"/>
                  </a:lnTo>
                  <a:lnTo>
                    <a:pt x="8778668" y="327648"/>
                  </a:lnTo>
                  <a:lnTo>
                    <a:pt x="8797489" y="373085"/>
                  </a:lnTo>
                  <a:lnTo>
                    <a:pt x="8812316" y="420024"/>
                  </a:lnTo>
                  <a:lnTo>
                    <a:pt x="8823040" y="468202"/>
                  </a:lnTo>
                  <a:lnTo>
                    <a:pt x="8829554" y="517360"/>
                  </a:lnTo>
                  <a:lnTo>
                    <a:pt x="8831749" y="567234"/>
                  </a:lnTo>
                  <a:lnTo>
                    <a:pt x="8831749" y="2836106"/>
                  </a:lnTo>
                  <a:lnTo>
                    <a:pt x="8829667" y="2885050"/>
                  </a:lnTo>
                  <a:lnTo>
                    <a:pt x="8823535" y="2932837"/>
                  </a:lnTo>
                  <a:lnTo>
                    <a:pt x="8813521" y="2979297"/>
                  </a:lnTo>
                  <a:lnTo>
                    <a:pt x="8799798" y="3024261"/>
                  </a:lnTo>
                  <a:lnTo>
                    <a:pt x="8782535" y="3067559"/>
                  </a:lnTo>
                  <a:lnTo>
                    <a:pt x="8761902" y="3109018"/>
                  </a:lnTo>
                  <a:lnTo>
                    <a:pt x="8738070" y="3148471"/>
                  </a:lnTo>
                  <a:lnTo>
                    <a:pt x="8711209" y="3185746"/>
                  </a:lnTo>
                  <a:lnTo>
                    <a:pt x="8681489" y="3220672"/>
                  </a:lnTo>
                  <a:lnTo>
                    <a:pt x="8649080" y="3253081"/>
                  </a:lnTo>
                  <a:lnTo>
                    <a:pt x="8614154" y="3282801"/>
                  </a:lnTo>
                  <a:lnTo>
                    <a:pt x="8576879" y="3309662"/>
                  </a:lnTo>
                  <a:lnTo>
                    <a:pt x="8537426" y="3333494"/>
                  </a:lnTo>
                  <a:lnTo>
                    <a:pt x="8495967" y="3354127"/>
                  </a:lnTo>
                  <a:lnTo>
                    <a:pt x="8452669" y="3371390"/>
                  </a:lnTo>
                  <a:lnTo>
                    <a:pt x="8407705" y="3385113"/>
                  </a:lnTo>
                  <a:lnTo>
                    <a:pt x="8361245" y="3395127"/>
                  </a:lnTo>
                  <a:lnTo>
                    <a:pt x="8313458" y="3401259"/>
                  </a:lnTo>
                  <a:lnTo>
                    <a:pt x="8264514" y="3403341"/>
                  </a:lnTo>
                  <a:lnTo>
                    <a:pt x="567234" y="3403341"/>
                  </a:lnTo>
                  <a:lnTo>
                    <a:pt x="518291" y="3401259"/>
                  </a:lnTo>
                  <a:lnTo>
                    <a:pt x="470504" y="3395127"/>
                  </a:lnTo>
                  <a:lnTo>
                    <a:pt x="424044" y="3385113"/>
                  </a:lnTo>
                  <a:lnTo>
                    <a:pt x="379079" y="3371390"/>
                  </a:lnTo>
                  <a:lnTo>
                    <a:pt x="335782" y="3354127"/>
                  </a:lnTo>
                  <a:lnTo>
                    <a:pt x="294322" y="3333494"/>
                  </a:lnTo>
                  <a:lnTo>
                    <a:pt x="254870" y="3309662"/>
                  </a:lnTo>
                  <a:lnTo>
                    <a:pt x="217595" y="3282801"/>
                  </a:lnTo>
                  <a:lnTo>
                    <a:pt x="182668" y="3253081"/>
                  </a:lnTo>
                  <a:lnTo>
                    <a:pt x="150260" y="3220672"/>
                  </a:lnTo>
                  <a:lnTo>
                    <a:pt x="120540" y="3185746"/>
                  </a:lnTo>
                  <a:lnTo>
                    <a:pt x="93679" y="3148471"/>
                  </a:lnTo>
                  <a:lnTo>
                    <a:pt x="69847" y="3109018"/>
                  </a:lnTo>
                  <a:lnTo>
                    <a:pt x="49214" y="3067559"/>
                  </a:lnTo>
                  <a:lnTo>
                    <a:pt x="31951" y="3024261"/>
                  </a:lnTo>
                  <a:lnTo>
                    <a:pt x="18228" y="2979297"/>
                  </a:lnTo>
                  <a:lnTo>
                    <a:pt x="8214" y="2932837"/>
                  </a:lnTo>
                  <a:lnTo>
                    <a:pt x="2082" y="2885050"/>
                  </a:lnTo>
                  <a:lnTo>
                    <a:pt x="0" y="2836106"/>
                  </a:lnTo>
                  <a:lnTo>
                    <a:pt x="0" y="567234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0"/>
          <p:cNvSpPr txBox="1"/>
          <p:nvPr/>
        </p:nvSpPr>
        <p:spPr>
          <a:xfrm>
            <a:off x="630624" y="1888225"/>
            <a:ext cx="9440863" cy="4324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139700" lvl="0" marL="10175" marR="1410797" rtl="0" algn="l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Build a large, ambitious software system. See theory come to  life.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Learn how to build programming languages.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Learn how programming languages work.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Learn tradeoffs in language design.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"/>
              </a:spcBef>
              <a:spcAft>
                <a:spcPts val="0"/>
              </a:spcAft>
              <a:buClr>
                <a:srgbClr val="2F5597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2441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short history of compilers:-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084" lvl="1" marL="3802996" marR="0" rtl="0" algn="l">
              <a:spcBef>
                <a:spcPts val="8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First, there was nothing.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97" lvl="1" marL="3797908" marR="0" rtl="0" algn="l">
              <a:spcBef>
                <a:spcPts val="8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Then, there was machine code.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97" lvl="1" marL="3797908" marR="0" rtl="0" algn="l">
              <a:spcBef>
                <a:spcPts val="8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Then, there were assembly languages.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3624419" marR="4070" rtl="0" algn="l">
              <a:spcBef>
                <a:spcPts val="8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 expensive; 50% of costs for  machines went into programming.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448610" y="210246"/>
            <a:ext cx="3016779" cy="873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50" lvl="0" marL="10175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  </a:t>
            </a:r>
            <a:r>
              <a:rPr lang="en-US" sz="2400"/>
              <a:t>Introduction: Compiler</a:t>
            </a:r>
            <a:endParaRPr sz="2400"/>
          </a:p>
        </p:txBody>
      </p:sp>
      <p:sp>
        <p:nvSpPr>
          <p:cNvPr id="136" name="Google Shape;136;p11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08344"/>
            <a:ext cx="933598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/>
        </p:nvSpPr>
        <p:spPr>
          <a:xfrm>
            <a:off x="382528" y="5448070"/>
            <a:ext cx="5290079" cy="1185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0" lvl="0" marL="10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Rear Admiral Grace Hopper: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407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Inventor	of	A-0(1952),	COBOL(1959),	and  the term “compiler.”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921" y="1525824"/>
            <a:ext cx="3449884" cy="38795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6120303" y="5593295"/>
            <a:ext cx="5562600" cy="102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407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FORTRAN (Formula Translation) : first widely  used high level programming language. First  unambiguously complete compiler. (1954-57)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4998" y="1634186"/>
            <a:ext cx="3324014" cy="390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410509" y="172146"/>
            <a:ext cx="21939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50" lvl="0" marL="10175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  </a:t>
            </a:r>
            <a:r>
              <a:rPr lang="en-US" sz="2400"/>
              <a:t>First C Compiler</a:t>
            </a:r>
            <a:endParaRPr sz="2400"/>
          </a:p>
        </p:txBody>
      </p:sp>
      <p:sp>
        <p:nvSpPr>
          <p:cNvPr id="147" name="Google Shape;147;p12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 txBox="1"/>
          <p:nvPr/>
        </p:nvSpPr>
        <p:spPr>
          <a:xfrm>
            <a:off x="601318" y="1989828"/>
            <a:ext cx="8516408" cy="2780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206557" lvl="0" marL="216224" marR="0" rtl="0" algn="just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First C Compiler (Modified B Compiler : Written in B)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10175" marR="4070" rtl="0" algn="just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TMG (TransMoGrifier) was the compiler definition tool used by Ken  Thompson to write the compiler for the B language on his PDP-7 (an  assembler) in 1970.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just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B was the immediate ancestor of C.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448609" y="210246"/>
            <a:ext cx="2837920" cy="887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spcBef>
                <a:spcPts val="477"/>
              </a:spcBef>
              <a:spcAft>
                <a:spcPts val="0"/>
              </a:spcAft>
              <a:buNone/>
            </a:pPr>
            <a:r>
              <a:rPr lang="en-US" sz="2400"/>
              <a:t>Self-hosting Compiler</a:t>
            </a:r>
            <a:endParaRPr sz="2400"/>
          </a:p>
        </p:txBody>
      </p:sp>
      <p:sp>
        <p:nvSpPr>
          <p:cNvPr id="155" name="Google Shape;155;p13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/>
        </p:nvSpPr>
        <p:spPr>
          <a:xfrm>
            <a:off x="630624" y="2346793"/>
            <a:ext cx="8095192" cy="3365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139700" lvl="0" marL="10175" marR="4070" rtl="0" algn="just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Self-hosting Compiler : Compiler that can compile its own  source code.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just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: C, C++ , C#, Java, Pascal, Python, VisualBasic etc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10175" marR="5596" rtl="0" algn="just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some of these cases, the initial implementation was not  self-hosted, but rather, written in another language (or even in  machine language); in other cases, the initial implementation was  developed using bootstrapping.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448609" y="222946"/>
            <a:ext cx="34692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50" lvl="0" marL="10175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  </a:t>
            </a:r>
            <a:r>
              <a:rPr lang="en-US" sz="2400"/>
              <a:t>Bootstrapping (Compilers)</a:t>
            </a:r>
            <a:endParaRPr sz="2400"/>
          </a:p>
        </p:txBody>
      </p:sp>
      <p:sp>
        <p:nvSpPr>
          <p:cNvPr id="163" name="Google Shape;163;p14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 txBox="1"/>
          <p:nvPr/>
        </p:nvSpPr>
        <p:spPr>
          <a:xfrm>
            <a:off x="630625" y="2277043"/>
            <a:ext cx="8865129" cy="3857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139700" lvl="0" marL="10175" marR="9158" rtl="0" algn="just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Bootstrapping is the technique for producing a self- compiling  compiler.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10175" marR="4070" rtl="0" algn="just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 initial core version of the compiler - the bootstrap compiler - is  generated in a different language (which could be assembly language);  successive expanded versions of the compiler are developed using this  minimal subset of the language.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just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: BASIC, ALGOL, C, D, Pascal, Lisp, Java, Rust, Python.</a:t>
            </a:r>
            <a:endParaRPr b="1" sz="22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6857" lvl="0" marL="216224" marR="0" rtl="0" algn="just"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sz="22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just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https://www.geeksforgeeks.org/bootstrapping-in-compiler-design/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just"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6857" lvl="0" marL="216224" marR="0" rtl="0" algn="just"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633679" y="5563658"/>
            <a:ext cx="8357129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206557" lvl="0" marL="216224" marR="0" rtl="0" algn="l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Assemblers were the first language tools to bootstrap themselves!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448609" y="210246"/>
            <a:ext cx="2193925" cy="873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50" lvl="0" marL="10175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  </a:t>
            </a:r>
            <a:r>
              <a:rPr lang="en-US" sz="2400"/>
              <a:t>Cross Compiler</a:t>
            </a:r>
            <a:endParaRPr sz="2400"/>
          </a:p>
        </p:txBody>
      </p:sp>
      <p:sp>
        <p:nvSpPr>
          <p:cNvPr id="172" name="Google Shape;172;p16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/>
        </p:nvSpPr>
        <p:spPr>
          <a:xfrm>
            <a:off x="630625" y="1944702"/>
            <a:ext cx="72513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0" lvl="0" marL="10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Native Compiler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407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Generates	code	for	the	same	Platform	on	which	it	runs.  high language into computer’s native language.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Example: Turbo C or GCC compiler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8094276" y="2417129"/>
            <a:ext cx="1104371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Converts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630624" y="3849689"/>
            <a:ext cx="8562975" cy="2328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0" lvl="0" marL="101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Cross compiler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4579" rtl="0" algn="just">
              <a:spcBef>
                <a:spcPts val="641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 cross compiler is a compiler capable of creating executable code for  a platform other than the one on which the compiler is running.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4070" rtl="0" algn="just">
              <a:spcBef>
                <a:spcPts val="641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 example, a compiler that runs on a Windows 7 PC but generates  code that runs on Android smartphone is a cross compiler. USE :  Embedded Computers (Microwave oven, Washing Machine)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6"/>
          <p:cNvGrpSpPr/>
          <p:nvPr/>
        </p:nvGrpSpPr>
        <p:grpSpPr>
          <a:xfrm>
            <a:off x="9459578" y="2528478"/>
            <a:ext cx="2399146" cy="3368516"/>
            <a:chOff x="11351946" y="3371303"/>
            <a:chExt cx="2879090" cy="4491355"/>
          </a:xfrm>
        </p:grpSpPr>
        <p:sp>
          <p:nvSpPr>
            <p:cNvPr id="178" name="Google Shape;178;p16"/>
            <p:cNvSpPr/>
            <p:nvPr/>
          </p:nvSpPr>
          <p:spPr>
            <a:xfrm>
              <a:off x="11351946" y="3371303"/>
              <a:ext cx="2879090" cy="4491355"/>
            </a:xfrm>
            <a:custGeom>
              <a:rect b="b" l="l" r="r" t="t"/>
              <a:pathLst>
                <a:path extrusionOk="0" h="4491355" w="2879090">
                  <a:moveTo>
                    <a:pt x="2399115" y="4491225"/>
                  </a:moveTo>
                  <a:lnTo>
                    <a:pt x="479834" y="4491225"/>
                  </a:lnTo>
                  <a:lnTo>
                    <a:pt x="430774" y="4488748"/>
                  </a:lnTo>
                  <a:lnTo>
                    <a:pt x="383131" y="4481477"/>
                  </a:lnTo>
                  <a:lnTo>
                    <a:pt x="337146" y="4469653"/>
                  </a:lnTo>
                  <a:lnTo>
                    <a:pt x="293061" y="4453518"/>
                  </a:lnTo>
                  <a:lnTo>
                    <a:pt x="251117" y="4433312"/>
                  </a:lnTo>
                  <a:lnTo>
                    <a:pt x="211554" y="4409277"/>
                  </a:lnTo>
                  <a:lnTo>
                    <a:pt x="174615" y="4381655"/>
                  </a:lnTo>
                  <a:lnTo>
                    <a:pt x="140540" y="4350685"/>
                  </a:lnTo>
                  <a:lnTo>
                    <a:pt x="109571" y="4316610"/>
                  </a:lnTo>
                  <a:lnTo>
                    <a:pt x="81948" y="4279671"/>
                  </a:lnTo>
                  <a:lnTo>
                    <a:pt x="57913" y="4240109"/>
                  </a:lnTo>
                  <a:lnTo>
                    <a:pt x="37707" y="4198164"/>
                  </a:lnTo>
                  <a:lnTo>
                    <a:pt x="21572" y="4154079"/>
                  </a:lnTo>
                  <a:lnTo>
                    <a:pt x="9748" y="4108094"/>
                  </a:lnTo>
                  <a:lnTo>
                    <a:pt x="2477" y="4060451"/>
                  </a:lnTo>
                  <a:lnTo>
                    <a:pt x="0" y="4011391"/>
                  </a:lnTo>
                  <a:lnTo>
                    <a:pt x="0" y="479834"/>
                  </a:lnTo>
                  <a:lnTo>
                    <a:pt x="2477" y="430774"/>
                  </a:lnTo>
                  <a:lnTo>
                    <a:pt x="9748" y="383131"/>
                  </a:lnTo>
                  <a:lnTo>
                    <a:pt x="21572" y="337146"/>
                  </a:lnTo>
                  <a:lnTo>
                    <a:pt x="37707" y="293061"/>
                  </a:lnTo>
                  <a:lnTo>
                    <a:pt x="57913" y="251117"/>
                  </a:lnTo>
                  <a:lnTo>
                    <a:pt x="81948" y="211554"/>
                  </a:lnTo>
                  <a:lnTo>
                    <a:pt x="109571" y="174615"/>
                  </a:lnTo>
                  <a:lnTo>
                    <a:pt x="140540" y="140540"/>
                  </a:lnTo>
                  <a:lnTo>
                    <a:pt x="174615" y="109571"/>
                  </a:lnTo>
                  <a:lnTo>
                    <a:pt x="211554" y="81948"/>
                  </a:lnTo>
                  <a:lnTo>
                    <a:pt x="251117" y="57913"/>
                  </a:lnTo>
                  <a:lnTo>
                    <a:pt x="293061" y="37707"/>
                  </a:lnTo>
                  <a:lnTo>
                    <a:pt x="337146" y="21572"/>
                  </a:lnTo>
                  <a:lnTo>
                    <a:pt x="383131" y="9748"/>
                  </a:lnTo>
                  <a:lnTo>
                    <a:pt x="430774" y="2477"/>
                  </a:lnTo>
                  <a:lnTo>
                    <a:pt x="479834" y="0"/>
                  </a:lnTo>
                  <a:lnTo>
                    <a:pt x="2399115" y="0"/>
                  </a:lnTo>
                  <a:lnTo>
                    <a:pt x="2446541" y="2347"/>
                  </a:lnTo>
                  <a:lnTo>
                    <a:pt x="2493164" y="9305"/>
                  </a:lnTo>
                  <a:lnTo>
                    <a:pt x="2538669" y="20740"/>
                  </a:lnTo>
                  <a:lnTo>
                    <a:pt x="2582741" y="36525"/>
                  </a:lnTo>
                  <a:lnTo>
                    <a:pt x="2625066" y="56527"/>
                  </a:lnTo>
                  <a:lnTo>
                    <a:pt x="2665329" y="80617"/>
                  </a:lnTo>
                  <a:lnTo>
                    <a:pt x="2703215" y="108665"/>
                  </a:lnTo>
                  <a:lnTo>
                    <a:pt x="2738410" y="140540"/>
                  </a:lnTo>
                  <a:lnTo>
                    <a:pt x="2770285" y="175735"/>
                  </a:lnTo>
                  <a:lnTo>
                    <a:pt x="2798332" y="213622"/>
                  </a:lnTo>
                  <a:lnTo>
                    <a:pt x="2822423" y="253885"/>
                  </a:lnTo>
                  <a:lnTo>
                    <a:pt x="2842425" y="296209"/>
                  </a:lnTo>
                  <a:lnTo>
                    <a:pt x="2858210" y="340282"/>
                  </a:lnTo>
                  <a:lnTo>
                    <a:pt x="2869646" y="385786"/>
                  </a:lnTo>
                  <a:lnTo>
                    <a:pt x="2876603" y="432409"/>
                  </a:lnTo>
                  <a:lnTo>
                    <a:pt x="2878951" y="479834"/>
                  </a:lnTo>
                  <a:lnTo>
                    <a:pt x="2878951" y="4011391"/>
                  </a:lnTo>
                  <a:lnTo>
                    <a:pt x="2876474" y="4060451"/>
                  </a:lnTo>
                  <a:lnTo>
                    <a:pt x="2869202" y="4108094"/>
                  </a:lnTo>
                  <a:lnTo>
                    <a:pt x="2857379" y="4154079"/>
                  </a:lnTo>
                  <a:lnTo>
                    <a:pt x="2841243" y="4198164"/>
                  </a:lnTo>
                  <a:lnTo>
                    <a:pt x="2821037" y="4240109"/>
                  </a:lnTo>
                  <a:lnTo>
                    <a:pt x="2797003" y="4279671"/>
                  </a:lnTo>
                  <a:lnTo>
                    <a:pt x="2769380" y="4316610"/>
                  </a:lnTo>
                  <a:lnTo>
                    <a:pt x="2738410" y="4350685"/>
                  </a:lnTo>
                  <a:lnTo>
                    <a:pt x="2704335" y="4381655"/>
                  </a:lnTo>
                  <a:lnTo>
                    <a:pt x="2667396" y="4409277"/>
                  </a:lnTo>
                  <a:lnTo>
                    <a:pt x="2627833" y="4433312"/>
                  </a:lnTo>
                  <a:lnTo>
                    <a:pt x="2585889" y="4453518"/>
                  </a:lnTo>
                  <a:lnTo>
                    <a:pt x="2541804" y="4469653"/>
                  </a:lnTo>
                  <a:lnTo>
                    <a:pt x="2495819" y="4481477"/>
                  </a:lnTo>
                  <a:lnTo>
                    <a:pt x="2448175" y="4488748"/>
                  </a:lnTo>
                  <a:lnTo>
                    <a:pt x="2399115" y="4491225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1351946" y="3371303"/>
              <a:ext cx="2879090" cy="4491355"/>
            </a:xfrm>
            <a:custGeom>
              <a:rect b="b" l="l" r="r" t="t"/>
              <a:pathLst>
                <a:path extrusionOk="0" h="4491355" w="2879090">
                  <a:moveTo>
                    <a:pt x="0" y="479834"/>
                  </a:moveTo>
                  <a:lnTo>
                    <a:pt x="2477" y="430774"/>
                  </a:lnTo>
                  <a:lnTo>
                    <a:pt x="9748" y="383131"/>
                  </a:lnTo>
                  <a:lnTo>
                    <a:pt x="21572" y="337146"/>
                  </a:lnTo>
                  <a:lnTo>
                    <a:pt x="37707" y="293061"/>
                  </a:lnTo>
                  <a:lnTo>
                    <a:pt x="57913" y="251117"/>
                  </a:lnTo>
                  <a:lnTo>
                    <a:pt x="81948" y="211554"/>
                  </a:lnTo>
                  <a:lnTo>
                    <a:pt x="109571" y="174615"/>
                  </a:lnTo>
                  <a:lnTo>
                    <a:pt x="140540" y="140540"/>
                  </a:lnTo>
                  <a:lnTo>
                    <a:pt x="174615" y="109571"/>
                  </a:lnTo>
                  <a:lnTo>
                    <a:pt x="211554" y="81948"/>
                  </a:lnTo>
                  <a:lnTo>
                    <a:pt x="251117" y="57913"/>
                  </a:lnTo>
                  <a:lnTo>
                    <a:pt x="293061" y="37707"/>
                  </a:lnTo>
                  <a:lnTo>
                    <a:pt x="337146" y="21572"/>
                  </a:lnTo>
                  <a:lnTo>
                    <a:pt x="383131" y="9748"/>
                  </a:lnTo>
                  <a:lnTo>
                    <a:pt x="430774" y="2477"/>
                  </a:lnTo>
                  <a:lnTo>
                    <a:pt x="479834" y="0"/>
                  </a:lnTo>
                  <a:lnTo>
                    <a:pt x="2399115" y="0"/>
                  </a:lnTo>
                  <a:lnTo>
                    <a:pt x="2446541" y="2347"/>
                  </a:lnTo>
                  <a:lnTo>
                    <a:pt x="2493164" y="9305"/>
                  </a:lnTo>
                  <a:lnTo>
                    <a:pt x="2538669" y="20740"/>
                  </a:lnTo>
                  <a:lnTo>
                    <a:pt x="2582741" y="36525"/>
                  </a:lnTo>
                  <a:lnTo>
                    <a:pt x="2625066" y="56527"/>
                  </a:lnTo>
                  <a:lnTo>
                    <a:pt x="2665329" y="80617"/>
                  </a:lnTo>
                  <a:lnTo>
                    <a:pt x="2703215" y="108665"/>
                  </a:lnTo>
                  <a:lnTo>
                    <a:pt x="2738410" y="140540"/>
                  </a:lnTo>
                  <a:lnTo>
                    <a:pt x="2770285" y="175735"/>
                  </a:lnTo>
                  <a:lnTo>
                    <a:pt x="2798332" y="213622"/>
                  </a:lnTo>
                  <a:lnTo>
                    <a:pt x="2822423" y="253885"/>
                  </a:lnTo>
                  <a:lnTo>
                    <a:pt x="2842425" y="296209"/>
                  </a:lnTo>
                  <a:lnTo>
                    <a:pt x="2858210" y="340282"/>
                  </a:lnTo>
                  <a:lnTo>
                    <a:pt x="2869646" y="385786"/>
                  </a:lnTo>
                  <a:lnTo>
                    <a:pt x="2876603" y="432409"/>
                  </a:lnTo>
                  <a:lnTo>
                    <a:pt x="2878951" y="479834"/>
                  </a:lnTo>
                  <a:lnTo>
                    <a:pt x="2878951" y="4011391"/>
                  </a:lnTo>
                  <a:lnTo>
                    <a:pt x="2876474" y="4060451"/>
                  </a:lnTo>
                  <a:lnTo>
                    <a:pt x="2869202" y="4108094"/>
                  </a:lnTo>
                  <a:lnTo>
                    <a:pt x="2857379" y="4154079"/>
                  </a:lnTo>
                  <a:lnTo>
                    <a:pt x="2841243" y="4198164"/>
                  </a:lnTo>
                  <a:lnTo>
                    <a:pt x="2821037" y="4240109"/>
                  </a:lnTo>
                  <a:lnTo>
                    <a:pt x="2797003" y="4279671"/>
                  </a:lnTo>
                  <a:lnTo>
                    <a:pt x="2769380" y="4316610"/>
                  </a:lnTo>
                  <a:lnTo>
                    <a:pt x="2738410" y="4350685"/>
                  </a:lnTo>
                  <a:lnTo>
                    <a:pt x="2704335" y="4381655"/>
                  </a:lnTo>
                  <a:lnTo>
                    <a:pt x="2667396" y="4409277"/>
                  </a:lnTo>
                  <a:lnTo>
                    <a:pt x="2627833" y="4433312"/>
                  </a:lnTo>
                  <a:lnTo>
                    <a:pt x="2585889" y="4453518"/>
                  </a:lnTo>
                  <a:lnTo>
                    <a:pt x="2541804" y="4469653"/>
                  </a:lnTo>
                  <a:lnTo>
                    <a:pt x="2495819" y="4481477"/>
                  </a:lnTo>
                  <a:lnTo>
                    <a:pt x="2448175" y="4488748"/>
                  </a:lnTo>
                  <a:lnTo>
                    <a:pt x="2399115" y="4491225"/>
                  </a:lnTo>
                  <a:lnTo>
                    <a:pt x="479834" y="4491225"/>
                  </a:lnTo>
                  <a:lnTo>
                    <a:pt x="430774" y="4488748"/>
                  </a:lnTo>
                  <a:lnTo>
                    <a:pt x="383131" y="4481477"/>
                  </a:lnTo>
                  <a:lnTo>
                    <a:pt x="337146" y="4469653"/>
                  </a:lnTo>
                  <a:lnTo>
                    <a:pt x="293061" y="4453518"/>
                  </a:lnTo>
                  <a:lnTo>
                    <a:pt x="251117" y="4433312"/>
                  </a:lnTo>
                  <a:lnTo>
                    <a:pt x="211554" y="4409277"/>
                  </a:lnTo>
                  <a:lnTo>
                    <a:pt x="174615" y="4381655"/>
                  </a:lnTo>
                  <a:lnTo>
                    <a:pt x="140540" y="4350685"/>
                  </a:lnTo>
                  <a:lnTo>
                    <a:pt x="109571" y="4316610"/>
                  </a:lnTo>
                  <a:lnTo>
                    <a:pt x="81948" y="4279671"/>
                  </a:lnTo>
                  <a:lnTo>
                    <a:pt x="57913" y="4240109"/>
                  </a:lnTo>
                  <a:lnTo>
                    <a:pt x="37707" y="4198164"/>
                  </a:lnTo>
                  <a:lnTo>
                    <a:pt x="21572" y="4154079"/>
                  </a:lnTo>
                  <a:lnTo>
                    <a:pt x="9748" y="4108094"/>
                  </a:lnTo>
                  <a:lnTo>
                    <a:pt x="2477" y="4060451"/>
                  </a:lnTo>
                  <a:lnTo>
                    <a:pt x="0" y="4011391"/>
                  </a:lnTo>
                  <a:lnTo>
                    <a:pt x="0" y="479834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6"/>
          <p:cNvSpPr txBox="1"/>
          <p:nvPr/>
        </p:nvSpPr>
        <p:spPr>
          <a:xfrm>
            <a:off x="9710508" y="3232374"/>
            <a:ext cx="1898650" cy="2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1017" lvl="0" marL="10175" marR="407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cross  compiler is for  cross-platform  software  development  of binary code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448609" y="210246"/>
            <a:ext cx="7442200" cy="887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spcBef>
                <a:spcPts val="477"/>
              </a:spcBef>
              <a:spcAft>
                <a:spcPts val="0"/>
              </a:spcAft>
              <a:buNone/>
            </a:pPr>
            <a:r>
              <a:rPr lang="en-US" sz="2400"/>
              <a:t>Other Variants - Compiler-compiler (Compiler generator)</a:t>
            </a:r>
            <a:endParaRPr sz="2400"/>
          </a:p>
        </p:txBody>
      </p:sp>
      <p:sp>
        <p:nvSpPr>
          <p:cNvPr id="186" name="Google Shape;186;p18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538508" y="1821014"/>
            <a:ext cx="8641821" cy="4380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139700" lvl="0" marL="10175" marR="4070" rtl="0" algn="just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 programming tool that creates a parser, interpreter, or compiler  from some form of formal description of a programming language and  machine.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10175" marR="23402" rtl="0" algn="just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most common type of </a:t>
            </a:r>
            <a:r>
              <a:rPr b="1" lang="en-US" sz="2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compiler-compiler </a:t>
            </a: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more precisely  called a </a:t>
            </a: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parser generator, </a:t>
            </a: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and only handles syntactic analysis: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6309" lvl="1" marL="376484" marR="207066" rtl="0" algn="l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its input is a grammar, typically written in Backus–Naur form  (BNF) or extended Backus–Naur form (EBNF) that defines the	syntax  of a programming language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6309" lvl="1" marL="376484" marR="492482" rtl="0" algn="l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and its output is source code of a parser for the programming  language.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6309" lvl="1" marL="376484" marR="205540" rtl="0" algn="l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Parser generators do not handle the semantics of the  programming language, or the generation of machine code for	the  target machine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/>
        </p:nvSpPr>
        <p:spPr>
          <a:xfrm>
            <a:off x="450595" y="231986"/>
            <a:ext cx="79977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96240" rtl="0" algn="ctr">
              <a:lnSpc>
                <a:spcPct val="100000"/>
              </a:lnSpc>
              <a:spcBef>
                <a:spcPts val="214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Application of Compiler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619760" marR="407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design helps full implementation Of High-Level  Programming Languages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654" lvl="0" marL="619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optimization for Computer Architecture Parallelism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654" lvl="0" marL="619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of New Memory Hierarchies of Machines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654" lvl="0" marL="619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Widely used for Translating Programs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654" lvl="0" marL="619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with other Software Productivity Tools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5449061" y="2888742"/>
            <a:ext cx="4581525" cy="0"/>
          </a:xfrm>
          <a:custGeom>
            <a:rect b="b" l="l" r="r" t="t"/>
            <a:pathLst>
              <a:path extrusionOk="0" h="120000" w="4581525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527675" y="3110484"/>
            <a:ext cx="5977890" cy="1344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 K 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765" marR="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divyaprabha@pes.edu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0765536" y="348995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313944" y="5489447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2492" y="1606295"/>
            <a:ext cx="2368295" cy="354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791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485648" y="897128"/>
            <a:ext cx="6600952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DESIGN: UE21CS341B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533400" y="3048000"/>
            <a:ext cx="302768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 K 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313944" y="5489447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 flipH="1" rot="10800000">
            <a:off x="0" y="1516379"/>
            <a:ext cx="7924800" cy="45719"/>
          </a:xfrm>
          <a:custGeom>
            <a:rect b="b" l="l" r="r" t="t"/>
            <a:pathLst>
              <a:path extrusionOk="0" h="68580" w="790448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cap="flat" cmpd="sng" w="38100">
            <a:solidFill>
              <a:srgbClr val="DFA1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450595" y="231986"/>
            <a:ext cx="2398395" cy="82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400"/>
              <a:t>Syllabus</a:t>
            </a:r>
            <a:endParaRPr sz="2400"/>
          </a:p>
        </p:txBody>
      </p:sp>
      <p:sp>
        <p:nvSpPr>
          <p:cNvPr id="65" name="Google Shape;65;p3"/>
          <p:cNvSpPr/>
          <p:nvPr/>
        </p:nvSpPr>
        <p:spPr>
          <a:xfrm>
            <a:off x="0" y="1298447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457200" y="1447800"/>
            <a:ext cx="7848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1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 The Language Processing System, The Phases of a Compiler, The Grouping of Phases into passes. Lexical Analysis: The Role of the Lexical Analyzer, Input Buffering, Specification of Tokens, Recognition of Tokens, Design of a Lexical Analyzer Generator. Syntax Analysis The role of the parser, Syntax Error Handling, Error-Recovery Strategies. Top-down parsing: Recursive Descent Parser (RDP) with Backtracking, LL(1) Parser. -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Slots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457200" y="2895600"/>
            <a:ext cx="77724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2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Bottom-up parsing: Shift-Reduce Parsing, LR (0), SLR, viable prefixes, CLR, LALR. Syntax-Directed Translation Syntax-directed definitions, Evaluation orders for SDD’s, Applications of Syntax-Directed Translation, and Syntax-directed Translation Schemes – Postfix Translation Schemes. –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Slots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450595" y="231986"/>
            <a:ext cx="2398395" cy="82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400"/>
              <a:t>Syllabus</a:t>
            </a: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0" y="1298447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381000" y="1582341"/>
            <a:ext cx="87630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3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Parser Stack Implementation: Parser Stack Implementation of Postfix SDT's, SDT's with actions inside Productions, SDT's for L-Attributed Definitions. Implementing L-Attributed SDD’s: Bottom-Up Parsing. Intermediate-Code Generation Variants of Syntax Trees – Directed Acyclic Graphs for Expressions, Three-Address Code – Addresses and Instructions, Quadruples, Triples, Indirect Triples, SSA Form, Control Flow Graph. –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Slots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4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Independent Optimization: Different Optimizations, Optimization of Basic Blocks. Data Flow Analysis: Live-variable analysis, Next-use algorithm. Run-Time Environments Storage Organization, Different Allocation Strategies, Stack Allocation of space, Access to Non local Data on the stack. Code Generation: Issues in the design of a code generator, the target language, addresses in the target code, static allocation, stack allocation, run-time addresses for names. A Simple Code generator - The Code generation algorithm. -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Slots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Desirable Knowledge: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UE19CS202- Data Structures and its Application,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UE19CS205- Automata Formal Languages &amp; Logic.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/>
        </p:nvSpPr>
        <p:spPr>
          <a:xfrm>
            <a:off x="450595" y="231986"/>
            <a:ext cx="7702805" cy="5606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 - Overview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828800" lvl="0" marL="471169" marR="2248535" rtl="0" algn="l">
              <a:lnSpc>
                <a:spcPct val="17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828800" lvl="0" marL="471169" marR="2248535" rtl="0" algn="l">
              <a:lnSpc>
                <a:spcPct val="17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Course Contents  </a:t>
            </a:r>
            <a:r>
              <a:rPr b="1" lang="en-US" sz="24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Compiler Design :	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UE21CS341B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833" lvl="0" marL="752475" marR="0" rtl="0" algn="l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1 – Basics of Compiler &amp; Lexical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833" lvl="0" marL="752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2 – Syntax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833" lvl="0" marL="752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3 – Syntax Directed Translation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833" lvl="0" marL="752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4 – Intermediate Code Generation, Run-Time Environments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3" lvl="0" marL="752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833" lvl="0" marL="752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448610" y="210246"/>
            <a:ext cx="6409390" cy="873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50" lvl="0" marL="10175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  </a:t>
            </a:r>
            <a:br>
              <a:rPr lang="en-US" sz="2400">
                <a:solidFill>
                  <a:srgbClr val="2F5496"/>
                </a:solidFill>
              </a:rPr>
            </a:br>
            <a:r>
              <a:rPr lang="en-US" sz="2400"/>
              <a:t>Tools, Text Book and Reference Book</a:t>
            </a:r>
            <a:endParaRPr sz="2400"/>
          </a:p>
        </p:txBody>
      </p:sp>
      <p:sp>
        <p:nvSpPr>
          <p:cNvPr id="88" name="Google Shape;88;p6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/>
          <p:nvPr/>
        </p:nvSpPr>
        <p:spPr>
          <a:xfrm>
            <a:off x="7239000" y="1828800"/>
            <a:ext cx="4388908" cy="4662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0" lvl="0" marL="101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T1 -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75" marR="6105" rtl="0" algn="just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“Compilers–Principles, Techniques and  Tools” Alfred V. Aho, Monica S. Lam,  Ravi Sethi, Jeffery D. Ullman; 2nd  Edition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 –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75" marR="4070" rtl="0" algn="just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“Modern Compiler Design”, Dick  Grune, Kees van Reeuwijk, Henri E.  Bal, Ceriel J.H. Jacobs, Koen  Langendoen; 2nd Edition</a:t>
            </a:r>
            <a:endParaRPr sz="2000">
              <a:solidFill>
                <a:srgbClr val="2F559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75" marR="4070" rtl="0" algn="just"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559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75" marR="4070" rtl="0" algn="just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Tools/Languages: Lex and Yaac. </a:t>
            </a:r>
            <a:endParaRPr/>
          </a:p>
          <a:p>
            <a:pPr indent="0" lvl="0" marL="10175" marR="4070" rtl="0" algn="just"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999" y="1623426"/>
            <a:ext cx="3399840" cy="459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2077" y="1623426"/>
            <a:ext cx="3399840" cy="46105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/>
        </p:nvSpPr>
        <p:spPr>
          <a:xfrm>
            <a:off x="1796713" y="6229714"/>
            <a:ext cx="318029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3655569" y="6229714"/>
            <a:ext cx="337608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450595" y="231986"/>
            <a:ext cx="2398395" cy="82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400"/>
              <a:t>Course Objectives</a:t>
            </a:r>
            <a:endParaRPr sz="2400"/>
          </a:p>
        </p:txBody>
      </p:sp>
      <p:sp>
        <p:nvSpPr>
          <p:cNvPr id="100" name="Google Shape;100;p7"/>
          <p:cNvSpPr/>
          <p:nvPr/>
        </p:nvSpPr>
        <p:spPr>
          <a:xfrm>
            <a:off x="0" y="1298447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/>
          <p:nvPr/>
        </p:nvSpPr>
        <p:spPr>
          <a:xfrm>
            <a:off x="381000" y="1600200"/>
            <a:ext cx="67818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major concept areas of language translation and compiler design.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greater understanding of the issues involved in programming language design and implementation.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practical programming skills necessary for constructing a compiler.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an awareness of the function and complexity of modern compilers.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an understanding on the importance and techniques of optimizing a code from compiler's perspective.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450595" y="231986"/>
            <a:ext cx="2398395" cy="82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400"/>
              <a:t>Course Outcome</a:t>
            </a:r>
            <a:endParaRPr sz="2400"/>
          </a:p>
        </p:txBody>
      </p:sp>
      <p:sp>
        <p:nvSpPr>
          <p:cNvPr id="108" name="Google Shape;108;p8"/>
          <p:cNvSpPr/>
          <p:nvPr/>
        </p:nvSpPr>
        <p:spPr>
          <a:xfrm>
            <a:off x="0" y="1298447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8"/>
          <p:cNvSpPr/>
          <p:nvPr/>
        </p:nvSpPr>
        <p:spPr>
          <a:xfrm>
            <a:off x="838200" y="1447800"/>
            <a:ext cx="74676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this course, the student will be able to: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knowledge of patterns, tokens and regex  for solving the problems in the field of data mining.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and design the semantic behavior of a compiler.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appropriate compiler internal representation for different kinds of compiler tasks.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a source-level language into a low-level compiler internal representation.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the performance of a program in terms of speed and space using new code optimization techniques.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450595" y="231986"/>
            <a:ext cx="2398395" cy="82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400"/>
              <a:t>Introduction</a:t>
            </a:r>
            <a:endParaRPr sz="2400"/>
          </a:p>
        </p:txBody>
      </p:sp>
      <p:sp>
        <p:nvSpPr>
          <p:cNvPr id="116" name="Google Shape;116;p9"/>
          <p:cNvSpPr/>
          <p:nvPr/>
        </p:nvSpPr>
        <p:spPr>
          <a:xfrm>
            <a:off x="0" y="1298447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2367" y="2284476"/>
            <a:ext cx="5355335" cy="181203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/>
          <p:nvPr/>
        </p:nvSpPr>
        <p:spPr>
          <a:xfrm>
            <a:off x="3577844" y="4315205"/>
            <a:ext cx="25380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Input and Output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2022-01-15T07:00:43Z</dcterms:created>
  <dc:creator>Pooja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2022-01-15T00:00:00Z</vt:filetime>
  </property>
</Properties>
</file>