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jcJs4ouCoc+NipJjZEsXHkGdwM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383540" y="1650619"/>
            <a:ext cx="11424919" cy="217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ctrTitle"/>
          </p:nvPr>
        </p:nvSpPr>
        <p:spPr>
          <a:xfrm>
            <a:off x="485648" y="897128"/>
            <a:ext cx="11220703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993139" y="1517650"/>
            <a:ext cx="4023360" cy="3877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0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Google Shape;8;p30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" type="body"/>
          </p:nvPr>
        </p:nvSpPr>
        <p:spPr>
          <a:xfrm>
            <a:off x="383540" y="1650619"/>
            <a:ext cx="11424919" cy="217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cc.gnu.org/onlinedocs/gccin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4124705" y="1252220"/>
            <a:ext cx="3123565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4124705" y="2781427"/>
            <a:ext cx="5977890" cy="1565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4045458" y="2641854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976883" y="1519427"/>
            <a:ext cx="2369819" cy="35509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"/>
          <p:cNvSpPr/>
          <p:nvPr/>
        </p:nvSpPr>
        <p:spPr>
          <a:xfrm>
            <a:off x="10855452" y="266699"/>
            <a:ext cx="1066800" cy="1077595"/>
          </a:xfrm>
          <a:custGeom>
            <a:rect b="b" l="l" r="r" t="t"/>
            <a:pathLst>
              <a:path extrusionOk="0" h="1077595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0595" y="231986"/>
            <a:ext cx="5742305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Detail study of Language processing system</a:t>
            </a:r>
            <a:endParaRPr sz="2400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533400" y="1600200"/>
            <a:ext cx="9220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GCC :  The acronym GCC is used to refer to the "GNU Compiler Collection". Over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  GCC has  been extended to support many additional languages, including Fortran, ADA, Java and  Objective­C.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GCC is written in C with a strong focus on portability, and can compile itself, so it can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  adapted to new systems easily.  GCC is a portable compiler­­ it runs on most platforms available today, and can produce  output for many types of processors.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GCC is not only a native compiler­­ it can also cross­compile any program, producing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executable files for a different system from the one used by GCC itself.  GCC has multiple language frontends, for parsing different languages. Programs in each  language can be compiled, or cross­compiled, for any architecture. For example, an ADA  program can be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compiled for a microcontroller, or a C program for a supercomputer.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448609" y="210246"/>
            <a:ext cx="4220633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language processing system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1"/>
          <p:cNvSpPr txBox="1"/>
          <p:nvPr/>
        </p:nvSpPr>
        <p:spPr>
          <a:xfrm>
            <a:off x="7092100" y="3275255"/>
            <a:ext cx="2970212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Compiled	version	in  memory is interpreted.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677661" y="2225895"/>
            <a:ext cx="5333663" cy="52828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50595" y="231986"/>
            <a:ext cx="5742305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of Language Processing System(LPS)</a:t>
            </a:r>
            <a:endParaRPr sz="2400"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533400" y="1676400"/>
            <a:ext cx="91416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Input Program : &lt;hello.c&gt;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#include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int main (void)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printf ("Hello, world!\n");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 0;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685800" y="3505200"/>
            <a:ext cx="967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sequence of commands executed by a single invocation of GCC consists of the  following stages: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preprocessing (to expand macros)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]compilation (from source code to assembly language)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assembly (from assembly language to machine code)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linking (to create the final executable)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Separate PDF file is shared for details.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448609" y="210246"/>
            <a:ext cx="2193925" cy="125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Static Library</a:t>
            </a:r>
            <a:endParaRPr sz="2400"/>
          </a:p>
        </p:txBody>
      </p:sp>
      <p:sp>
        <p:nvSpPr>
          <p:cNvPr id="161" name="Google Shape;161;p13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23163" y="1954904"/>
            <a:ext cx="9136500" cy="3277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391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library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a collection of pre-compiled object files that can be linked into  your programs via the linker. Examples are the system functions such as  printf() and sqrt().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There are two types of external libraries: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library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shared library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07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library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has file extension of ".a" (archive file) in Unixes or ".lib"  (library) in Windows. When your program is linked against a static library,  the machine code of external functions used in your program is copied  into the executable. A static library can be created via the archive program  “ar.exe".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448609" y="210246"/>
            <a:ext cx="2193925" cy="125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Shared Library</a:t>
            </a:r>
            <a:endParaRPr sz="2400"/>
          </a:p>
        </p:txBody>
      </p:sp>
      <p:sp>
        <p:nvSpPr>
          <p:cNvPr id="168" name="Google Shape;168;p14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526723" y="2243271"/>
            <a:ext cx="8156575" cy="3746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0175" lvl="0" marL="10175" marR="228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shared library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has file extension of ".so" (shared objects) in  Unixes or ".dll“ (dynamic link library) in Windows.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38666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When your program is linked against a shared library, only a  small table is created in the executable.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407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Before the executable starts running, the operating system loads  the machine code needed for the external functions - a process  known as </a:t>
            </a:r>
            <a:r>
              <a:rPr b="1" i="1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9666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Furthermore, most operating systems allows one copy of a  shared library in memory to be used by all running programs,  thus, saving memory. The shared library codes can be upgraded  without the need to recompile your program.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14"/>
          <p:cNvGrpSpPr/>
          <p:nvPr/>
        </p:nvGrpSpPr>
        <p:grpSpPr>
          <a:xfrm>
            <a:off x="8929077" y="2813538"/>
            <a:ext cx="2870200" cy="3692843"/>
            <a:chOff x="10714893" y="3751384"/>
            <a:chExt cx="3444240" cy="4923790"/>
          </a:xfrm>
        </p:grpSpPr>
        <p:sp>
          <p:nvSpPr>
            <p:cNvPr id="171" name="Google Shape;171;p14"/>
            <p:cNvSpPr/>
            <p:nvPr/>
          </p:nvSpPr>
          <p:spPr>
            <a:xfrm>
              <a:off x="10714893" y="3751384"/>
              <a:ext cx="3444240" cy="4923790"/>
            </a:xfrm>
            <a:custGeom>
              <a:rect b="b" l="l" r="r" t="t"/>
              <a:pathLst>
                <a:path extrusionOk="0" h="4923790" w="3444240">
                  <a:moveTo>
                    <a:pt x="2869738" y="4923599"/>
                  </a:moveTo>
                  <a:lnTo>
                    <a:pt x="573961" y="4923599"/>
                  </a:lnTo>
                  <a:lnTo>
                    <a:pt x="526888" y="4921697"/>
                  </a:lnTo>
                  <a:lnTo>
                    <a:pt x="480862" y="4916087"/>
                  </a:lnTo>
                  <a:lnTo>
                    <a:pt x="436032" y="4906919"/>
                  </a:lnTo>
                  <a:lnTo>
                    <a:pt x="392545" y="4894339"/>
                  </a:lnTo>
                  <a:lnTo>
                    <a:pt x="350549" y="4878495"/>
                  </a:lnTo>
                  <a:lnTo>
                    <a:pt x="310193" y="4859535"/>
                  </a:lnTo>
                  <a:lnTo>
                    <a:pt x="271623" y="4837607"/>
                  </a:lnTo>
                  <a:lnTo>
                    <a:pt x="234987" y="4812858"/>
                  </a:lnTo>
                  <a:lnTo>
                    <a:pt x="200433" y="4785437"/>
                  </a:lnTo>
                  <a:lnTo>
                    <a:pt x="168109" y="4755490"/>
                  </a:lnTo>
                  <a:lnTo>
                    <a:pt x="138162" y="4723166"/>
                  </a:lnTo>
                  <a:lnTo>
                    <a:pt x="110741" y="4688612"/>
                  </a:lnTo>
                  <a:lnTo>
                    <a:pt x="85992" y="4651977"/>
                  </a:lnTo>
                  <a:lnTo>
                    <a:pt x="64064" y="4613406"/>
                  </a:lnTo>
                  <a:lnTo>
                    <a:pt x="45104" y="4573050"/>
                  </a:lnTo>
                  <a:lnTo>
                    <a:pt x="29260" y="4531054"/>
                  </a:lnTo>
                  <a:lnTo>
                    <a:pt x="16680" y="4487568"/>
                  </a:lnTo>
                  <a:lnTo>
                    <a:pt x="7512" y="4442738"/>
                  </a:lnTo>
                  <a:lnTo>
                    <a:pt x="1902" y="4396712"/>
                  </a:lnTo>
                  <a:lnTo>
                    <a:pt x="0" y="4349638"/>
                  </a:lnTo>
                  <a:lnTo>
                    <a:pt x="0" y="573961"/>
                  </a:lnTo>
                  <a:lnTo>
                    <a:pt x="1902" y="526887"/>
                  </a:lnTo>
                  <a:lnTo>
                    <a:pt x="7512" y="480861"/>
                  </a:lnTo>
                  <a:lnTo>
                    <a:pt x="16680" y="436031"/>
                  </a:lnTo>
                  <a:lnTo>
                    <a:pt x="29260" y="392545"/>
                  </a:lnTo>
                  <a:lnTo>
                    <a:pt x="45104" y="350549"/>
                  </a:lnTo>
                  <a:lnTo>
                    <a:pt x="64064" y="310193"/>
                  </a:lnTo>
                  <a:lnTo>
                    <a:pt x="85992" y="271623"/>
                  </a:lnTo>
                  <a:lnTo>
                    <a:pt x="110741" y="234987"/>
                  </a:lnTo>
                  <a:lnTo>
                    <a:pt x="138162" y="200433"/>
                  </a:lnTo>
                  <a:lnTo>
                    <a:pt x="168109" y="168109"/>
                  </a:lnTo>
                  <a:lnTo>
                    <a:pt x="200433" y="138162"/>
                  </a:lnTo>
                  <a:lnTo>
                    <a:pt x="234987" y="110741"/>
                  </a:lnTo>
                  <a:lnTo>
                    <a:pt x="271623" y="85992"/>
                  </a:lnTo>
                  <a:lnTo>
                    <a:pt x="310193" y="64064"/>
                  </a:lnTo>
                  <a:lnTo>
                    <a:pt x="350549" y="45104"/>
                  </a:lnTo>
                  <a:lnTo>
                    <a:pt x="392545" y="29260"/>
                  </a:lnTo>
                  <a:lnTo>
                    <a:pt x="436032" y="16680"/>
                  </a:lnTo>
                  <a:lnTo>
                    <a:pt x="480862" y="7512"/>
                  </a:lnTo>
                  <a:lnTo>
                    <a:pt x="526888" y="1902"/>
                  </a:lnTo>
                  <a:lnTo>
                    <a:pt x="573961" y="0"/>
                  </a:lnTo>
                  <a:lnTo>
                    <a:pt x="2869738" y="0"/>
                  </a:lnTo>
                  <a:lnTo>
                    <a:pt x="2920204" y="2221"/>
                  </a:lnTo>
                  <a:lnTo>
                    <a:pt x="2969945" y="8812"/>
                  </a:lnTo>
                  <a:lnTo>
                    <a:pt x="3018695" y="19664"/>
                  </a:lnTo>
                  <a:lnTo>
                    <a:pt x="3066189" y="34666"/>
                  </a:lnTo>
                  <a:lnTo>
                    <a:pt x="3112165" y="53710"/>
                  </a:lnTo>
                  <a:lnTo>
                    <a:pt x="3156357" y="76686"/>
                  </a:lnTo>
                  <a:lnTo>
                    <a:pt x="3198501" y="103484"/>
                  </a:lnTo>
                  <a:lnTo>
                    <a:pt x="3238333" y="133995"/>
                  </a:lnTo>
                  <a:lnTo>
                    <a:pt x="3275589" y="168109"/>
                  </a:lnTo>
                  <a:lnTo>
                    <a:pt x="3309704" y="205365"/>
                  </a:lnTo>
                  <a:lnTo>
                    <a:pt x="3340215" y="245197"/>
                  </a:lnTo>
                  <a:lnTo>
                    <a:pt x="3367013" y="287342"/>
                  </a:lnTo>
                  <a:lnTo>
                    <a:pt x="3389989" y="331534"/>
                  </a:lnTo>
                  <a:lnTo>
                    <a:pt x="3409033" y="377510"/>
                  </a:lnTo>
                  <a:lnTo>
                    <a:pt x="3424036" y="425005"/>
                  </a:lnTo>
                  <a:lnTo>
                    <a:pt x="3434888" y="473754"/>
                  </a:lnTo>
                  <a:lnTo>
                    <a:pt x="3441479" y="523495"/>
                  </a:lnTo>
                  <a:lnTo>
                    <a:pt x="3443700" y="573961"/>
                  </a:lnTo>
                  <a:lnTo>
                    <a:pt x="3443700" y="4349638"/>
                  </a:lnTo>
                  <a:lnTo>
                    <a:pt x="3441798" y="4396712"/>
                  </a:lnTo>
                  <a:lnTo>
                    <a:pt x="3436188" y="4442738"/>
                  </a:lnTo>
                  <a:lnTo>
                    <a:pt x="3427019" y="4487568"/>
                  </a:lnTo>
                  <a:lnTo>
                    <a:pt x="3414439" y="4531054"/>
                  </a:lnTo>
                  <a:lnTo>
                    <a:pt x="3398595" y="4573050"/>
                  </a:lnTo>
                  <a:lnTo>
                    <a:pt x="3379636" y="4613406"/>
                  </a:lnTo>
                  <a:lnTo>
                    <a:pt x="3357708" y="4651977"/>
                  </a:lnTo>
                  <a:lnTo>
                    <a:pt x="3332959" y="4688612"/>
                  </a:lnTo>
                  <a:lnTo>
                    <a:pt x="3305537" y="4723166"/>
                  </a:lnTo>
                  <a:lnTo>
                    <a:pt x="3275591" y="4755490"/>
                  </a:lnTo>
                  <a:lnTo>
                    <a:pt x="3243267" y="4785437"/>
                  </a:lnTo>
                  <a:lnTo>
                    <a:pt x="3208713" y="4812858"/>
                  </a:lnTo>
                  <a:lnTo>
                    <a:pt x="3172077" y="4837607"/>
                  </a:lnTo>
                  <a:lnTo>
                    <a:pt x="3133507" y="4859535"/>
                  </a:lnTo>
                  <a:lnTo>
                    <a:pt x="3093150" y="4878495"/>
                  </a:lnTo>
                  <a:lnTo>
                    <a:pt x="3051154" y="4894339"/>
                  </a:lnTo>
                  <a:lnTo>
                    <a:pt x="3007668" y="4906919"/>
                  </a:lnTo>
                  <a:lnTo>
                    <a:pt x="2962838" y="4916087"/>
                  </a:lnTo>
                  <a:lnTo>
                    <a:pt x="2916812" y="4921697"/>
                  </a:lnTo>
                  <a:lnTo>
                    <a:pt x="2869738" y="49235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0714893" y="3751384"/>
              <a:ext cx="3444240" cy="4923790"/>
            </a:xfrm>
            <a:custGeom>
              <a:rect b="b" l="l" r="r" t="t"/>
              <a:pathLst>
                <a:path extrusionOk="0" h="4923790" w="3444240">
                  <a:moveTo>
                    <a:pt x="0" y="573961"/>
                  </a:moveTo>
                  <a:lnTo>
                    <a:pt x="1902" y="526887"/>
                  </a:lnTo>
                  <a:lnTo>
                    <a:pt x="7512" y="480861"/>
                  </a:lnTo>
                  <a:lnTo>
                    <a:pt x="16680" y="436031"/>
                  </a:lnTo>
                  <a:lnTo>
                    <a:pt x="29260" y="392545"/>
                  </a:lnTo>
                  <a:lnTo>
                    <a:pt x="45104" y="350549"/>
                  </a:lnTo>
                  <a:lnTo>
                    <a:pt x="64064" y="310193"/>
                  </a:lnTo>
                  <a:lnTo>
                    <a:pt x="85992" y="271623"/>
                  </a:lnTo>
                  <a:lnTo>
                    <a:pt x="110741" y="234987"/>
                  </a:lnTo>
                  <a:lnTo>
                    <a:pt x="138162" y="200433"/>
                  </a:lnTo>
                  <a:lnTo>
                    <a:pt x="168109" y="168109"/>
                  </a:lnTo>
                  <a:lnTo>
                    <a:pt x="200433" y="138162"/>
                  </a:lnTo>
                  <a:lnTo>
                    <a:pt x="234987" y="110741"/>
                  </a:lnTo>
                  <a:lnTo>
                    <a:pt x="271623" y="85992"/>
                  </a:lnTo>
                  <a:lnTo>
                    <a:pt x="310193" y="64064"/>
                  </a:lnTo>
                  <a:lnTo>
                    <a:pt x="350549" y="45104"/>
                  </a:lnTo>
                  <a:lnTo>
                    <a:pt x="392545" y="29260"/>
                  </a:lnTo>
                  <a:lnTo>
                    <a:pt x="436032" y="16680"/>
                  </a:lnTo>
                  <a:lnTo>
                    <a:pt x="480862" y="7512"/>
                  </a:lnTo>
                  <a:lnTo>
                    <a:pt x="526888" y="1902"/>
                  </a:lnTo>
                  <a:lnTo>
                    <a:pt x="573961" y="0"/>
                  </a:lnTo>
                  <a:lnTo>
                    <a:pt x="2869738" y="0"/>
                  </a:lnTo>
                  <a:lnTo>
                    <a:pt x="2920204" y="2221"/>
                  </a:lnTo>
                  <a:lnTo>
                    <a:pt x="2969945" y="8812"/>
                  </a:lnTo>
                  <a:lnTo>
                    <a:pt x="3018695" y="19664"/>
                  </a:lnTo>
                  <a:lnTo>
                    <a:pt x="3066189" y="34666"/>
                  </a:lnTo>
                  <a:lnTo>
                    <a:pt x="3112165" y="53710"/>
                  </a:lnTo>
                  <a:lnTo>
                    <a:pt x="3156357" y="76686"/>
                  </a:lnTo>
                  <a:lnTo>
                    <a:pt x="3198501" y="103484"/>
                  </a:lnTo>
                  <a:lnTo>
                    <a:pt x="3238333" y="133995"/>
                  </a:lnTo>
                  <a:lnTo>
                    <a:pt x="3275589" y="168109"/>
                  </a:lnTo>
                  <a:lnTo>
                    <a:pt x="3309704" y="205365"/>
                  </a:lnTo>
                  <a:lnTo>
                    <a:pt x="3340215" y="245197"/>
                  </a:lnTo>
                  <a:lnTo>
                    <a:pt x="3367013" y="287342"/>
                  </a:lnTo>
                  <a:lnTo>
                    <a:pt x="3389989" y="331534"/>
                  </a:lnTo>
                  <a:lnTo>
                    <a:pt x="3409033" y="377510"/>
                  </a:lnTo>
                  <a:lnTo>
                    <a:pt x="3424036" y="425005"/>
                  </a:lnTo>
                  <a:lnTo>
                    <a:pt x="3434888" y="473754"/>
                  </a:lnTo>
                  <a:lnTo>
                    <a:pt x="3441479" y="523495"/>
                  </a:lnTo>
                  <a:lnTo>
                    <a:pt x="3443700" y="573961"/>
                  </a:lnTo>
                  <a:lnTo>
                    <a:pt x="3443700" y="4349638"/>
                  </a:lnTo>
                  <a:lnTo>
                    <a:pt x="3441798" y="4396712"/>
                  </a:lnTo>
                  <a:lnTo>
                    <a:pt x="3436188" y="4442738"/>
                  </a:lnTo>
                  <a:lnTo>
                    <a:pt x="3427019" y="4487568"/>
                  </a:lnTo>
                  <a:lnTo>
                    <a:pt x="3414439" y="4531054"/>
                  </a:lnTo>
                  <a:lnTo>
                    <a:pt x="3398595" y="4573050"/>
                  </a:lnTo>
                  <a:lnTo>
                    <a:pt x="3379636" y="4613406"/>
                  </a:lnTo>
                  <a:lnTo>
                    <a:pt x="3357708" y="4651977"/>
                  </a:lnTo>
                  <a:lnTo>
                    <a:pt x="3332959" y="4688612"/>
                  </a:lnTo>
                  <a:lnTo>
                    <a:pt x="3305537" y="4723166"/>
                  </a:lnTo>
                  <a:lnTo>
                    <a:pt x="3275591" y="4755490"/>
                  </a:lnTo>
                  <a:lnTo>
                    <a:pt x="3243267" y="4785437"/>
                  </a:lnTo>
                  <a:lnTo>
                    <a:pt x="3208713" y="4812858"/>
                  </a:lnTo>
                  <a:lnTo>
                    <a:pt x="3172077" y="4837607"/>
                  </a:lnTo>
                  <a:lnTo>
                    <a:pt x="3133507" y="4859535"/>
                  </a:lnTo>
                  <a:lnTo>
                    <a:pt x="3093150" y="4878495"/>
                  </a:lnTo>
                  <a:lnTo>
                    <a:pt x="3051154" y="4894339"/>
                  </a:lnTo>
                  <a:lnTo>
                    <a:pt x="3007668" y="4906919"/>
                  </a:lnTo>
                  <a:lnTo>
                    <a:pt x="2962838" y="4916087"/>
                  </a:lnTo>
                  <a:lnTo>
                    <a:pt x="2916812" y="4921697"/>
                  </a:lnTo>
                  <a:lnTo>
                    <a:pt x="2869738" y="4923599"/>
                  </a:lnTo>
                  <a:lnTo>
                    <a:pt x="573961" y="4923599"/>
                  </a:lnTo>
                  <a:lnTo>
                    <a:pt x="526888" y="4921697"/>
                  </a:lnTo>
                  <a:lnTo>
                    <a:pt x="480862" y="4916087"/>
                  </a:lnTo>
                  <a:lnTo>
                    <a:pt x="436032" y="4906919"/>
                  </a:lnTo>
                  <a:lnTo>
                    <a:pt x="392545" y="4894339"/>
                  </a:lnTo>
                  <a:lnTo>
                    <a:pt x="350549" y="4878495"/>
                  </a:lnTo>
                  <a:lnTo>
                    <a:pt x="310193" y="4859535"/>
                  </a:lnTo>
                  <a:lnTo>
                    <a:pt x="271623" y="4837607"/>
                  </a:lnTo>
                  <a:lnTo>
                    <a:pt x="234987" y="4812858"/>
                  </a:lnTo>
                  <a:lnTo>
                    <a:pt x="200433" y="4785437"/>
                  </a:lnTo>
                  <a:lnTo>
                    <a:pt x="168109" y="4755490"/>
                  </a:lnTo>
                  <a:lnTo>
                    <a:pt x="138162" y="4723166"/>
                  </a:lnTo>
                  <a:lnTo>
                    <a:pt x="110741" y="4688612"/>
                  </a:lnTo>
                  <a:lnTo>
                    <a:pt x="85992" y="4651977"/>
                  </a:lnTo>
                  <a:lnTo>
                    <a:pt x="64064" y="4613406"/>
                  </a:lnTo>
                  <a:lnTo>
                    <a:pt x="45104" y="4573050"/>
                  </a:lnTo>
                  <a:lnTo>
                    <a:pt x="29260" y="4531054"/>
                  </a:lnTo>
                  <a:lnTo>
                    <a:pt x="16680" y="4487568"/>
                  </a:lnTo>
                  <a:lnTo>
                    <a:pt x="7512" y="4442738"/>
                  </a:lnTo>
                  <a:lnTo>
                    <a:pt x="1902" y="4396712"/>
                  </a:lnTo>
                  <a:lnTo>
                    <a:pt x="0" y="4349638"/>
                  </a:lnTo>
                  <a:lnTo>
                    <a:pt x="0" y="57396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4"/>
          <p:cNvSpPr txBox="1"/>
          <p:nvPr/>
        </p:nvSpPr>
        <p:spPr>
          <a:xfrm>
            <a:off x="9130022" y="3321436"/>
            <a:ext cx="1974850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9920609" y="3717676"/>
            <a:ext cx="1671637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287959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executable  smaller	and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9130022" y="3717676"/>
            <a:ext cx="809625" cy="9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makes  files  saves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10048774" y="4357756"/>
            <a:ext cx="512233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8920596" y="4743625"/>
            <a:ext cx="2393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because	one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10795850" y="4357756"/>
            <a:ext cx="796500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88242" lvl="0" marL="197908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space,  copy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8683297" y="1946360"/>
            <a:ext cx="2457000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	a	library	can	be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9130022" y="5317875"/>
            <a:ext cx="2457979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	between  multiple programs.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1241239" y="1566290"/>
            <a:ext cx="7978962" cy="4529709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5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>
            <p:ph type="title"/>
          </p:nvPr>
        </p:nvSpPr>
        <p:spPr>
          <a:xfrm>
            <a:off x="448609" y="210246"/>
            <a:ext cx="3300413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GCC Compilation Process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39647" y="1456501"/>
            <a:ext cx="10363549" cy="3751157"/>
            <a:chOff x="287576" y="1942000"/>
            <a:chExt cx="12436259" cy="5001543"/>
          </a:xfrm>
        </p:grpSpPr>
        <p:sp>
          <p:nvSpPr>
            <p:cNvPr id="193" name="Google Shape;193;p16"/>
            <p:cNvSpPr/>
            <p:nvPr/>
          </p:nvSpPr>
          <p:spPr>
            <a:xfrm>
              <a:off x="287576" y="2077179"/>
              <a:ext cx="12436259" cy="4866364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94" name="Google Shape;194;p16"/>
            <p:cNvSpPr/>
            <p:nvPr/>
          </p:nvSpPr>
          <p:spPr>
            <a:xfrm>
              <a:off x="8610599" y="1942000"/>
              <a:ext cx="4040574" cy="436975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95" name="Google Shape;195;p16"/>
          <p:cNvSpPr txBox="1"/>
          <p:nvPr>
            <p:ph type="title"/>
          </p:nvPr>
        </p:nvSpPr>
        <p:spPr>
          <a:xfrm>
            <a:off x="448609" y="210246"/>
            <a:ext cx="3346450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GCC Compiler framework</a:t>
            </a:r>
            <a:endParaRPr sz="2400"/>
          </a:p>
        </p:txBody>
      </p:sp>
      <p:sp>
        <p:nvSpPr>
          <p:cNvPr id="196" name="Google Shape;196;p16"/>
          <p:cNvSpPr/>
          <p:nvPr/>
        </p:nvSpPr>
        <p:spPr>
          <a:xfrm>
            <a:off x="0" y="1302170"/>
            <a:ext cx="8283750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01318" y="5122043"/>
            <a:ext cx="6088063" cy="119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Refer to the following link for further information  </a:t>
            </a:r>
            <a:r>
              <a:rPr b="1" i="0" lang="en-US" sz="22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http://gcc.gnu.org/onlinedocs/gccint/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Picture taken from grc/iitb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448610" y="210246"/>
            <a:ext cx="2771246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7 Phases of Compiler</a:t>
            </a:r>
            <a:endParaRPr sz="2400"/>
          </a:p>
        </p:txBody>
      </p:sp>
      <p:sp>
        <p:nvSpPr>
          <p:cNvPr id="203" name="Google Shape;203;p17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7472649" y="2519695"/>
            <a:ext cx="4044950" cy="96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	compiler	does	its	work	in  seven different phases and each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 flipH="1">
            <a:off x="7647324" y="-2298276"/>
            <a:ext cx="1834523" cy="3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of	them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0081860" y="3159775"/>
            <a:ext cx="1431396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access	to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7472650" y="3479815"/>
            <a:ext cx="1318154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472650" y="3799854"/>
            <a:ext cx="2183871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”	and	to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8946780" y="3159775"/>
            <a:ext cx="1343554" cy="9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167891" lvl="0" marL="10175" marR="442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have  known	as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88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0403998" y="3479815"/>
            <a:ext cx="1060979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87733" lvl="0" marL="197399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Symbol 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472649" y="4043695"/>
            <a:ext cx="4036483" cy="112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407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These two entities are explained  in the upcoming slides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>
            <a:off x="-115250" y="1330762"/>
            <a:ext cx="7469495" cy="5518687"/>
            <a:chOff x="0" y="1785750"/>
            <a:chExt cx="8963752" cy="7358249"/>
          </a:xfrm>
        </p:grpSpPr>
        <p:sp>
          <p:nvSpPr>
            <p:cNvPr id="213" name="Google Shape;213;p17"/>
            <p:cNvSpPr/>
            <p:nvPr/>
          </p:nvSpPr>
          <p:spPr>
            <a:xfrm>
              <a:off x="0" y="1785750"/>
              <a:ext cx="8963752" cy="7358249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14" name="Google Shape;214;p17"/>
            <p:cNvSpPr/>
            <p:nvPr/>
          </p:nvSpPr>
          <p:spPr>
            <a:xfrm>
              <a:off x="35300" y="1823850"/>
              <a:ext cx="8871302" cy="7320148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48609" y="210246"/>
            <a:ext cx="4094692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Grouping of phases into passes</a:t>
            </a:r>
            <a:endParaRPr sz="2400"/>
          </a:p>
        </p:txBody>
      </p:sp>
      <p:sp>
        <p:nvSpPr>
          <p:cNvPr id="220" name="Google Shape;220;p18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18"/>
          <p:cNvGrpSpPr/>
          <p:nvPr/>
        </p:nvGrpSpPr>
        <p:grpSpPr>
          <a:xfrm>
            <a:off x="2002691" y="3068513"/>
            <a:ext cx="5197475" cy="2347913"/>
            <a:chOff x="2403230" y="4091351"/>
            <a:chExt cx="6236970" cy="3130550"/>
          </a:xfrm>
        </p:grpSpPr>
        <p:sp>
          <p:nvSpPr>
            <p:cNvPr id="222" name="Google Shape;222;p18"/>
            <p:cNvSpPr/>
            <p:nvPr/>
          </p:nvSpPr>
          <p:spPr>
            <a:xfrm>
              <a:off x="2403230" y="4091351"/>
              <a:ext cx="6236970" cy="3130550"/>
            </a:xfrm>
            <a:custGeom>
              <a:rect b="b" l="l" r="r" t="t"/>
              <a:pathLst>
                <a:path extrusionOk="0" h="3130550" w="6236970">
                  <a:moveTo>
                    <a:pt x="5714989" y="3130061"/>
                  </a:moveTo>
                  <a:lnTo>
                    <a:pt x="521687" y="3130061"/>
                  </a:lnTo>
                  <a:lnTo>
                    <a:pt x="474203" y="3127929"/>
                  </a:lnTo>
                  <a:lnTo>
                    <a:pt x="427913" y="3121656"/>
                  </a:lnTo>
                  <a:lnTo>
                    <a:pt x="383002" y="3111425"/>
                  </a:lnTo>
                  <a:lnTo>
                    <a:pt x="339653" y="3097423"/>
                  </a:lnTo>
                  <a:lnTo>
                    <a:pt x="298052" y="3079831"/>
                  </a:lnTo>
                  <a:lnTo>
                    <a:pt x="258381" y="3058835"/>
                  </a:lnTo>
                  <a:lnTo>
                    <a:pt x="220826" y="3034619"/>
                  </a:lnTo>
                  <a:lnTo>
                    <a:pt x="185570" y="3007366"/>
                  </a:lnTo>
                  <a:lnTo>
                    <a:pt x="152798" y="2977262"/>
                  </a:lnTo>
                  <a:lnTo>
                    <a:pt x="122694" y="2944490"/>
                  </a:lnTo>
                  <a:lnTo>
                    <a:pt x="95441" y="2909234"/>
                  </a:lnTo>
                  <a:lnTo>
                    <a:pt x="71225" y="2871679"/>
                  </a:lnTo>
                  <a:lnTo>
                    <a:pt x="50229" y="2832008"/>
                  </a:lnTo>
                  <a:lnTo>
                    <a:pt x="32638" y="2790407"/>
                  </a:lnTo>
                  <a:lnTo>
                    <a:pt x="18635" y="2747058"/>
                  </a:lnTo>
                  <a:lnTo>
                    <a:pt x="8405" y="2702147"/>
                  </a:lnTo>
                  <a:lnTo>
                    <a:pt x="2131" y="2655857"/>
                  </a:lnTo>
                  <a:lnTo>
                    <a:pt x="0" y="2608373"/>
                  </a:lnTo>
                  <a:lnTo>
                    <a:pt x="0" y="521687"/>
                  </a:lnTo>
                  <a:lnTo>
                    <a:pt x="2131" y="474203"/>
                  </a:lnTo>
                  <a:lnTo>
                    <a:pt x="8405" y="427913"/>
                  </a:lnTo>
                  <a:lnTo>
                    <a:pt x="18635" y="383002"/>
                  </a:lnTo>
                  <a:lnTo>
                    <a:pt x="32638" y="339653"/>
                  </a:lnTo>
                  <a:lnTo>
                    <a:pt x="50229" y="298052"/>
                  </a:lnTo>
                  <a:lnTo>
                    <a:pt x="71225" y="258381"/>
                  </a:lnTo>
                  <a:lnTo>
                    <a:pt x="95441" y="220826"/>
                  </a:lnTo>
                  <a:lnTo>
                    <a:pt x="122694" y="185570"/>
                  </a:lnTo>
                  <a:lnTo>
                    <a:pt x="152798" y="152798"/>
                  </a:lnTo>
                  <a:lnTo>
                    <a:pt x="185570" y="122694"/>
                  </a:lnTo>
                  <a:lnTo>
                    <a:pt x="220826" y="95441"/>
                  </a:lnTo>
                  <a:lnTo>
                    <a:pt x="258381" y="71225"/>
                  </a:lnTo>
                  <a:lnTo>
                    <a:pt x="298052" y="50229"/>
                  </a:lnTo>
                  <a:lnTo>
                    <a:pt x="339653" y="32638"/>
                  </a:lnTo>
                  <a:lnTo>
                    <a:pt x="383002" y="18635"/>
                  </a:lnTo>
                  <a:lnTo>
                    <a:pt x="427913" y="8405"/>
                  </a:lnTo>
                  <a:lnTo>
                    <a:pt x="474203" y="2131"/>
                  </a:lnTo>
                  <a:lnTo>
                    <a:pt x="521687" y="0"/>
                  </a:lnTo>
                  <a:lnTo>
                    <a:pt x="5714989" y="0"/>
                  </a:lnTo>
                  <a:lnTo>
                    <a:pt x="5766551" y="2552"/>
                  </a:lnTo>
                  <a:lnTo>
                    <a:pt x="5817241" y="10116"/>
                  </a:lnTo>
                  <a:lnTo>
                    <a:pt x="5866714" y="22550"/>
                  </a:lnTo>
                  <a:lnTo>
                    <a:pt x="5914630" y="39711"/>
                  </a:lnTo>
                  <a:lnTo>
                    <a:pt x="5960647" y="61458"/>
                  </a:lnTo>
                  <a:lnTo>
                    <a:pt x="6004421" y="87649"/>
                  </a:lnTo>
                  <a:lnTo>
                    <a:pt x="6045613" y="118143"/>
                  </a:lnTo>
                  <a:lnTo>
                    <a:pt x="6083878" y="152798"/>
                  </a:lnTo>
                  <a:lnTo>
                    <a:pt x="6118533" y="191063"/>
                  </a:lnTo>
                  <a:lnTo>
                    <a:pt x="6149027" y="232254"/>
                  </a:lnTo>
                  <a:lnTo>
                    <a:pt x="6175218" y="276029"/>
                  </a:lnTo>
                  <a:lnTo>
                    <a:pt x="6196965" y="322046"/>
                  </a:lnTo>
                  <a:lnTo>
                    <a:pt x="6214126" y="369962"/>
                  </a:lnTo>
                  <a:lnTo>
                    <a:pt x="6226560" y="419435"/>
                  </a:lnTo>
                  <a:lnTo>
                    <a:pt x="6234124" y="470125"/>
                  </a:lnTo>
                  <a:lnTo>
                    <a:pt x="6236676" y="521687"/>
                  </a:lnTo>
                  <a:lnTo>
                    <a:pt x="6236676" y="2608373"/>
                  </a:lnTo>
                  <a:lnTo>
                    <a:pt x="6234544" y="2655857"/>
                  </a:lnTo>
                  <a:lnTo>
                    <a:pt x="6228271" y="2702147"/>
                  </a:lnTo>
                  <a:lnTo>
                    <a:pt x="6218041" y="2747058"/>
                  </a:lnTo>
                  <a:lnTo>
                    <a:pt x="6204038" y="2790407"/>
                  </a:lnTo>
                  <a:lnTo>
                    <a:pt x="6186447" y="2832008"/>
                  </a:lnTo>
                  <a:lnTo>
                    <a:pt x="6165451" y="2871679"/>
                  </a:lnTo>
                  <a:lnTo>
                    <a:pt x="6141235" y="2909234"/>
                  </a:lnTo>
                  <a:lnTo>
                    <a:pt x="6113982" y="2944490"/>
                  </a:lnTo>
                  <a:lnTo>
                    <a:pt x="6083878" y="2977262"/>
                  </a:lnTo>
                  <a:lnTo>
                    <a:pt x="6051106" y="3007366"/>
                  </a:lnTo>
                  <a:lnTo>
                    <a:pt x="6015850" y="3034619"/>
                  </a:lnTo>
                  <a:lnTo>
                    <a:pt x="5978295" y="3058835"/>
                  </a:lnTo>
                  <a:lnTo>
                    <a:pt x="5938624" y="3079831"/>
                  </a:lnTo>
                  <a:lnTo>
                    <a:pt x="5897023" y="3097423"/>
                  </a:lnTo>
                  <a:lnTo>
                    <a:pt x="5853674" y="3111425"/>
                  </a:lnTo>
                  <a:lnTo>
                    <a:pt x="5808763" y="3121656"/>
                  </a:lnTo>
                  <a:lnTo>
                    <a:pt x="5762473" y="3127929"/>
                  </a:lnTo>
                  <a:lnTo>
                    <a:pt x="5714989" y="313006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403230" y="4091351"/>
              <a:ext cx="6236970" cy="3130550"/>
            </a:xfrm>
            <a:custGeom>
              <a:rect b="b" l="l" r="r" t="t"/>
              <a:pathLst>
                <a:path extrusionOk="0" h="3130550" w="6236970">
                  <a:moveTo>
                    <a:pt x="0" y="521687"/>
                  </a:moveTo>
                  <a:lnTo>
                    <a:pt x="2131" y="474203"/>
                  </a:lnTo>
                  <a:lnTo>
                    <a:pt x="8405" y="427913"/>
                  </a:lnTo>
                  <a:lnTo>
                    <a:pt x="18635" y="383002"/>
                  </a:lnTo>
                  <a:lnTo>
                    <a:pt x="32638" y="339653"/>
                  </a:lnTo>
                  <a:lnTo>
                    <a:pt x="50229" y="298052"/>
                  </a:lnTo>
                  <a:lnTo>
                    <a:pt x="71225" y="258381"/>
                  </a:lnTo>
                  <a:lnTo>
                    <a:pt x="95441" y="220826"/>
                  </a:lnTo>
                  <a:lnTo>
                    <a:pt x="122694" y="185570"/>
                  </a:lnTo>
                  <a:lnTo>
                    <a:pt x="152798" y="152798"/>
                  </a:lnTo>
                  <a:lnTo>
                    <a:pt x="185570" y="122694"/>
                  </a:lnTo>
                  <a:lnTo>
                    <a:pt x="220826" y="95441"/>
                  </a:lnTo>
                  <a:lnTo>
                    <a:pt x="258381" y="71225"/>
                  </a:lnTo>
                  <a:lnTo>
                    <a:pt x="298052" y="50229"/>
                  </a:lnTo>
                  <a:lnTo>
                    <a:pt x="339653" y="32638"/>
                  </a:lnTo>
                  <a:lnTo>
                    <a:pt x="383002" y="18635"/>
                  </a:lnTo>
                  <a:lnTo>
                    <a:pt x="427913" y="8405"/>
                  </a:lnTo>
                  <a:lnTo>
                    <a:pt x="474203" y="2131"/>
                  </a:lnTo>
                  <a:lnTo>
                    <a:pt x="521687" y="0"/>
                  </a:lnTo>
                  <a:lnTo>
                    <a:pt x="5714989" y="0"/>
                  </a:lnTo>
                  <a:lnTo>
                    <a:pt x="5766551" y="2552"/>
                  </a:lnTo>
                  <a:lnTo>
                    <a:pt x="5817241" y="10116"/>
                  </a:lnTo>
                  <a:lnTo>
                    <a:pt x="5866714" y="22550"/>
                  </a:lnTo>
                  <a:lnTo>
                    <a:pt x="5914630" y="39711"/>
                  </a:lnTo>
                  <a:lnTo>
                    <a:pt x="5960647" y="61458"/>
                  </a:lnTo>
                  <a:lnTo>
                    <a:pt x="6004421" y="87649"/>
                  </a:lnTo>
                  <a:lnTo>
                    <a:pt x="6045613" y="118143"/>
                  </a:lnTo>
                  <a:lnTo>
                    <a:pt x="6083878" y="152798"/>
                  </a:lnTo>
                  <a:lnTo>
                    <a:pt x="6118533" y="191063"/>
                  </a:lnTo>
                  <a:lnTo>
                    <a:pt x="6149027" y="232254"/>
                  </a:lnTo>
                  <a:lnTo>
                    <a:pt x="6175218" y="276029"/>
                  </a:lnTo>
                  <a:lnTo>
                    <a:pt x="6196965" y="322046"/>
                  </a:lnTo>
                  <a:lnTo>
                    <a:pt x="6214126" y="369962"/>
                  </a:lnTo>
                  <a:lnTo>
                    <a:pt x="6226560" y="419435"/>
                  </a:lnTo>
                  <a:lnTo>
                    <a:pt x="6234124" y="470125"/>
                  </a:lnTo>
                  <a:lnTo>
                    <a:pt x="6236676" y="521687"/>
                  </a:lnTo>
                  <a:lnTo>
                    <a:pt x="6236676" y="2608373"/>
                  </a:lnTo>
                  <a:lnTo>
                    <a:pt x="6234545" y="2655857"/>
                  </a:lnTo>
                  <a:lnTo>
                    <a:pt x="6228271" y="2702147"/>
                  </a:lnTo>
                  <a:lnTo>
                    <a:pt x="6218041" y="2747058"/>
                  </a:lnTo>
                  <a:lnTo>
                    <a:pt x="6204038" y="2790407"/>
                  </a:lnTo>
                  <a:lnTo>
                    <a:pt x="6186447" y="2832008"/>
                  </a:lnTo>
                  <a:lnTo>
                    <a:pt x="6165451" y="2871679"/>
                  </a:lnTo>
                  <a:lnTo>
                    <a:pt x="6141235" y="2909234"/>
                  </a:lnTo>
                  <a:lnTo>
                    <a:pt x="6113982" y="2944490"/>
                  </a:lnTo>
                  <a:lnTo>
                    <a:pt x="6083878" y="2977262"/>
                  </a:lnTo>
                  <a:lnTo>
                    <a:pt x="6051106" y="3007366"/>
                  </a:lnTo>
                  <a:lnTo>
                    <a:pt x="6015850" y="3034619"/>
                  </a:lnTo>
                  <a:lnTo>
                    <a:pt x="5978295" y="3058835"/>
                  </a:lnTo>
                  <a:lnTo>
                    <a:pt x="5938624" y="3079831"/>
                  </a:lnTo>
                  <a:lnTo>
                    <a:pt x="5897023" y="3097423"/>
                  </a:lnTo>
                  <a:lnTo>
                    <a:pt x="5853674" y="3111426"/>
                  </a:lnTo>
                  <a:lnTo>
                    <a:pt x="5808763" y="3121656"/>
                  </a:lnTo>
                  <a:lnTo>
                    <a:pt x="5762473" y="3127929"/>
                  </a:lnTo>
                  <a:lnTo>
                    <a:pt x="5714989" y="3130061"/>
                  </a:lnTo>
                  <a:lnTo>
                    <a:pt x="521687" y="3130061"/>
                  </a:lnTo>
                  <a:lnTo>
                    <a:pt x="474203" y="3127929"/>
                  </a:lnTo>
                  <a:lnTo>
                    <a:pt x="427913" y="3121656"/>
                  </a:lnTo>
                  <a:lnTo>
                    <a:pt x="383002" y="3111426"/>
                  </a:lnTo>
                  <a:lnTo>
                    <a:pt x="339653" y="3097423"/>
                  </a:lnTo>
                  <a:lnTo>
                    <a:pt x="298052" y="3079831"/>
                  </a:lnTo>
                  <a:lnTo>
                    <a:pt x="258381" y="3058835"/>
                  </a:lnTo>
                  <a:lnTo>
                    <a:pt x="220826" y="3034619"/>
                  </a:lnTo>
                  <a:lnTo>
                    <a:pt x="185570" y="3007366"/>
                  </a:lnTo>
                  <a:lnTo>
                    <a:pt x="152798" y="2977262"/>
                  </a:lnTo>
                  <a:lnTo>
                    <a:pt x="122694" y="2944490"/>
                  </a:lnTo>
                  <a:lnTo>
                    <a:pt x="95441" y="2909234"/>
                  </a:lnTo>
                  <a:lnTo>
                    <a:pt x="71225" y="2871679"/>
                  </a:lnTo>
                  <a:lnTo>
                    <a:pt x="50229" y="2832008"/>
                  </a:lnTo>
                  <a:lnTo>
                    <a:pt x="32638" y="2790407"/>
                  </a:lnTo>
                  <a:lnTo>
                    <a:pt x="18635" y="2747058"/>
                  </a:lnTo>
                  <a:lnTo>
                    <a:pt x="8405" y="2702147"/>
                  </a:lnTo>
                  <a:lnTo>
                    <a:pt x="2131" y="2655857"/>
                  </a:lnTo>
                  <a:lnTo>
                    <a:pt x="0" y="2608373"/>
                  </a:lnTo>
                  <a:lnTo>
                    <a:pt x="0" y="521687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8"/>
          <p:cNvSpPr txBox="1"/>
          <p:nvPr/>
        </p:nvSpPr>
        <p:spPr>
          <a:xfrm>
            <a:off x="630626" y="1664321"/>
            <a:ext cx="7370233" cy="3949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Single pass Compiler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– All phases are grouped into one part.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6218" marR="0" rtl="0" algn="ctr">
              <a:lnSpc>
                <a:spcPct val="100000"/>
              </a:lnSpc>
              <a:spcBef>
                <a:spcPts val="198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b="1" i="0" lang="en-US" sz="26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program (HLL)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6" lvl="0" marL="2786997" marR="223499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Lexical Analysis  Syntax Analysis  Semantic Analysis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53363" marR="150237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Intermediate Code Generation  Code Optimization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64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561" lvl="0" marL="2285359" marR="1724703" rtl="0" algn="ctr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Target Machine code  (Assembly language code)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454768" y="2637688"/>
            <a:ext cx="234910" cy="3195747"/>
            <a:chOff x="5345722" y="3516917"/>
            <a:chExt cx="281892" cy="4260995"/>
          </a:xfrm>
        </p:grpSpPr>
        <p:sp>
          <p:nvSpPr>
            <p:cNvPr id="226" name="Google Shape;226;p18"/>
            <p:cNvSpPr/>
            <p:nvPr/>
          </p:nvSpPr>
          <p:spPr>
            <a:xfrm>
              <a:off x="5345722" y="3516917"/>
              <a:ext cx="258445" cy="521334"/>
            </a:xfrm>
            <a:custGeom>
              <a:rect b="b" l="l" r="r" t="t"/>
              <a:pathLst>
                <a:path extrusionOk="0" h="521335" w="258445">
                  <a:moveTo>
                    <a:pt x="128954" y="520749"/>
                  </a:moveTo>
                  <a:lnTo>
                    <a:pt x="0" y="391795"/>
                  </a:lnTo>
                  <a:lnTo>
                    <a:pt x="64476" y="391795"/>
                  </a:lnTo>
                  <a:lnTo>
                    <a:pt x="64476" y="0"/>
                  </a:lnTo>
                  <a:lnTo>
                    <a:pt x="193430" y="0"/>
                  </a:lnTo>
                  <a:lnTo>
                    <a:pt x="193430" y="391795"/>
                  </a:lnTo>
                  <a:lnTo>
                    <a:pt x="257907" y="391795"/>
                  </a:lnTo>
                  <a:lnTo>
                    <a:pt x="128954" y="52074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345722" y="3516917"/>
              <a:ext cx="258445" cy="521334"/>
            </a:xfrm>
            <a:custGeom>
              <a:rect b="b" l="l" r="r" t="t"/>
              <a:pathLst>
                <a:path extrusionOk="0" h="521335" w="258445">
                  <a:moveTo>
                    <a:pt x="0" y="391795"/>
                  </a:moveTo>
                  <a:lnTo>
                    <a:pt x="64476" y="391795"/>
                  </a:lnTo>
                  <a:lnTo>
                    <a:pt x="64476" y="0"/>
                  </a:lnTo>
                  <a:lnTo>
                    <a:pt x="193430" y="0"/>
                  </a:lnTo>
                  <a:lnTo>
                    <a:pt x="193430" y="391795"/>
                  </a:lnTo>
                  <a:lnTo>
                    <a:pt x="257907" y="391795"/>
                  </a:lnTo>
                  <a:lnTo>
                    <a:pt x="128954" y="520749"/>
                  </a:lnTo>
                  <a:lnTo>
                    <a:pt x="0" y="391795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5369169" y="7256578"/>
              <a:ext cx="258445" cy="521334"/>
            </a:xfrm>
            <a:custGeom>
              <a:rect b="b" l="l" r="r" t="t"/>
              <a:pathLst>
                <a:path extrusionOk="0" h="521334" w="258445">
                  <a:moveTo>
                    <a:pt x="128953" y="520749"/>
                  </a:moveTo>
                  <a:lnTo>
                    <a:pt x="0" y="391795"/>
                  </a:lnTo>
                  <a:lnTo>
                    <a:pt x="64476" y="391795"/>
                  </a:lnTo>
                  <a:lnTo>
                    <a:pt x="64476" y="0"/>
                  </a:lnTo>
                  <a:lnTo>
                    <a:pt x="193430" y="0"/>
                  </a:lnTo>
                  <a:lnTo>
                    <a:pt x="193430" y="391795"/>
                  </a:lnTo>
                  <a:lnTo>
                    <a:pt x="257907" y="391795"/>
                  </a:lnTo>
                  <a:lnTo>
                    <a:pt x="128953" y="52074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369169" y="7256578"/>
              <a:ext cx="258445" cy="521334"/>
            </a:xfrm>
            <a:custGeom>
              <a:rect b="b" l="l" r="r" t="t"/>
              <a:pathLst>
                <a:path extrusionOk="0" h="521334" w="258445">
                  <a:moveTo>
                    <a:pt x="0" y="391795"/>
                  </a:moveTo>
                  <a:lnTo>
                    <a:pt x="64476" y="391795"/>
                  </a:lnTo>
                  <a:lnTo>
                    <a:pt x="64476" y="0"/>
                  </a:lnTo>
                  <a:lnTo>
                    <a:pt x="193430" y="0"/>
                  </a:lnTo>
                  <a:lnTo>
                    <a:pt x="193430" y="391795"/>
                  </a:lnTo>
                  <a:lnTo>
                    <a:pt x="257907" y="391795"/>
                  </a:lnTo>
                  <a:lnTo>
                    <a:pt x="128953" y="520749"/>
                  </a:lnTo>
                  <a:lnTo>
                    <a:pt x="0" y="391795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48609" y="210246"/>
            <a:ext cx="4094692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Grouping of phases into passes</a:t>
            </a:r>
            <a:endParaRPr sz="2400"/>
          </a:p>
        </p:txBody>
      </p:sp>
      <p:sp>
        <p:nvSpPr>
          <p:cNvPr id="235" name="Google Shape;235;p19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588299" y="1721469"/>
            <a:ext cx="7290329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Two pass Compiler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The phases are grouped into two parts.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49386" y="2493141"/>
            <a:ext cx="1066271" cy="1189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507" lvl="0" marL="10175" marR="4070" rtl="0" algn="ctr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Source  Program  (HLL)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311697" y="2364398"/>
            <a:ext cx="11480064" cy="4199123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9"/>
          <p:cNvSpPr txBox="1"/>
          <p:nvPr/>
        </p:nvSpPr>
        <p:spPr>
          <a:xfrm>
            <a:off x="2264833" y="2888740"/>
            <a:ext cx="989013" cy="96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82419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Lexical  Analysis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013528" y="2893137"/>
            <a:ext cx="989013" cy="96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89033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Syntax  Analysis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785603" y="2884344"/>
            <a:ext cx="1127125" cy="96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67157" lvl="0" marL="76823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Semantic  Analysis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747627" y="5363772"/>
            <a:ext cx="1203854" cy="64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272188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 Optimizer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7712595" y="5363772"/>
            <a:ext cx="1249892" cy="64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294064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 Generator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9375035" y="5184573"/>
            <a:ext cx="2028296" cy="119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461956" marR="452798" rtl="0" algn="ctr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Machine 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(Assembly level)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560407" y="4198935"/>
            <a:ext cx="42303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Intermediate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07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8086131" y="2650373"/>
            <a:ext cx="2896128" cy="796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624251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Analysis Part  (Front end of Compiler)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1192679" y="5183884"/>
            <a:ext cx="2818342" cy="796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516393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Synthesis Part  (Back end of Compiler)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50595" y="231986"/>
            <a:ext cx="239850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Unit 1</a:t>
            </a: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"/>
          <p:cNvSpPr txBox="1"/>
          <p:nvPr/>
        </p:nvSpPr>
        <p:spPr>
          <a:xfrm>
            <a:off x="1203147" y="1806321"/>
            <a:ext cx="536067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235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538235"/>
                </a:solidFill>
                <a:latin typeface="Calibri"/>
                <a:ea typeface="Calibri"/>
                <a:cs typeface="Calibri"/>
                <a:sym typeface="Calibri"/>
              </a:rPr>
              <a:t>The Language Processing System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1F5F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Phases of a Compiler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43B0C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843B0C"/>
                </a:solidFill>
                <a:latin typeface="Calibri"/>
                <a:ea typeface="Calibri"/>
                <a:cs typeface="Calibri"/>
                <a:sym typeface="Calibri"/>
              </a:rPr>
              <a:t>Grouping of Phases into passes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102616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the Lexical Analyzer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10261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Buffering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102616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10261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10261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of a Lexical Analyzer Generator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4880623" y="3813572"/>
            <a:ext cx="6328720" cy="2065496"/>
            <a:chOff x="5840561" y="5240882"/>
            <a:chExt cx="7884795" cy="2753995"/>
          </a:xfrm>
        </p:grpSpPr>
        <p:sp>
          <p:nvSpPr>
            <p:cNvPr id="253" name="Google Shape;253;p20"/>
            <p:cNvSpPr/>
            <p:nvPr/>
          </p:nvSpPr>
          <p:spPr>
            <a:xfrm>
              <a:off x="5845324" y="5245645"/>
              <a:ext cx="7742372" cy="2744299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54" name="Google Shape;254;p20"/>
            <p:cNvSpPr/>
            <p:nvPr/>
          </p:nvSpPr>
          <p:spPr>
            <a:xfrm>
              <a:off x="5840561" y="5240882"/>
              <a:ext cx="7884795" cy="2753995"/>
            </a:xfrm>
            <a:custGeom>
              <a:rect b="b" l="l" r="r" t="t"/>
              <a:pathLst>
                <a:path extrusionOk="0" h="2753995" w="7884794">
                  <a:moveTo>
                    <a:pt x="0" y="0"/>
                  </a:moveTo>
                  <a:lnTo>
                    <a:pt x="7884473" y="0"/>
                  </a:lnTo>
                  <a:lnTo>
                    <a:pt x="7884473" y="2753824"/>
                  </a:lnTo>
                  <a:lnTo>
                    <a:pt x="0" y="27538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860711" y="5516374"/>
              <a:ext cx="2379980" cy="480695"/>
            </a:xfrm>
            <a:custGeom>
              <a:rect b="b" l="l" r="r" t="t"/>
              <a:pathLst>
                <a:path extrusionOk="0" h="480695" w="2379979">
                  <a:moveTo>
                    <a:pt x="2379783" y="480645"/>
                  </a:moveTo>
                  <a:lnTo>
                    <a:pt x="0" y="480645"/>
                  </a:lnTo>
                  <a:lnTo>
                    <a:pt x="0" y="0"/>
                  </a:lnTo>
                  <a:lnTo>
                    <a:pt x="2379783" y="0"/>
                  </a:lnTo>
                  <a:lnTo>
                    <a:pt x="2379783" y="480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860711" y="5516374"/>
              <a:ext cx="2379980" cy="480695"/>
            </a:xfrm>
            <a:custGeom>
              <a:rect b="b" l="l" r="r" t="t"/>
              <a:pathLst>
                <a:path extrusionOk="0" h="480695" w="2379979">
                  <a:moveTo>
                    <a:pt x="0" y="0"/>
                  </a:moveTo>
                  <a:lnTo>
                    <a:pt x="2379783" y="0"/>
                  </a:lnTo>
                  <a:lnTo>
                    <a:pt x="2379783" y="480645"/>
                  </a:lnTo>
                  <a:lnTo>
                    <a:pt x="0" y="48064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0"/>
          <p:cNvSpPr txBox="1"/>
          <p:nvPr>
            <p:ph type="title"/>
          </p:nvPr>
        </p:nvSpPr>
        <p:spPr>
          <a:xfrm>
            <a:off x="448610" y="210246"/>
            <a:ext cx="3924829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Traditional two-pass compiler</a:t>
            </a:r>
            <a:endParaRPr sz="2400"/>
          </a:p>
        </p:txBody>
      </p:sp>
      <p:sp>
        <p:nvSpPr>
          <p:cNvPr id="258" name="Google Shape;258;p20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630626" y="1985851"/>
            <a:ext cx="6030383" cy="3013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-206557" lvl="0" marL="2162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Use an intermediate representation (IR)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Front end maps legal source code into IR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Back end maps IR into target machine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Admits multiple front ends and multiple passes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2167835" rtl="0" algn="just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Typically, front end is O(n) or  O(n log n), while back end is  NPC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2180554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Different phases of compiler  also interact through the  symbol table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448609" y="210246"/>
            <a:ext cx="2193925" cy="125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The front-end</a:t>
            </a:r>
            <a:endParaRPr sz="2400"/>
          </a:p>
        </p:txBody>
      </p:sp>
      <p:sp>
        <p:nvSpPr>
          <p:cNvPr id="265" name="Google Shape;265;p21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630625" y="3692707"/>
            <a:ext cx="6680729" cy="200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Responsibilities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Recognize legal programs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Report errors for the illegal programs in a useful way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Produce IR and construct the symbol table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Much of front end construction can be automated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792623" y="1728955"/>
            <a:ext cx="7473636" cy="142747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48609" y="210246"/>
            <a:ext cx="2193925" cy="125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The back-end</a:t>
            </a:r>
            <a:endParaRPr sz="2400"/>
          </a:p>
        </p:txBody>
      </p:sp>
      <p:sp>
        <p:nvSpPr>
          <p:cNvPr id="273" name="Google Shape;273;p22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10659519" y="469890"/>
            <a:ext cx="933598" cy="1259066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2"/>
          <p:cNvSpPr txBox="1"/>
          <p:nvPr/>
        </p:nvSpPr>
        <p:spPr>
          <a:xfrm>
            <a:off x="630626" y="3112901"/>
            <a:ext cx="6610350" cy="200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Responsibilities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Translate IR into target machine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Choose instructions to implement each IR operation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Decide which values to keep in registers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Schedule the instructions for instruction pipeline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093848" y="1728956"/>
            <a:ext cx="6584767" cy="120846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22"/>
          <p:cNvSpPr txBox="1"/>
          <p:nvPr/>
        </p:nvSpPr>
        <p:spPr>
          <a:xfrm>
            <a:off x="630626" y="5713857"/>
            <a:ext cx="7173383" cy="645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Automation has been </a:t>
            </a:r>
            <a:r>
              <a:rPr b="1" i="1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much less </a:t>
            </a:r>
            <a:r>
              <a:rPr b="1" i="0" lang="en-US" sz="2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successful in the back end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2"/>
          <p:cNvGrpSpPr/>
          <p:nvPr/>
        </p:nvGrpSpPr>
        <p:grpSpPr>
          <a:xfrm>
            <a:off x="8791955" y="2247133"/>
            <a:ext cx="2800766" cy="3415665"/>
            <a:chOff x="10550768" y="2996177"/>
            <a:chExt cx="3361054" cy="4554220"/>
          </a:xfrm>
        </p:grpSpPr>
        <p:sp>
          <p:nvSpPr>
            <p:cNvPr id="279" name="Google Shape;279;p22"/>
            <p:cNvSpPr/>
            <p:nvPr/>
          </p:nvSpPr>
          <p:spPr>
            <a:xfrm>
              <a:off x="10550768" y="2996177"/>
              <a:ext cx="3361054" cy="4554220"/>
            </a:xfrm>
            <a:custGeom>
              <a:rect b="b" l="l" r="r" t="t"/>
              <a:pathLst>
                <a:path extrusionOk="0" h="4554220" w="3361055">
                  <a:moveTo>
                    <a:pt x="2800798" y="4553796"/>
                  </a:moveTo>
                  <a:lnTo>
                    <a:pt x="560173" y="4553796"/>
                  </a:lnTo>
                  <a:lnTo>
                    <a:pt x="511839" y="4551740"/>
                  </a:lnTo>
                  <a:lnTo>
                    <a:pt x="464647" y="4545684"/>
                  </a:lnTo>
                  <a:lnTo>
                    <a:pt x="418765" y="4535795"/>
                  </a:lnTo>
                  <a:lnTo>
                    <a:pt x="374361" y="4522243"/>
                  </a:lnTo>
                  <a:lnTo>
                    <a:pt x="331603" y="4505195"/>
                  </a:lnTo>
                  <a:lnTo>
                    <a:pt x="290659" y="4484819"/>
                  </a:lnTo>
                  <a:lnTo>
                    <a:pt x="251697" y="4461283"/>
                  </a:lnTo>
                  <a:lnTo>
                    <a:pt x="214887" y="4434756"/>
                  </a:lnTo>
                  <a:lnTo>
                    <a:pt x="180395" y="4405406"/>
                  </a:lnTo>
                  <a:lnTo>
                    <a:pt x="148390" y="4373401"/>
                  </a:lnTo>
                  <a:lnTo>
                    <a:pt x="119040" y="4338909"/>
                  </a:lnTo>
                  <a:lnTo>
                    <a:pt x="92513" y="4302099"/>
                  </a:lnTo>
                  <a:lnTo>
                    <a:pt x="68977" y="4263137"/>
                  </a:lnTo>
                  <a:lnTo>
                    <a:pt x="48601" y="4222194"/>
                  </a:lnTo>
                  <a:lnTo>
                    <a:pt x="31553" y="4179436"/>
                  </a:lnTo>
                  <a:lnTo>
                    <a:pt x="18001" y="4135031"/>
                  </a:lnTo>
                  <a:lnTo>
                    <a:pt x="8112" y="4089149"/>
                  </a:lnTo>
                  <a:lnTo>
                    <a:pt x="2056" y="4041957"/>
                  </a:lnTo>
                  <a:lnTo>
                    <a:pt x="0" y="3993623"/>
                  </a:lnTo>
                  <a:lnTo>
                    <a:pt x="0" y="560173"/>
                  </a:lnTo>
                  <a:lnTo>
                    <a:pt x="2056" y="511839"/>
                  </a:lnTo>
                  <a:lnTo>
                    <a:pt x="8112" y="464647"/>
                  </a:lnTo>
                  <a:lnTo>
                    <a:pt x="18001" y="418764"/>
                  </a:lnTo>
                  <a:lnTo>
                    <a:pt x="31553" y="374360"/>
                  </a:lnTo>
                  <a:lnTo>
                    <a:pt x="48601" y="331602"/>
                  </a:lnTo>
                  <a:lnTo>
                    <a:pt x="68977" y="290658"/>
                  </a:lnTo>
                  <a:lnTo>
                    <a:pt x="92513" y="251697"/>
                  </a:lnTo>
                  <a:lnTo>
                    <a:pt x="119040" y="214886"/>
                  </a:lnTo>
                  <a:lnTo>
                    <a:pt x="148390" y="180394"/>
                  </a:lnTo>
                  <a:lnTo>
                    <a:pt x="180395" y="148389"/>
                  </a:lnTo>
                  <a:lnTo>
                    <a:pt x="214887" y="119039"/>
                  </a:lnTo>
                  <a:lnTo>
                    <a:pt x="251697" y="92513"/>
                  </a:lnTo>
                  <a:lnTo>
                    <a:pt x="290659" y="68977"/>
                  </a:lnTo>
                  <a:lnTo>
                    <a:pt x="331603" y="48601"/>
                  </a:lnTo>
                  <a:lnTo>
                    <a:pt x="374361" y="31553"/>
                  </a:lnTo>
                  <a:lnTo>
                    <a:pt x="418765" y="18001"/>
                  </a:lnTo>
                  <a:lnTo>
                    <a:pt x="464647" y="8112"/>
                  </a:lnTo>
                  <a:lnTo>
                    <a:pt x="511839" y="2056"/>
                  </a:lnTo>
                  <a:lnTo>
                    <a:pt x="560173" y="0"/>
                  </a:lnTo>
                  <a:lnTo>
                    <a:pt x="2800798" y="0"/>
                  </a:lnTo>
                  <a:lnTo>
                    <a:pt x="2850052" y="2168"/>
                  </a:lnTo>
                  <a:lnTo>
                    <a:pt x="2898598" y="8600"/>
                  </a:lnTo>
                  <a:lnTo>
                    <a:pt x="2946176" y="19191"/>
                  </a:lnTo>
                  <a:lnTo>
                    <a:pt x="2992530" y="33833"/>
                  </a:lnTo>
                  <a:lnTo>
                    <a:pt x="3037402" y="52420"/>
                  </a:lnTo>
                  <a:lnTo>
                    <a:pt x="3080532" y="74843"/>
                  </a:lnTo>
                  <a:lnTo>
                    <a:pt x="3121665" y="100998"/>
                  </a:lnTo>
                  <a:lnTo>
                    <a:pt x="3160540" y="130776"/>
                  </a:lnTo>
                  <a:lnTo>
                    <a:pt x="3196901" y="164070"/>
                  </a:lnTo>
                  <a:lnTo>
                    <a:pt x="3230196" y="200431"/>
                  </a:lnTo>
                  <a:lnTo>
                    <a:pt x="3259974" y="239307"/>
                  </a:lnTo>
                  <a:lnTo>
                    <a:pt x="3286128" y="280439"/>
                  </a:lnTo>
                  <a:lnTo>
                    <a:pt x="3308551" y="323569"/>
                  </a:lnTo>
                  <a:lnTo>
                    <a:pt x="3327137" y="368441"/>
                  </a:lnTo>
                  <a:lnTo>
                    <a:pt x="3341779" y="414795"/>
                  </a:lnTo>
                  <a:lnTo>
                    <a:pt x="3352370" y="462373"/>
                  </a:lnTo>
                  <a:lnTo>
                    <a:pt x="3358803" y="510919"/>
                  </a:lnTo>
                  <a:lnTo>
                    <a:pt x="3360971" y="560173"/>
                  </a:lnTo>
                  <a:lnTo>
                    <a:pt x="3360971" y="3993623"/>
                  </a:lnTo>
                  <a:lnTo>
                    <a:pt x="3358915" y="4041957"/>
                  </a:lnTo>
                  <a:lnTo>
                    <a:pt x="3352858" y="4089149"/>
                  </a:lnTo>
                  <a:lnTo>
                    <a:pt x="3342970" y="4135031"/>
                  </a:lnTo>
                  <a:lnTo>
                    <a:pt x="3329417" y="4179436"/>
                  </a:lnTo>
                  <a:lnTo>
                    <a:pt x="3312369" y="4222194"/>
                  </a:lnTo>
                  <a:lnTo>
                    <a:pt x="3291993" y="4263137"/>
                  </a:lnTo>
                  <a:lnTo>
                    <a:pt x="3268458" y="4302099"/>
                  </a:lnTo>
                  <a:lnTo>
                    <a:pt x="3241931" y="4338909"/>
                  </a:lnTo>
                  <a:lnTo>
                    <a:pt x="3212581" y="4373401"/>
                  </a:lnTo>
                  <a:lnTo>
                    <a:pt x="3180576" y="4405406"/>
                  </a:lnTo>
                  <a:lnTo>
                    <a:pt x="3146084" y="4434756"/>
                  </a:lnTo>
                  <a:lnTo>
                    <a:pt x="3109274" y="4461283"/>
                  </a:lnTo>
                  <a:lnTo>
                    <a:pt x="3070312" y="4484819"/>
                  </a:lnTo>
                  <a:lnTo>
                    <a:pt x="3029369" y="4505195"/>
                  </a:lnTo>
                  <a:lnTo>
                    <a:pt x="2986611" y="4522243"/>
                  </a:lnTo>
                  <a:lnTo>
                    <a:pt x="2942206" y="4535795"/>
                  </a:lnTo>
                  <a:lnTo>
                    <a:pt x="2896324" y="4545684"/>
                  </a:lnTo>
                  <a:lnTo>
                    <a:pt x="2849132" y="4551740"/>
                  </a:lnTo>
                  <a:lnTo>
                    <a:pt x="2800798" y="455379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0550768" y="2996177"/>
              <a:ext cx="3361054" cy="4554220"/>
            </a:xfrm>
            <a:custGeom>
              <a:rect b="b" l="l" r="r" t="t"/>
              <a:pathLst>
                <a:path extrusionOk="0" h="4554220" w="3361055">
                  <a:moveTo>
                    <a:pt x="0" y="560173"/>
                  </a:moveTo>
                  <a:lnTo>
                    <a:pt x="2056" y="511839"/>
                  </a:lnTo>
                  <a:lnTo>
                    <a:pt x="8112" y="464647"/>
                  </a:lnTo>
                  <a:lnTo>
                    <a:pt x="18001" y="418764"/>
                  </a:lnTo>
                  <a:lnTo>
                    <a:pt x="31553" y="374360"/>
                  </a:lnTo>
                  <a:lnTo>
                    <a:pt x="48601" y="331602"/>
                  </a:lnTo>
                  <a:lnTo>
                    <a:pt x="68977" y="290658"/>
                  </a:lnTo>
                  <a:lnTo>
                    <a:pt x="92513" y="251697"/>
                  </a:lnTo>
                  <a:lnTo>
                    <a:pt x="119040" y="214886"/>
                  </a:lnTo>
                  <a:lnTo>
                    <a:pt x="148390" y="180394"/>
                  </a:lnTo>
                  <a:lnTo>
                    <a:pt x="180395" y="148389"/>
                  </a:lnTo>
                  <a:lnTo>
                    <a:pt x="214887" y="119039"/>
                  </a:lnTo>
                  <a:lnTo>
                    <a:pt x="251697" y="92513"/>
                  </a:lnTo>
                  <a:lnTo>
                    <a:pt x="290659" y="68977"/>
                  </a:lnTo>
                  <a:lnTo>
                    <a:pt x="331603" y="48601"/>
                  </a:lnTo>
                  <a:lnTo>
                    <a:pt x="374361" y="31553"/>
                  </a:lnTo>
                  <a:lnTo>
                    <a:pt x="418765" y="18001"/>
                  </a:lnTo>
                  <a:lnTo>
                    <a:pt x="464647" y="8112"/>
                  </a:lnTo>
                  <a:lnTo>
                    <a:pt x="511839" y="2056"/>
                  </a:lnTo>
                  <a:lnTo>
                    <a:pt x="560173" y="0"/>
                  </a:lnTo>
                  <a:lnTo>
                    <a:pt x="2800798" y="0"/>
                  </a:lnTo>
                  <a:lnTo>
                    <a:pt x="2850052" y="2168"/>
                  </a:lnTo>
                  <a:lnTo>
                    <a:pt x="2898598" y="8600"/>
                  </a:lnTo>
                  <a:lnTo>
                    <a:pt x="2946176" y="19191"/>
                  </a:lnTo>
                  <a:lnTo>
                    <a:pt x="2992530" y="33833"/>
                  </a:lnTo>
                  <a:lnTo>
                    <a:pt x="3037402" y="52420"/>
                  </a:lnTo>
                  <a:lnTo>
                    <a:pt x="3080532" y="74843"/>
                  </a:lnTo>
                  <a:lnTo>
                    <a:pt x="3121665" y="100998"/>
                  </a:lnTo>
                  <a:lnTo>
                    <a:pt x="3160540" y="130776"/>
                  </a:lnTo>
                  <a:lnTo>
                    <a:pt x="3196901" y="164070"/>
                  </a:lnTo>
                  <a:lnTo>
                    <a:pt x="3230196" y="200431"/>
                  </a:lnTo>
                  <a:lnTo>
                    <a:pt x="3259974" y="239307"/>
                  </a:lnTo>
                  <a:lnTo>
                    <a:pt x="3286128" y="280439"/>
                  </a:lnTo>
                  <a:lnTo>
                    <a:pt x="3308551" y="323569"/>
                  </a:lnTo>
                  <a:lnTo>
                    <a:pt x="3327137" y="368441"/>
                  </a:lnTo>
                  <a:lnTo>
                    <a:pt x="3341779" y="414795"/>
                  </a:lnTo>
                  <a:lnTo>
                    <a:pt x="3352370" y="462373"/>
                  </a:lnTo>
                  <a:lnTo>
                    <a:pt x="3358803" y="510919"/>
                  </a:lnTo>
                  <a:lnTo>
                    <a:pt x="3360971" y="560173"/>
                  </a:lnTo>
                  <a:lnTo>
                    <a:pt x="3360971" y="3993623"/>
                  </a:lnTo>
                  <a:lnTo>
                    <a:pt x="3358915" y="4041957"/>
                  </a:lnTo>
                  <a:lnTo>
                    <a:pt x="3352858" y="4089149"/>
                  </a:lnTo>
                  <a:lnTo>
                    <a:pt x="3342970" y="4135031"/>
                  </a:lnTo>
                  <a:lnTo>
                    <a:pt x="3329417" y="4179436"/>
                  </a:lnTo>
                  <a:lnTo>
                    <a:pt x="3312369" y="4222194"/>
                  </a:lnTo>
                  <a:lnTo>
                    <a:pt x="3291993" y="4263137"/>
                  </a:lnTo>
                  <a:lnTo>
                    <a:pt x="3268458" y="4302099"/>
                  </a:lnTo>
                  <a:lnTo>
                    <a:pt x="3241931" y="4338910"/>
                  </a:lnTo>
                  <a:lnTo>
                    <a:pt x="3212581" y="4373401"/>
                  </a:lnTo>
                  <a:lnTo>
                    <a:pt x="3180576" y="4405407"/>
                  </a:lnTo>
                  <a:lnTo>
                    <a:pt x="3146084" y="4434756"/>
                  </a:lnTo>
                  <a:lnTo>
                    <a:pt x="3109274" y="4461283"/>
                  </a:lnTo>
                  <a:lnTo>
                    <a:pt x="3070312" y="4484819"/>
                  </a:lnTo>
                  <a:lnTo>
                    <a:pt x="3029369" y="4505195"/>
                  </a:lnTo>
                  <a:lnTo>
                    <a:pt x="2986611" y="4522243"/>
                  </a:lnTo>
                  <a:lnTo>
                    <a:pt x="2942206" y="4535795"/>
                  </a:lnTo>
                  <a:lnTo>
                    <a:pt x="2896324" y="4545684"/>
                  </a:lnTo>
                  <a:lnTo>
                    <a:pt x="2849132" y="4551740"/>
                  </a:lnTo>
                  <a:lnTo>
                    <a:pt x="2800798" y="4553796"/>
                  </a:lnTo>
                  <a:lnTo>
                    <a:pt x="560173" y="4553796"/>
                  </a:lnTo>
                  <a:lnTo>
                    <a:pt x="511839" y="4551740"/>
                  </a:lnTo>
                  <a:lnTo>
                    <a:pt x="464647" y="4545684"/>
                  </a:lnTo>
                  <a:lnTo>
                    <a:pt x="418765" y="4535795"/>
                  </a:lnTo>
                  <a:lnTo>
                    <a:pt x="374361" y="4522243"/>
                  </a:lnTo>
                  <a:lnTo>
                    <a:pt x="331603" y="4505195"/>
                  </a:lnTo>
                  <a:lnTo>
                    <a:pt x="290659" y="4484819"/>
                  </a:lnTo>
                  <a:lnTo>
                    <a:pt x="251697" y="4461283"/>
                  </a:lnTo>
                  <a:lnTo>
                    <a:pt x="214887" y="4434756"/>
                  </a:lnTo>
                  <a:lnTo>
                    <a:pt x="180395" y="4405407"/>
                  </a:lnTo>
                  <a:lnTo>
                    <a:pt x="148390" y="4373401"/>
                  </a:lnTo>
                  <a:lnTo>
                    <a:pt x="119040" y="4338910"/>
                  </a:lnTo>
                  <a:lnTo>
                    <a:pt x="92513" y="4302099"/>
                  </a:lnTo>
                  <a:lnTo>
                    <a:pt x="68977" y="4263137"/>
                  </a:lnTo>
                  <a:lnTo>
                    <a:pt x="48601" y="4222194"/>
                  </a:lnTo>
                  <a:lnTo>
                    <a:pt x="31553" y="4179436"/>
                  </a:lnTo>
                  <a:lnTo>
                    <a:pt x="18001" y="4135031"/>
                  </a:lnTo>
                  <a:lnTo>
                    <a:pt x="8112" y="4089149"/>
                  </a:lnTo>
                  <a:lnTo>
                    <a:pt x="2056" y="4041957"/>
                  </a:lnTo>
                  <a:lnTo>
                    <a:pt x="0" y="3993623"/>
                  </a:lnTo>
                  <a:lnTo>
                    <a:pt x="0" y="560173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2"/>
          <p:cNvSpPr txBox="1"/>
          <p:nvPr/>
        </p:nvSpPr>
        <p:spPr>
          <a:xfrm>
            <a:off x="9084633" y="2814474"/>
            <a:ext cx="2211917" cy="255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2035" lvl="0" marL="10175" marR="40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can not run  these “IR” files  since it is machine  independent  because the code  gets transferred  into another form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934283" y="1790311"/>
            <a:ext cx="7040534" cy="1316672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23"/>
          <p:cNvSpPr txBox="1"/>
          <p:nvPr>
            <p:ph type="title"/>
          </p:nvPr>
        </p:nvSpPr>
        <p:spPr>
          <a:xfrm>
            <a:off x="448610" y="210246"/>
            <a:ext cx="4756679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back-end (Instruction Selection)</a:t>
            </a:r>
            <a:endParaRPr sz="2400"/>
          </a:p>
        </p:txBody>
      </p:sp>
      <p:sp>
        <p:nvSpPr>
          <p:cNvPr id="288" name="Google Shape;288;p23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30626" y="3358497"/>
            <a:ext cx="6463242" cy="277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-206557" lvl="0" marL="2162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Produce fast, compact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Take advantage of target language features such as  addressing modes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59016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Usually viewed as a pattern matching problem  This was the problem of the future in late 70’s when  instruction sets were complex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RISC architectures simplified this problem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448609" y="210246"/>
            <a:ext cx="5053542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Code generation: Instruction Selection</a:t>
            </a:r>
            <a:endParaRPr sz="2400"/>
          </a:p>
        </p:txBody>
      </p:sp>
      <p:sp>
        <p:nvSpPr>
          <p:cNvPr id="295" name="Google Shape;295;p24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558047" y="1875622"/>
            <a:ext cx="1509713" cy="1588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Source code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a = b + c;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 = a + e;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558047" y="3460582"/>
            <a:ext cx="1437746" cy="1582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Target code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MOV b,R0  ADD c,R0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432187" y="4786038"/>
            <a:ext cx="1744663" cy="736099"/>
          </a:xfrm>
          <a:prstGeom prst="rect">
            <a:avLst/>
          </a:prstGeom>
          <a:noFill/>
          <a:ln cap="flat" cmpd="sng" w="2537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0752" marR="0" rtl="0" algn="l">
              <a:lnSpc>
                <a:spcPct val="102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R0,a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752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a,R0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58047" y="5441781"/>
            <a:ext cx="1268942" cy="796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ADD e,R0  MOV R0,d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2976383" y="2136531"/>
            <a:ext cx="7276571" cy="965075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050">
            <a:spAutoFit/>
          </a:bodyPr>
          <a:lstStyle/>
          <a:p>
            <a:pPr indent="-913228" lvl="0" marL="1454550" marR="541832" rtl="0" algn="l">
              <a:lnSpc>
                <a:spcPct val="151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we generate code for each statement separately  we will not generate efficient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7501836" y="4164700"/>
            <a:ext cx="1675342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c = 1, then:-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7501836" y="4804780"/>
            <a:ext cx="1241954" cy="12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 b,R0  INC R0  ADD e.R0  MOV R0,d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2217613" y="3965329"/>
            <a:ext cx="176212" cy="1116806"/>
          </a:xfrm>
          <a:custGeom>
            <a:rect b="b" l="l" r="r" t="t"/>
            <a:pathLst>
              <a:path extrusionOk="0" h="1489075" w="211455">
                <a:moveTo>
                  <a:pt x="0" y="0"/>
                </a:moveTo>
                <a:lnTo>
                  <a:pt x="41068" y="1381"/>
                </a:lnTo>
                <a:lnTo>
                  <a:pt x="74605" y="5150"/>
                </a:lnTo>
                <a:lnTo>
                  <a:pt x="97216" y="10739"/>
                </a:lnTo>
                <a:lnTo>
                  <a:pt x="105507" y="17584"/>
                </a:lnTo>
                <a:lnTo>
                  <a:pt x="105507" y="726831"/>
                </a:lnTo>
                <a:lnTo>
                  <a:pt x="113799" y="733676"/>
                </a:lnTo>
                <a:lnTo>
                  <a:pt x="136410" y="739265"/>
                </a:lnTo>
                <a:lnTo>
                  <a:pt x="169947" y="743033"/>
                </a:lnTo>
                <a:lnTo>
                  <a:pt x="211015" y="744415"/>
                </a:lnTo>
                <a:lnTo>
                  <a:pt x="169947" y="745797"/>
                </a:lnTo>
                <a:lnTo>
                  <a:pt x="136410" y="749566"/>
                </a:lnTo>
                <a:lnTo>
                  <a:pt x="113799" y="755155"/>
                </a:lnTo>
                <a:lnTo>
                  <a:pt x="105507" y="761999"/>
                </a:lnTo>
                <a:lnTo>
                  <a:pt x="105507" y="1471247"/>
                </a:lnTo>
                <a:lnTo>
                  <a:pt x="97216" y="1478091"/>
                </a:lnTo>
                <a:lnTo>
                  <a:pt x="74605" y="1483680"/>
                </a:lnTo>
                <a:lnTo>
                  <a:pt x="41068" y="1487449"/>
                </a:lnTo>
                <a:lnTo>
                  <a:pt x="0" y="1488830"/>
                </a:lnTo>
              </a:path>
            </a:pathLst>
          </a:custGeom>
          <a:noFill/>
          <a:ln cap="flat" cmpd="sng" w="9525">
            <a:solidFill>
              <a:srgbClr val="3E6E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2217614" y="5249004"/>
            <a:ext cx="176212" cy="1116806"/>
          </a:xfrm>
          <a:custGeom>
            <a:rect b="b" l="l" r="r" t="t"/>
            <a:pathLst>
              <a:path extrusionOk="0" h="1489075" w="211455">
                <a:moveTo>
                  <a:pt x="0" y="0"/>
                </a:moveTo>
                <a:lnTo>
                  <a:pt x="41068" y="1381"/>
                </a:lnTo>
                <a:lnTo>
                  <a:pt x="74605" y="5150"/>
                </a:lnTo>
                <a:lnTo>
                  <a:pt x="97216" y="10739"/>
                </a:lnTo>
                <a:lnTo>
                  <a:pt x="105507" y="17583"/>
                </a:lnTo>
                <a:lnTo>
                  <a:pt x="105507" y="726831"/>
                </a:lnTo>
                <a:lnTo>
                  <a:pt x="113799" y="733676"/>
                </a:lnTo>
                <a:lnTo>
                  <a:pt x="136410" y="739265"/>
                </a:lnTo>
                <a:lnTo>
                  <a:pt x="169947" y="743033"/>
                </a:lnTo>
                <a:lnTo>
                  <a:pt x="211015" y="744415"/>
                </a:lnTo>
                <a:lnTo>
                  <a:pt x="169947" y="745797"/>
                </a:lnTo>
                <a:lnTo>
                  <a:pt x="136410" y="749565"/>
                </a:lnTo>
                <a:lnTo>
                  <a:pt x="113799" y="755154"/>
                </a:lnTo>
                <a:lnTo>
                  <a:pt x="105507" y="761998"/>
                </a:lnTo>
                <a:lnTo>
                  <a:pt x="105507" y="1471246"/>
                </a:lnTo>
                <a:lnTo>
                  <a:pt x="97216" y="1478091"/>
                </a:lnTo>
                <a:lnTo>
                  <a:pt x="74605" y="1483681"/>
                </a:lnTo>
                <a:lnTo>
                  <a:pt x="41068" y="1487449"/>
                </a:lnTo>
                <a:lnTo>
                  <a:pt x="0" y="1488831"/>
                </a:lnTo>
              </a:path>
            </a:pathLst>
          </a:custGeom>
          <a:noFill/>
          <a:ln cap="flat" cmpd="sng" w="9525">
            <a:solidFill>
              <a:srgbClr val="3E6E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2638896" y="4341670"/>
            <a:ext cx="2938992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Code for first statement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638896" y="5621830"/>
            <a:ext cx="3319992" cy="64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Code for second statement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3547367" y="5149381"/>
            <a:ext cx="36513" cy="23812"/>
            <a:chOff x="4256840" y="6865841"/>
            <a:chExt cx="43815" cy="31750"/>
          </a:xfrm>
        </p:grpSpPr>
        <p:sp>
          <p:nvSpPr>
            <p:cNvPr id="308" name="Google Shape;308;p24"/>
            <p:cNvSpPr/>
            <p:nvPr/>
          </p:nvSpPr>
          <p:spPr>
            <a:xfrm>
              <a:off x="4256840" y="686584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66" y="31465"/>
                  </a:moveTo>
                  <a:lnTo>
                    <a:pt x="0" y="0"/>
                  </a:lnTo>
                  <a:lnTo>
                    <a:pt x="43258" y="15640"/>
                  </a:lnTo>
                  <a:lnTo>
                    <a:pt x="66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4256840" y="686584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66" y="31465"/>
                  </a:moveTo>
                  <a:lnTo>
                    <a:pt x="43258" y="15640"/>
                  </a:lnTo>
                  <a:lnTo>
                    <a:pt x="0" y="0"/>
                  </a:lnTo>
                  <a:lnTo>
                    <a:pt x="66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4"/>
          <p:cNvSpPr txBox="1"/>
          <p:nvPr/>
        </p:nvSpPr>
        <p:spPr>
          <a:xfrm>
            <a:off x="2161967" y="4898856"/>
            <a:ext cx="2895600" cy="3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sng" cap="none" strike="noStrike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200" u="none" cap="none" strike="noStrike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Redundant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448610" y="210246"/>
            <a:ext cx="4977871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back-end (Instruction Scheduling)</a:t>
            </a:r>
            <a:endParaRPr sz="2400"/>
          </a:p>
        </p:txBody>
      </p:sp>
      <p:sp>
        <p:nvSpPr>
          <p:cNvPr id="316" name="Google Shape;316;p25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630626" y="4201183"/>
            <a:ext cx="5751513" cy="120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-206557" lvl="0" marL="2162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Avoid hardware stalls (keep pipeline moving)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Use all functional units productively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Optimal scheduling is the focus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739830" y="1896008"/>
            <a:ext cx="7593862" cy="14201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6"/>
          <p:cNvGrpSpPr/>
          <p:nvPr/>
        </p:nvGrpSpPr>
        <p:grpSpPr>
          <a:xfrm>
            <a:off x="420607" y="469890"/>
            <a:ext cx="11172046" cy="5733143"/>
            <a:chOff x="504749" y="626520"/>
            <a:chExt cx="13406991" cy="7644191"/>
          </a:xfrm>
        </p:grpSpPr>
        <p:sp>
          <p:nvSpPr>
            <p:cNvPr id="324" name="Google Shape;324;p26"/>
            <p:cNvSpPr/>
            <p:nvPr/>
          </p:nvSpPr>
          <p:spPr>
            <a:xfrm>
              <a:off x="504749" y="2193725"/>
              <a:ext cx="12859688" cy="6076986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25" name="Google Shape;325;p26"/>
            <p:cNvSpPr/>
            <p:nvPr/>
          </p:nvSpPr>
          <p:spPr>
            <a:xfrm>
              <a:off x="12791423" y="626520"/>
              <a:ext cx="1120317" cy="1678754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326" name="Google Shape;326;p26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448610" y="210246"/>
            <a:ext cx="2683404" cy="125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50" lvl="0" marL="10175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Three-pass compiler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5578138" y="5397239"/>
            <a:ext cx="5173133" cy="645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463481" lvl="0" marL="473148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also includes a middle-end that involves  optimization of intermediate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448609" y="210246"/>
            <a:ext cx="4513792" cy="11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back-end (Register Allocation)</a:t>
            </a:r>
            <a:endParaRPr sz="2400"/>
          </a:p>
        </p:txBody>
      </p:sp>
      <p:sp>
        <p:nvSpPr>
          <p:cNvPr id="334" name="Google Shape;334;p27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630626" y="3810421"/>
            <a:ext cx="5639329" cy="807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-206557" lvl="0" marL="2162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Have each value in a register when it is used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Manage a limited set of registers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630626" y="4679102"/>
            <a:ext cx="4451879" cy="1044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0175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Can	change	instruction	choices  STOREs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Optimal allocation is a focus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5239910" y="4679102"/>
            <a:ext cx="2988204" cy="645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	insert	LOADs	and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736527" y="1876453"/>
            <a:ext cx="7244203" cy="13725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/>
          <p:nvPr/>
        </p:nvSpPr>
        <p:spPr>
          <a:xfrm>
            <a:off x="576384" y="1631111"/>
            <a:ext cx="6921840" cy="1797887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28"/>
          <p:cNvSpPr txBox="1"/>
          <p:nvPr>
            <p:ph type="title"/>
          </p:nvPr>
        </p:nvSpPr>
        <p:spPr>
          <a:xfrm>
            <a:off x="448609" y="210246"/>
            <a:ext cx="7780991" cy="84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5" rtl="0" algn="l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middle-end (Intermediate Representation - IR)</a:t>
            </a:r>
            <a:endParaRPr sz="2400"/>
          </a:p>
        </p:txBody>
      </p:sp>
      <p:sp>
        <p:nvSpPr>
          <p:cNvPr id="345" name="Google Shape;345;p28"/>
          <p:cNvSpPr/>
          <p:nvPr/>
        </p:nvSpPr>
        <p:spPr>
          <a:xfrm>
            <a:off x="0" y="1302170"/>
            <a:ext cx="8292042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565801" y="3920033"/>
            <a:ext cx="3865563" cy="645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206557" lvl="0" marL="2162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Analyzes IR and transforms IR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565801" y="4316273"/>
            <a:ext cx="6861174" cy="176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0175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Primary	goal	is	to	reduce	running	time	of	the  compiled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75" lvl="0" marL="10175" marR="14245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May also improve space, power consumption (mobile  computing)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57" lvl="0" marL="216224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Must also preserve “meaning” of the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7815384" y="2963008"/>
            <a:ext cx="3966633" cy="3642836"/>
          </a:xfrm>
          <a:custGeom>
            <a:rect b="b" l="l" r="r" t="t"/>
            <a:pathLst>
              <a:path extrusionOk="0" h="4857115" w="4759959">
                <a:moveTo>
                  <a:pt x="3966293" y="4857002"/>
                </a:moveTo>
                <a:lnTo>
                  <a:pt x="793277" y="4857002"/>
                </a:lnTo>
                <a:lnTo>
                  <a:pt x="744953" y="4855554"/>
                </a:lnTo>
                <a:lnTo>
                  <a:pt x="697395" y="4851267"/>
                </a:lnTo>
                <a:lnTo>
                  <a:pt x="650685" y="4844221"/>
                </a:lnTo>
                <a:lnTo>
                  <a:pt x="604907" y="4834502"/>
                </a:lnTo>
                <a:lnTo>
                  <a:pt x="560143" y="4822192"/>
                </a:lnTo>
                <a:lnTo>
                  <a:pt x="516477" y="4807373"/>
                </a:lnTo>
                <a:lnTo>
                  <a:pt x="473992" y="4790129"/>
                </a:lnTo>
                <a:lnTo>
                  <a:pt x="432770" y="4770542"/>
                </a:lnTo>
                <a:lnTo>
                  <a:pt x="392895" y="4748697"/>
                </a:lnTo>
                <a:lnTo>
                  <a:pt x="354449" y="4724675"/>
                </a:lnTo>
                <a:lnTo>
                  <a:pt x="317516" y="4698559"/>
                </a:lnTo>
                <a:lnTo>
                  <a:pt x="282179" y="4670433"/>
                </a:lnTo>
                <a:lnTo>
                  <a:pt x="248519" y="4640380"/>
                </a:lnTo>
                <a:lnTo>
                  <a:pt x="216622" y="4608482"/>
                </a:lnTo>
                <a:lnTo>
                  <a:pt x="186568" y="4574823"/>
                </a:lnTo>
                <a:lnTo>
                  <a:pt x="158443" y="4539486"/>
                </a:lnTo>
                <a:lnTo>
                  <a:pt x="132327" y="4502553"/>
                </a:lnTo>
                <a:lnTo>
                  <a:pt x="108305" y="4464107"/>
                </a:lnTo>
                <a:lnTo>
                  <a:pt x="86459" y="4424232"/>
                </a:lnTo>
                <a:lnTo>
                  <a:pt x="66873" y="4383010"/>
                </a:lnTo>
                <a:lnTo>
                  <a:pt x="49629" y="4340525"/>
                </a:lnTo>
                <a:lnTo>
                  <a:pt x="34810" y="4296859"/>
                </a:lnTo>
                <a:lnTo>
                  <a:pt x="22500" y="4252096"/>
                </a:lnTo>
                <a:lnTo>
                  <a:pt x="12780" y="4206317"/>
                </a:lnTo>
                <a:lnTo>
                  <a:pt x="5735" y="4159607"/>
                </a:lnTo>
                <a:lnTo>
                  <a:pt x="1447" y="4112049"/>
                </a:lnTo>
                <a:lnTo>
                  <a:pt x="0" y="4063725"/>
                </a:lnTo>
                <a:lnTo>
                  <a:pt x="0" y="793277"/>
                </a:lnTo>
                <a:lnTo>
                  <a:pt x="1452" y="744898"/>
                </a:lnTo>
                <a:lnTo>
                  <a:pt x="5735" y="697394"/>
                </a:lnTo>
                <a:lnTo>
                  <a:pt x="12780" y="650684"/>
                </a:lnTo>
                <a:lnTo>
                  <a:pt x="22500" y="604906"/>
                </a:lnTo>
                <a:lnTo>
                  <a:pt x="34810" y="560143"/>
                </a:lnTo>
                <a:lnTo>
                  <a:pt x="49629" y="516477"/>
                </a:lnTo>
                <a:lnTo>
                  <a:pt x="66873" y="473991"/>
                </a:lnTo>
                <a:lnTo>
                  <a:pt x="86459" y="432770"/>
                </a:lnTo>
                <a:lnTo>
                  <a:pt x="108305" y="392895"/>
                </a:lnTo>
                <a:lnTo>
                  <a:pt x="132327" y="354449"/>
                </a:lnTo>
                <a:lnTo>
                  <a:pt x="158443" y="317516"/>
                </a:lnTo>
                <a:lnTo>
                  <a:pt x="186568" y="282178"/>
                </a:lnTo>
                <a:lnTo>
                  <a:pt x="216622" y="248519"/>
                </a:lnTo>
                <a:lnTo>
                  <a:pt x="248519" y="216622"/>
                </a:lnTo>
                <a:lnTo>
                  <a:pt x="282179" y="186568"/>
                </a:lnTo>
                <a:lnTo>
                  <a:pt x="317516" y="158443"/>
                </a:lnTo>
                <a:lnTo>
                  <a:pt x="354449" y="132327"/>
                </a:lnTo>
                <a:lnTo>
                  <a:pt x="392895" y="108305"/>
                </a:lnTo>
                <a:lnTo>
                  <a:pt x="432770" y="86459"/>
                </a:lnTo>
                <a:lnTo>
                  <a:pt x="473992" y="66873"/>
                </a:lnTo>
                <a:lnTo>
                  <a:pt x="516477" y="49629"/>
                </a:lnTo>
                <a:lnTo>
                  <a:pt x="560143" y="34810"/>
                </a:lnTo>
                <a:lnTo>
                  <a:pt x="604907" y="22500"/>
                </a:lnTo>
                <a:lnTo>
                  <a:pt x="650685" y="12780"/>
                </a:lnTo>
                <a:lnTo>
                  <a:pt x="697395" y="5735"/>
                </a:lnTo>
                <a:lnTo>
                  <a:pt x="744953" y="1447"/>
                </a:lnTo>
                <a:lnTo>
                  <a:pt x="793277" y="0"/>
                </a:lnTo>
                <a:lnTo>
                  <a:pt x="3966293" y="0"/>
                </a:lnTo>
                <a:lnTo>
                  <a:pt x="4014672" y="1475"/>
                </a:lnTo>
                <a:lnTo>
                  <a:pt x="4062623" y="5867"/>
                </a:lnTo>
                <a:lnTo>
                  <a:pt x="4110026" y="13126"/>
                </a:lnTo>
                <a:lnTo>
                  <a:pt x="4156759" y="23202"/>
                </a:lnTo>
                <a:lnTo>
                  <a:pt x="4202701" y="36044"/>
                </a:lnTo>
                <a:lnTo>
                  <a:pt x="4247732" y="51602"/>
                </a:lnTo>
                <a:lnTo>
                  <a:pt x="4291729" y="69826"/>
                </a:lnTo>
                <a:lnTo>
                  <a:pt x="4334571" y="90666"/>
                </a:lnTo>
                <a:lnTo>
                  <a:pt x="4376138" y="114072"/>
                </a:lnTo>
                <a:lnTo>
                  <a:pt x="4416308" y="139992"/>
                </a:lnTo>
                <a:lnTo>
                  <a:pt x="4454960" y="168378"/>
                </a:lnTo>
                <a:lnTo>
                  <a:pt x="4491973" y="199179"/>
                </a:lnTo>
                <a:lnTo>
                  <a:pt x="4527224" y="232345"/>
                </a:lnTo>
                <a:lnTo>
                  <a:pt x="4560390" y="267597"/>
                </a:lnTo>
                <a:lnTo>
                  <a:pt x="4591191" y="304609"/>
                </a:lnTo>
                <a:lnTo>
                  <a:pt x="4619577" y="343261"/>
                </a:lnTo>
                <a:lnTo>
                  <a:pt x="4645498" y="383431"/>
                </a:lnTo>
                <a:lnTo>
                  <a:pt x="4668903" y="424998"/>
                </a:lnTo>
                <a:lnTo>
                  <a:pt x="4689743" y="467841"/>
                </a:lnTo>
                <a:lnTo>
                  <a:pt x="4707967" y="511838"/>
                </a:lnTo>
                <a:lnTo>
                  <a:pt x="4723526" y="556868"/>
                </a:lnTo>
                <a:lnTo>
                  <a:pt x="4736368" y="602811"/>
                </a:lnTo>
                <a:lnTo>
                  <a:pt x="4746443" y="649544"/>
                </a:lnTo>
                <a:lnTo>
                  <a:pt x="4753702" y="696947"/>
                </a:lnTo>
                <a:lnTo>
                  <a:pt x="4758096" y="744953"/>
                </a:lnTo>
                <a:lnTo>
                  <a:pt x="4759570" y="793277"/>
                </a:lnTo>
                <a:lnTo>
                  <a:pt x="4759570" y="4063725"/>
                </a:lnTo>
                <a:lnTo>
                  <a:pt x="4758122" y="4112049"/>
                </a:lnTo>
                <a:lnTo>
                  <a:pt x="4753834" y="4159607"/>
                </a:lnTo>
                <a:lnTo>
                  <a:pt x="4746789" y="4206317"/>
                </a:lnTo>
                <a:lnTo>
                  <a:pt x="4737070" y="4252096"/>
                </a:lnTo>
                <a:lnTo>
                  <a:pt x="4724759" y="4296859"/>
                </a:lnTo>
                <a:lnTo>
                  <a:pt x="4709940" y="4340525"/>
                </a:lnTo>
                <a:lnTo>
                  <a:pt x="4692696" y="4383010"/>
                </a:lnTo>
                <a:lnTo>
                  <a:pt x="4673110" y="4424232"/>
                </a:lnTo>
                <a:lnTo>
                  <a:pt x="4651264" y="4464107"/>
                </a:lnTo>
                <a:lnTo>
                  <a:pt x="4627242" y="4502553"/>
                </a:lnTo>
                <a:lnTo>
                  <a:pt x="4601127" y="4539486"/>
                </a:lnTo>
                <a:lnTo>
                  <a:pt x="4573001" y="4574823"/>
                </a:lnTo>
                <a:lnTo>
                  <a:pt x="4542948" y="4608482"/>
                </a:lnTo>
                <a:lnTo>
                  <a:pt x="4511050" y="4640380"/>
                </a:lnTo>
                <a:lnTo>
                  <a:pt x="4477391" y="4670433"/>
                </a:lnTo>
                <a:lnTo>
                  <a:pt x="4442053" y="4698559"/>
                </a:lnTo>
                <a:lnTo>
                  <a:pt x="4405120" y="4724675"/>
                </a:lnTo>
                <a:lnTo>
                  <a:pt x="4366675" y="4748697"/>
                </a:lnTo>
                <a:lnTo>
                  <a:pt x="4326800" y="4770542"/>
                </a:lnTo>
                <a:lnTo>
                  <a:pt x="4285578" y="4790129"/>
                </a:lnTo>
                <a:lnTo>
                  <a:pt x="4243093" y="4807373"/>
                </a:lnTo>
                <a:lnTo>
                  <a:pt x="4199427" y="4822192"/>
                </a:lnTo>
                <a:lnTo>
                  <a:pt x="4154664" y="4834502"/>
                </a:lnTo>
                <a:lnTo>
                  <a:pt x="4108886" y="4844221"/>
                </a:lnTo>
                <a:lnTo>
                  <a:pt x="4062176" y="4851267"/>
                </a:lnTo>
                <a:lnTo>
                  <a:pt x="4014618" y="4855554"/>
                </a:lnTo>
                <a:lnTo>
                  <a:pt x="3966293" y="485700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7998420" y="3613570"/>
            <a:ext cx="3577696" cy="112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5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Typical Transformations: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•Discover	and	propagate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7998420" y="4406050"/>
            <a:ext cx="1928813" cy="645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0" lvl="0" marL="1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constant values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7998420" y="4802290"/>
            <a:ext cx="3587750" cy="1361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75">
            <a:spAutoFit/>
          </a:bodyPr>
          <a:lstStyle/>
          <a:p>
            <a:pPr indent="-10175" lvl="0" marL="10175" marR="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Discover	a	redundant  computation and remove it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5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•Remove unreachable code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/>
          <p:nvPr/>
        </p:nvSpPr>
        <p:spPr>
          <a:xfrm>
            <a:off x="5449061" y="2888742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527675" y="3110484"/>
            <a:ext cx="5977890" cy="165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76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divyaprabha@pes.edu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10765536" y="348995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2412492" y="1606295"/>
            <a:ext cx="2368295" cy="3549396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4361180" y="2054097"/>
            <a:ext cx="3469640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79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485648" y="897128"/>
            <a:ext cx="506476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DESIGN: UNIT 1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85648" y="2832861"/>
            <a:ext cx="620141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The Language Processing System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761" y="2311145"/>
            <a:ext cx="7904480" cy="68580"/>
          </a:xfrm>
          <a:custGeom>
            <a:rect b="b" l="l" r="r" t="t"/>
            <a:pathLst>
              <a:path extrusionOk="0" h="68580" w="79044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cap="flat" cmpd="sng" w="38100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50595" y="231986"/>
            <a:ext cx="413760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Language Processing System</a:t>
            </a:r>
            <a:endParaRPr sz="2400"/>
          </a:p>
        </p:txBody>
      </p:sp>
      <p:sp>
        <p:nvSpPr>
          <p:cNvPr id="72" name="Google Shape;72;p4"/>
          <p:cNvSpPr txBox="1"/>
          <p:nvPr/>
        </p:nvSpPr>
        <p:spPr>
          <a:xfrm>
            <a:off x="3546347" y="4634484"/>
            <a:ext cx="1754505" cy="476251"/>
          </a:xfrm>
          <a:prstGeom prst="rect">
            <a:avLst/>
          </a:prstGeom>
          <a:noFill/>
          <a:ln cap="flat" cmpd="sng" w="12175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6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532888" y="4966715"/>
            <a:ext cx="1014730" cy="76200"/>
          </a:xfrm>
          <a:custGeom>
            <a:rect b="b" l="l" r="r" t="t"/>
            <a:pathLst>
              <a:path extrusionOk="0" h="76200" w="1014729">
                <a:moveTo>
                  <a:pt x="938529" y="0"/>
                </a:moveTo>
                <a:lnTo>
                  <a:pt x="938529" y="76199"/>
                </a:lnTo>
                <a:lnTo>
                  <a:pt x="1002029" y="44449"/>
                </a:lnTo>
                <a:lnTo>
                  <a:pt x="951229" y="44449"/>
                </a:lnTo>
                <a:lnTo>
                  <a:pt x="951229" y="31749"/>
                </a:lnTo>
                <a:lnTo>
                  <a:pt x="1002029" y="31749"/>
                </a:lnTo>
                <a:lnTo>
                  <a:pt x="938529" y="0"/>
                </a:lnTo>
                <a:close/>
              </a:path>
              <a:path extrusionOk="0" h="76200" w="1014729">
                <a:moveTo>
                  <a:pt x="93852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38529" y="44449"/>
                </a:lnTo>
                <a:lnTo>
                  <a:pt x="938529" y="31749"/>
                </a:lnTo>
                <a:close/>
              </a:path>
              <a:path extrusionOk="0" h="76200" w="1014729">
                <a:moveTo>
                  <a:pt x="1002029" y="31749"/>
                </a:moveTo>
                <a:lnTo>
                  <a:pt x="951229" y="31749"/>
                </a:lnTo>
                <a:lnTo>
                  <a:pt x="951229" y="44449"/>
                </a:lnTo>
                <a:lnTo>
                  <a:pt x="1002029" y="44449"/>
                </a:lnTo>
                <a:lnTo>
                  <a:pt x="1014729" y="38099"/>
                </a:lnTo>
                <a:lnTo>
                  <a:pt x="1002029" y="31749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300471" y="4985003"/>
            <a:ext cx="1014730" cy="76200"/>
          </a:xfrm>
          <a:custGeom>
            <a:rect b="b" l="l" r="r" t="t"/>
            <a:pathLst>
              <a:path extrusionOk="0" h="76200" w="1014729">
                <a:moveTo>
                  <a:pt x="938529" y="0"/>
                </a:moveTo>
                <a:lnTo>
                  <a:pt x="938529" y="76200"/>
                </a:lnTo>
                <a:lnTo>
                  <a:pt x="1002029" y="44450"/>
                </a:lnTo>
                <a:lnTo>
                  <a:pt x="951229" y="44450"/>
                </a:lnTo>
                <a:lnTo>
                  <a:pt x="951229" y="31750"/>
                </a:lnTo>
                <a:lnTo>
                  <a:pt x="1002029" y="31750"/>
                </a:lnTo>
                <a:lnTo>
                  <a:pt x="938529" y="0"/>
                </a:lnTo>
                <a:close/>
              </a:path>
              <a:path extrusionOk="0" h="76200" w="1014729">
                <a:moveTo>
                  <a:pt x="938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8529" y="44450"/>
                </a:lnTo>
                <a:lnTo>
                  <a:pt x="938529" y="31750"/>
                </a:lnTo>
                <a:close/>
              </a:path>
              <a:path extrusionOk="0" h="76200" w="1014729">
                <a:moveTo>
                  <a:pt x="1002029" y="31750"/>
                </a:moveTo>
                <a:lnTo>
                  <a:pt x="951229" y="31750"/>
                </a:lnTo>
                <a:lnTo>
                  <a:pt x="951229" y="44450"/>
                </a:lnTo>
                <a:lnTo>
                  <a:pt x="1002029" y="44450"/>
                </a:lnTo>
                <a:lnTo>
                  <a:pt x="1014729" y="38100"/>
                </a:lnTo>
                <a:lnTo>
                  <a:pt x="1002029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949576" y="4653533"/>
            <a:ext cx="1502410" cy="5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466079" y="4691583"/>
            <a:ext cx="1443990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69519" y="1237614"/>
            <a:ext cx="7837805" cy="3370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975">
            <a:spAutoFit/>
          </a:bodyPr>
          <a:lstStyle/>
          <a:p>
            <a:pPr indent="0" lvl="0" marL="145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0665" marR="5080" rtl="0" algn="l">
              <a:lnSpc>
                <a:spcPct val="107916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is a program that can read a program in one  language –source language and translate it into an equivalent  program in another language –target language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0665" marR="229234" rtl="0" algn="l">
              <a:lnSpc>
                <a:spcPct val="107916"/>
              </a:lnSpc>
              <a:spcBef>
                <a:spcPts val="1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 is to report any errors in the source program that  it detects during the translation process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0595" y="231986"/>
            <a:ext cx="413766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Language Processing System</a:t>
            </a:r>
            <a:endParaRPr sz="2400"/>
          </a:p>
        </p:txBody>
      </p:sp>
      <p:sp>
        <p:nvSpPr>
          <p:cNvPr id="83" name="Google Shape;83;p5"/>
          <p:cNvSpPr txBox="1"/>
          <p:nvPr/>
        </p:nvSpPr>
        <p:spPr>
          <a:xfrm>
            <a:off x="2781300" y="4876800"/>
            <a:ext cx="1752600" cy="475600"/>
          </a:xfrm>
          <a:prstGeom prst="rect">
            <a:avLst/>
          </a:prstGeom>
          <a:noFill/>
          <a:ln cap="flat" cmpd="sng" w="12175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6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4687570" y="4933315"/>
            <a:ext cx="659765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4515611" y="5207508"/>
            <a:ext cx="1014730" cy="76200"/>
          </a:xfrm>
          <a:custGeom>
            <a:rect b="b" l="l" r="r" t="t"/>
            <a:pathLst>
              <a:path extrusionOk="0" h="76200" w="1014729">
                <a:moveTo>
                  <a:pt x="938529" y="0"/>
                </a:moveTo>
                <a:lnTo>
                  <a:pt x="938529" y="76200"/>
                </a:lnTo>
                <a:lnTo>
                  <a:pt x="1002029" y="44450"/>
                </a:lnTo>
                <a:lnTo>
                  <a:pt x="951229" y="44450"/>
                </a:lnTo>
                <a:lnTo>
                  <a:pt x="951229" y="31750"/>
                </a:lnTo>
                <a:lnTo>
                  <a:pt x="1002029" y="31750"/>
                </a:lnTo>
                <a:lnTo>
                  <a:pt x="938529" y="0"/>
                </a:lnTo>
                <a:close/>
              </a:path>
              <a:path extrusionOk="0" h="76200" w="1014729">
                <a:moveTo>
                  <a:pt x="938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8529" y="44450"/>
                </a:lnTo>
                <a:lnTo>
                  <a:pt x="938529" y="31750"/>
                </a:lnTo>
                <a:close/>
              </a:path>
              <a:path extrusionOk="0" h="76200" w="1014729">
                <a:moveTo>
                  <a:pt x="1002029" y="31750"/>
                </a:moveTo>
                <a:lnTo>
                  <a:pt x="951229" y="31750"/>
                </a:lnTo>
                <a:lnTo>
                  <a:pt x="951229" y="44450"/>
                </a:lnTo>
                <a:lnTo>
                  <a:pt x="1002029" y="44450"/>
                </a:lnTo>
                <a:lnTo>
                  <a:pt x="1014729" y="38100"/>
                </a:lnTo>
                <a:lnTo>
                  <a:pt x="1002029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754123" y="5177028"/>
            <a:ext cx="1014730" cy="76200"/>
          </a:xfrm>
          <a:custGeom>
            <a:rect b="b" l="l" r="r" t="t"/>
            <a:pathLst>
              <a:path extrusionOk="0" h="76200" w="1014730">
                <a:moveTo>
                  <a:pt x="938530" y="0"/>
                </a:moveTo>
                <a:lnTo>
                  <a:pt x="938530" y="76200"/>
                </a:lnTo>
                <a:lnTo>
                  <a:pt x="1002030" y="44450"/>
                </a:lnTo>
                <a:lnTo>
                  <a:pt x="951230" y="44450"/>
                </a:lnTo>
                <a:lnTo>
                  <a:pt x="951230" y="31750"/>
                </a:lnTo>
                <a:lnTo>
                  <a:pt x="1002030" y="31750"/>
                </a:lnTo>
                <a:lnTo>
                  <a:pt x="938530" y="0"/>
                </a:lnTo>
                <a:close/>
              </a:path>
              <a:path extrusionOk="0" h="76200" w="1014730">
                <a:moveTo>
                  <a:pt x="93853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8530" y="44450"/>
                </a:lnTo>
                <a:lnTo>
                  <a:pt x="938530" y="31750"/>
                </a:lnTo>
                <a:close/>
              </a:path>
              <a:path extrusionOk="0" h="76200" w="1014730">
                <a:moveTo>
                  <a:pt x="1002030" y="31750"/>
                </a:moveTo>
                <a:lnTo>
                  <a:pt x="951230" y="31750"/>
                </a:lnTo>
                <a:lnTo>
                  <a:pt x="951230" y="44450"/>
                </a:lnTo>
                <a:lnTo>
                  <a:pt x="1002030" y="44450"/>
                </a:lnTo>
                <a:lnTo>
                  <a:pt x="1014730" y="38100"/>
                </a:lnTo>
                <a:lnTo>
                  <a:pt x="1002030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901698" y="4935728"/>
            <a:ext cx="521970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20725" y="1591182"/>
            <a:ext cx="7332345" cy="2176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program is executable Machine language program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None/>
            </a:pPr>
            <a:r>
              <a:t/>
            </a:r>
            <a:endParaRPr b="0" i="0" sz="3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156845" rtl="0" algn="l">
              <a:lnSpc>
                <a:spcPct val="107916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be loaded and executed with the help of loader to  process inputs and produce outputs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50595" y="231986"/>
            <a:ext cx="413766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Language Processing System</a:t>
            </a:r>
            <a:endParaRPr sz="2400"/>
          </a:p>
        </p:txBody>
      </p:sp>
      <p:sp>
        <p:nvSpPr>
          <p:cNvPr id="94" name="Google Shape;94;p6"/>
          <p:cNvSpPr txBox="1"/>
          <p:nvPr/>
        </p:nvSpPr>
        <p:spPr>
          <a:xfrm>
            <a:off x="2618232" y="4802123"/>
            <a:ext cx="1754505" cy="476251"/>
          </a:xfrm>
          <a:prstGeom prst="rect">
            <a:avLst/>
          </a:prstGeom>
          <a:noFill/>
          <a:ln cap="flat" cmpd="sng" w="12175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603247" y="5154167"/>
            <a:ext cx="1014730" cy="76200"/>
          </a:xfrm>
          <a:custGeom>
            <a:rect b="b" l="l" r="r" t="t"/>
            <a:pathLst>
              <a:path extrusionOk="0" h="76200" w="1014730">
                <a:moveTo>
                  <a:pt x="938529" y="0"/>
                </a:moveTo>
                <a:lnTo>
                  <a:pt x="938529" y="76199"/>
                </a:lnTo>
                <a:lnTo>
                  <a:pt x="1002029" y="44449"/>
                </a:lnTo>
                <a:lnTo>
                  <a:pt x="951229" y="44449"/>
                </a:lnTo>
                <a:lnTo>
                  <a:pt x="951229" y="31749"/>
                </a:lnTo>
                <a:lnTo>
                  <a:pt x="1002029" y="31749"/>
                </a:lnTo>
                <a:lnTo>
                  <a:pt x="938529" y="0"/>
                </a:lnTo>
                <a:close/>
              </a:path>
              <a:path extrusionOk="0" h="76200" w="1014730">
                <a:moveTo>
                  <a:pt x="93852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38529" y="44449"/>
                </a:lnTo>
                <a:lnTo>
                  <a:pt x="938529" y="31749"/>
                </a:lnTo>
                <a:close/>
              </a:path>
              <a:path extrusionOk="0" h="76200" w="1014730">
                <a:moveTo>
                  <a:pt x="1002029" y="31749"/>
                </a:moveTo>
                <a:lnTo>
                  <a:pt x="951229" y="31749"/>
                </a:lnTo>
                <a:lnTo>
                  <a:pt x="951229" y="44449"/>
                </a:lnTo>
                <a:lnTo>
                  <a:pt x="1002029" y="44449"/>
                </a:lnTo>
                <a:lnTo>
                  <a:pt x="1014729" y="38099"/>
                </a:lnTo>
                <a:lnTo>
                  <a:pt x="1002029" y="31749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1020572" y="4827778"/>
            <a:ext cx="1502410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543171" y="4869560"/>
            <a:ext cx="659765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4372355" y="5181600"/>
            <a:ext cx="1014730" cy="76200"/>
          </a:xfrm>
          <a:custGeom>
            <a:rect b="b" l="l" r="r" t="t"/>
            <a:pathLst>
              <a:path extrusionOk="0" h="76200" w="1014729">
                <a:moveTo>
                  <a:pt x="938530" y="0"/>
                </a:moveTo>
                <a:lnTo>
                  <a:pt x="938530" y="76200"/>
                </a:lnTo>
                <a:lnTo>
                  <a:pt x="1002030" y="44450"/>
                </a:lnTo>
                <a:lnTo>
                  <a:pt x="951230" y="44450"/>
                </a:lnTo>
                <a:lnTo>
                  <a:pt x="951230" y="31750"/>
                </a:lnTo>
                <a:lnTo>
                  <a:pt x="1002030" y="31750"/>
                </a:lnTo>
                <a:lnTo>
                  <a:pt x="938530" y="0"/>
                </a:lnTo>
                <a:close/>
              </a:path>
              <a:path extrusionOk="0" h="76200" w="1014729">
                <a:moveTo>
                  <a:pt x="93853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8530" y="44450"/>
                </a:lnTo>
                <a:lnTo>
                  <a:pt x="938530" y="31750"/>
                </a:lnTo>
                <a:close/>
              </a:path>
              <a:path extrusionOk="0" h="76200" w="1014729">
                <a:moveTo>
                  <a:pt x="1002030" y="31750"/>
                </a:moveTo>
                <a:lnTo>
                  <a:pt x="951230" y="31750"/>
                </a:lnTo>
                <a:lnTo>
                  <a:pt x="951230" y="44450"/>
                </a:lnTo>
                <a:lnTo>
                  <a:pt x="1002030" y="44450"/>
                </a:lnTo>
                <a:lnTo>
                  <a:pt x="1014730" y="38100"/>
                </a:lnTo>
                <a:lnTo>
                  <a:pt x="1002030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603247" y="5292852"/>
            <a:ext cx="1014730" cy="76200"/>
          </a:xfrm>
          <a:custGeom>
            <a:rect b="b" l="l" r="r" t="t"/>
            <a:pathLst>
              <a:path extrusionOk="0" h="76200" w="1014730">
                <a:moveTo>
                  <a:pt x="938529" y="0"/>
                </a:moveTo>
                <a:lnTo>
                  <a:pt x="938529" y="76200"/>
                </a:lnTo>
                <a:lnTo>
                  <a:pt x="1002029" y="44450"/>
                </a:lnTo>
                <a:lnTo>
                  <a:pt x="951229" y="44450"/>
                </a:lnTo>
                <a:lnTo>
                  <a:pt x="951229" y="31750"/>
                </a:lnTo>
                <a:lnTo>
                  <a:pt x="1002029" y="31750"/>
                </a:lnTo>
                <a:lnTo>
                  <a:pt x="938529" y="0"/>
                </a:lnTo>
                <a:close/>
              </a:path>
              <a:path extrusionOk="0" h="76200" w="1014730">
                <a:moveTo>
                  <a:pt x="938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8529" y="44450"/>
                </a:lnTo>
                <a:lnTo>
                  <a:pt x="938529" y="31750"/>
                </a:lnTo>
                <a:close/>
              </a:path>
              <a:path extrusionOk="0" h="76200" w="1014730">
                <a:moveTo>
                  <a:pt x="1002029" y="31750"/>
                </a:moveTo>
                <a:lnTo>
                  <a:pt x="951229" y="31750"/>
                </a:lnTo>
                <a:lnTo>
                  <a:pt x="951229" y="44450"/>
                </a:lnTo>
                <a:lnTo>
                  <a:pt x="1002029" y="44450"/>
                </a:lnTo>
                <a:lnTo>
                  <a:pt x="1014729" y="38100"/>
                </a:lnTo>
                <a:lnTo>
                  <a:pt x="1002029" y="317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669795" y="5265546"/>
            <a:ext cx="521970" cy="5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383540" y="1650619"/>
            <a:ext cx="7988400" cy="25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interpreter is another common kind of language processor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95833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interpreter directly executes the operations specified in the  source program on inputs supplied by the user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815" lvl="0" marL="30988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executes the source program statement by statement.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0595" y="231986"/>
            <a:ext cx="5742305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Difference between Compiler and Interpreter</a:t>
            </a:r>
            <a:endParaRPr sz="2400"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993139" y="1517650"/>
            <a:ext cx="4023360" cy="400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229234" lvl="0" marL="241300" marR="8255" rtl="0" algn="just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Compiler is a program which  translate the –source program into  an target program</a:t>
            </a:r>
            <a:endParaRPr/>
          </a:p>
          <a:p>
            <a:pPr indent="-229234" lvl="0" marL="241300" marR="5080" rtl="0" algn="just">
              <a:lnSpc>
                <a:spcPct val="108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Target program is executable  Machine language program, it will  be loaded and executed with the help  of loader to process inputs and  produce outputs</a:t>
            </a:r>
            <a:endParaRPr/>
          </a:p>
          <a:p>
            <a:pPr indent="-229234" lvl="0" marL="241300" marR="5715" rtl="0" algn="just">
              <a:lnSpc>
                <a:spcPct val="108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The machine language target  program produced by a compiler is  usually much faster than an  interpreter at mapping inputs to  outputs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5413375" y="2340991"/>
            <a:ext cx="2063114" cy="622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supplied by the user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5184775" y="1517650"/>
            <a:ext cx="3673475" cy="439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228600" lvl="0" marL="241300" marR="5715" rtl="0" algn="just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interpreter directly executes  the operations specified in the  source program on inputs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750"/>
              <a:buFont typeface="Times New Roman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508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executes the source program  statement by statement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5080" rtl="0" algn="just">
              <a:lnSpc>
                <a:spcPct val="108000"/>
              </a:lnSpc>
              <a:spcBef>
                <a:spcPts val="16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interpreter can usually give  better error diagnostics than a  compiler because it executes the  source program statement by  statement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50595" y="231986"/>
            <a:ext cx="413766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Language Processing System</a:t>
            </a:r>
            <a:endParaRPr sz="2400"/>
          </a:p>
        </p:txBody>
      </p:sp>
      <p:sp>
        <p:nvSpPr>
          <p:cNvPr id="115" name="Google Shape;115;p8"/>
          <p:cNvSpPr txBox="1"/>
          <p:nvPr/>
        </p:nvSpPr>
        <p:spPr>
          <a:xfrm>
            <a:off x="5047234" y="1450594"/>
            <a:ext cx="3369945" cy="324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Compiler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to Source Compiler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732321" y="1722634"/>
            <a:ext cx="3485392" cy="473328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50595" y="231986"/>
            <a:ext cx="4137660" cy="114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COMPILER DESIGN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Language Processing System</a:t>
            </a:r>
            <a:endParaRPr sz="2400"/>
          </a:p>
        </p:txBody>
      </p:sp>
      <p:sp>
        <p:nvSpPr>
          <p:cNvPr id="122" name="Google Shape;122;p9"/>
          <p:cNvSpPr/>
          <p:nvPr/>
        </p:nvSpPr>
        <p:spPr>
          <a:xfrm>
            <a:off x="0" y="1150619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/>
        </p:nvSpPr>
        <p:spPr>
          <a:xfrm>
            <a:off x="1783573" y="6318470"/>
            <a:ext cx="3591600" cy="5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Language Processing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6071108" y="1328547"/>
            <a:ext cx="2319655" cy="2557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5079" lvl="0" marL="12700" marR="384810" rtl="0" algn="just">
              <a:lnSpc>
                <a:spcPct val="14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printf – stdio.h 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strlen – conio.h  </a:t>
            </a:r>
            <a:r>
              <a:rPr b="0" i="0" lang="en-US" sz="2400" u="none" cap="none" strike="noStrike">
                <a:solidFill>
                  <a:srgbClr val="385622"/>
                </a:solidFill>
                <a:latin typeface="Calibri"/>
                <a:ea typeface="Calibri"/>
                <a:cs typeface="Calibri"/>
                <a:sym typeface="Calibri"/>
              </a:rPr>
              <a:t>clrscr – string.h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9740" marR="0" rtl="0" algn="just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#define PI 3.14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9"/>
          <p:cNvGrpSpPr/>
          <p:nvPr/>
        </p:nvGrpSpPr>
        <p:grpSpPr>
          <a:xfrm>
            <a:off x="1625161" y="1506223"/>
            <a:ext cx="3607700" cy="4684823"/>
            <a:chOff x="1658111" y="1345260"/>
            <a:chExt cx="3607700" cy="4684823"/>
          </a:xfrm>
        </p:grpSpPr>
        <p:sp>
          <p:nvSpPr>
            <p:cNvPr id="127" name="Google Shape;127;p9"/>
            <p:cNvSpPr/>
            <p:nvPr/>
          </p:nvSpPr>
          <p:spPr>
            <a:xfrm>
              <a:off x="1746436" y="1345260"/>
              <a:ext cx="1866424" cy="942263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8" name="Google Shape;128;p9"/>
            <p:cNvSpPr/>
            <p:nvPr/>
          </p:nvSpPr>
          <p:spPr>
            <a:xfrm>
              <a:off x="1729739" y="2263140"/>
              <a:ext cx="2295143" cy="6477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9" name="Google Shape;129;p9"/>
            <p:cNvSpPr/>
            <p:nvPr/>
          </p:nvSpPr>
          <p:spPr>
            <a:xfrm>
              <a:off x="1827656" y="2910840"/>
              <a:ext cx="1866899" cy="4191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30" name="Google Shape;130;p9"/>
            <p:cNvSpPr/>
            <p:nvPr/>
          </p:nvSpPr>
          <p:spPr>
            <a:xfrm>
              <a:off x="1658111" y="3317748"/>
              <a:ext cx="2438400" cy="7239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31" name="Google Shape;131;p9"/>
            <p:cNvSpPr/>
            <p:nvPr/>
          </p:nvSpPr>
          <p:spPr>
            <a:xfrm>
              <a:off x="1837179" y="4049665"/>
              <a:ext cx="3428632" cy="42937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32" name="Google Shape;132;p9"/>
            <p:cNvSpPr/>
            <p:nvPr/>
          </p:nvSpPr>
          <p:spPr>
            <a:xfrm>
              <a:off x="1717547" y="4457700"/>
              <a:ext cx="2514600" cy="486156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33" name="Google Shape;133;p9"/>
            <p:cNvSpPr/>
            <p:nvPr/>
          </p:nvSpPr>
          <p:spPr>
            <a:xfrm>
              <a:off x="1805939" y="4943856"/>
              <a:ext cx="1847850" cy="1086227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2022-01-14T09:01:49Z</dcterms:created>
  <dc:creator>Pooja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2022-01-15T00:00:00Z</vt:filetime>
  </property>
  <property fmtid="{D5CDD505-2E9C-101B-9397-08002B2CF9AE}" pid="5" name="ICV">
    <vt:lpwstr>9e3c456b0dfc409e9b26ac06cb129d2f</vt:lpwstr>
  </property>
</Properties>
</file>