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48" roundtripDataSignature="AMtx7mhW+jKfhe0yKbz1eGI+B/0ybIg7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095DC1-D78C-4F3D-98E2-64D20548AA03}">
  <a:tblStyle styleId="{24095DC1-D78C-4F3D-98E2-64D20548AA0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3"/>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3"/>
          <p:cNvSpPr txBox="1"/>
          <p:nvPr>
            <p:ph idx="1" type="body"/>
          </p:nvPr>
        </p:nvSpPr>
        <p:spPr>
          <a:xfrm>
            <a:off x="641400" y="1214119"/>
            <a:ext cx="10909198" cy="195198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4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7" name="Shape 17"/>
        <p:cNvGrpSpPr/>
        <p:nvPr/>
      </p:nvGrpSpPr>
      <p:grpSpPr>
        <a:xfrm>
          <a:off x="0" y="0"/>
          <a:ext cx="0" cy="0"/>
          <a:chOff x="0" y="0"/>
          <a:chExt cx="0" cy="0"/>
        </a:xfrm>
      </p:grpSpPr>
      <p:sp>
        <p:nvSpPr>
          <p:cNvPr id="18" name="Google Shape;18;p44"/>
          <p:cNvSpPr/>
          <p:nvPr/>
        </p:nvSpPr>
        <p:spPr>
          <a:xfrm>
            <a:off x="761" y="1114805"/>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 name="Google Shape;19;p44"/>
          <p:cNvPicPr preferRelativeResize="0"/>
          <p:nvPr/>
        </p:nvPicPr>
        <p:blipFill rotWithShape="1">
          <a:blip r:embed="rId2">
            <a:alphaModFix/>
          </a:blip>
          <a:srcRect b="0" l="0" r="0" t="0"/>
          <a:stretch/>
        </p:blipFill>
        <p:spPr>
          <a:xfrm>
            <a:off x="10658856" y="469391"/>
            <a:ext cx="934211" cy="1399031"/>
          </a:xfrm>
          <a:prstGeom prst="rect">
            <a:avLst/>
          </a:prstGeom>
          <a:noFill/>
          <a:ln>
            <a:noFill/>
          </a:ln>
        </p:spPr>
      </p:pic>
      <p:sp>
        <p:nvSpPr>
          <p:cNvPr id="20" name="Google Shape;20;p44"/>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4" name="Shape 24"/>
        <p:cNvGrpSpPr/>
        <p:nvPr/>
      </p:nvGrpSpPr>
      <p:grpSpPr>
        <a:xfrm>
          <a:off x="0" y="0"/>
          <a:ext cx="0" cy="0"/>
          <a:chOff x="0" y="0"/>
          <a:chExt cx="0" cy="0"/>
        </a:xfrm>
      </p:grpSpPr>
      <p:sp>
        <p:nvSpPr>
          <p:cNvPr id="25" name="Google Shape;25;p45"/>
          <p:cNvSpPr/>
          <p:nvPr/>
        </p:nvSpPr>
        <p:spPr>
          <a:xfrm>
            <a:off x="761" y="1114805"/>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 name="Google Shape;26;p45"/>
          <p:cNvPicPr preferRelativeResize="0"/>
          <p:nvPr/>
        </p:nvPicPr>
        <p:blipFill rotWithShape="1">
          <a:blip r:embed="rId2">
            <a:alphaModFix/>
          </a:blip>
          <a:srcRect b="0" l="0" r="0" t="0"/>
          <a:stretch/>
        </p:blipFill>
        <p:spPr>
          <a:xfrm>
            <a:off x="10658856" y="469391"/>
            <a:ext cx="934211" cy="1399031"/>
          </a:xfrm>
          <a:prstGeom prst="rect">
            <a:avLst/>
          </a:prstGeom>
          <a:noFill/>
          <a:ln>
            <a:noFill/>
          </a:ln>
        </p:spPr>
      </p:pic>
      <p:sp>
        <p:nvSpPr>
          <p:cNvPr id="27" name="Google Shape;27;p45"/>
          <p:cNvSpPr txBox="1"/>
          <p:nvPr>
            <p:ph type="ctrTitle"/>
          </p:nvPr>
        </p:nvSpPr>
        <p:spPr>
          <a:xfrm>
            <a:off x="450595" y="231986"/>
            <a:ext cx="11290808" cy="824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2" name="Shape 32"/>
        <p:cNvGrpSpPr/>
        <p:nvPr/>
      </p:nvGrpSpPr>
      <p:grpSpPr>
        <a:xfrm>
          <a:off x="0" y="0"/>
          <a:ext cx="0" cy="0"/>
          <a:chOff x="0" y="0"/>
          <a:chExt cx="0" cy="0"/>
        </a:xfrm>
      </p:grpSpPr>
      <p:sp>
        <p:nvSpPr>
          <p:cNvPr id="33" name="Google Shape;33;p4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47"/>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4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4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2"/>
          <p:cNvSpPr txBox="1"/>
          <p:nvPr>
            <p:ph idx="1" type="body"/>
          </p:nvPr>
        </p:nvSpPr>
        <p:spPr>
          <a:xfrm>
            <a:off x="641400" y="1214119"/>
            <a:ext cx="10909198" cy="195198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4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37.png"/><Relationship Id="rId5" Type="http://schemas.openxmlformats.org/officeDocument/2006/relationships/image" Target="../media/image23.png"/><Relationship Id="rId6" Type="http://schemas.openxmlformats.org/officeDocument/2006/relationships/image" Target="../media/image32.png"/><Relationship Id="rId7" Type="http://schemas.openxmlformats.org/officeDocument/2006/relationships/image" Target="../media/image13.png"/><Relationship Id="rId8" Type="http://schemas.openxmlformats.org/officeDocument/2006/relationships/image" Target="../media/image26.png"/></Relationships>
</file>

<file path=ppt/slides/_rels/slide27.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39.png"/><Relationship Id="rId13" Type="http://schemas.openxmlformats.org/officeDocument/2006/relationships/image" Target="../media/image31.png"/><Relationship Id="rId12" Type="http://schemas.openxmlformats.org/officeDocument/2006/relationships/image" Target="../media/image35.pn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34.png"/><Relationship Id="rId9" Type="http://schemas.openxmlformats.org/officeDocument/2006/relationships/image" Target="../media/image28.png"/><Relationship Id="rId14"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22.png"/><Relationship Id="rId7" Type="http://schemas.openxmlformats.org/officeDocument/2006/relationships/image" Target="../media/image42.png"/><Relationship Id="rId8"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jpg"/><Relationship Id="rId10" Type="http://schemas.openxmlformats.org/officeDocument/2006/relationships/image" Target="../media/image7.png"/><Relationship Id="rId9"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jpg"/><Relationship Id="rId5" Type="http://schemas.openxmlformats.org/officeDocument/2006/relationships/image" Target="../media/image15.png"/><Relationship Id="rId6"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1.jpg"/><Relationship Id="rId5"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9.jpg"/><Relationship Id="rId5" Type="http://schemas.openxmlformats.org/officeDocument/2006/relationships/image" Target="../media/image3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txBox="1"/>
          <p:nvPr>
            <p:ph type="title"/>
          </p:nvPr>
        </p:nvSpPr>
        <p:spPr>
          <a:xfrm>
            <a:off x="4124705" y="1252220"/>
            <a:ext cx="31235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Compiler Design</a:t>
            </a:r>
            <a:endParaRPr/>
          </a:p>
        </p:txBody>
      </p:sp>
      <p:sp>
        <p:nvSpPr>
          <p:cNvPr id="49" name="Google Shape;49;p1"/>
          <p:cNvSpPr txBox="1"/>
          <p:nvPr/>
        </p:nvSpPr>
        <p:spPr>
          <a:xfrm>
            <a:off x="4124705" y="2781427"/>
            <a:ext cx="5977890" cy="1254125"/>
          </a:xfrm>
          <a:prstGeom prst="rect">
            <a:avLst/>
          </a:prstGeom>
          <a:noFill/>
          <a:ln>
            <a:noFill/>
          </a:ln>
        </p:spPr>
        <p:txBody>
          <a:bodyPr anchorCtr="0" anchor="t" bIns="0" lIns="0" spcFirstLastPara="1" rIns="0" wrap="square" tIns="78100">
            <a:spAutoFit/>
          </a:bodyPr>
          <a:lstStyle/>
          <a:p>
            <a:pPr indent="0" lvl="0" marL="1270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Divyaprabha K N</a:t>
            </a:r>
            <a:endParaRPr b="0" i="0" sz="2400" u="none" cap="none" strike="noStrike">
              <a:solidFill>
                <a:schemeClr val="dk1"/>
              </a:solidFill>
              <a:latin typeface="Calibri"/>
              <a:ea typeface="Calibri"/>
              <a:cs typeface="Calibri"/>
              <a:sym typeface="Calibri"/>
            </a:endParaRPr>
          </a:p>
          <a:p>
            <a:pPr indent="0" lvl="0" marL="12700" marR="0" rtl="0" algn="l">
              <a:lnSpc>
                <a:spcPct val="100000"/>
              </a:lnSpc>
              <a:spcBef>
                <a:spcPts val="515"/>
              </a:spcBef>
              <a:spcAft>
                <a:spcPts val="0"/>
              </a:spcAft>
              <a:buNone/>
            </a:pPr>
            <a:r>
              <a:rPr b="0" i="0" lang="en-US" sz="2400" u="none" cap="none" strike="noStrike">
                <a:solidFill>
                  <a:schemeClr val="dk1"/>
                </a:solidFill>
                <a:latin typeface="Calibri"/>
                <a:ea typeface="Calibri"/>
                <a:cs typeface="Calibri"/>
                <a:sym typeface="Calibri"/>
              </a:rPr>
              <a:t>Assistant Professor,</a:t>
            </a:r>
            <a:endParaRPr b="0" i="0" sz="24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Department of Computer Science &amp; Engineering</a:t>
            </a:r>
            <a:endParaRPr b="0" i="0" sz="2400" u="none" cap="none" strike="noStrike">
              <a:solidFill>
                <a:schemeClr val="dk1"/>
              </a:solidFill>
              <a:latin typeface="Calibri"/>
              <a:ea typeface="Calibri"/>
              <a:cs typeface="Calibri"/>
              <a:sym typeface="Calibri"/>
            </a:endParaRPr>
          </a:p>
        </p:txBody>
      </p:sp>
      <p:sp>
        <p:nvSpPr>
          <p:cNvPr id="50" name="Google Shape;50;p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4045458" y="2794254"/>
            <a:ext cx="4581525" cy="0"/>
          </a:xfrm>
          <a:custGeom>
            <a:rect b="b" l="l" r="r" t="t"/>
            <a:pathLst>
              <a:path extrusionOk="0" h="120000" w="4581525">
                <a:moveTo>
                  <a:pt x="0" y="0"/>
                </a:moveTo>
                <a:lnTo>
                  <a:pt x="4581397"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 name="Google Shape;52;p1"/>
          <p:cNvPicPr preferRelativeResize="0"/>
          <p:nvPr/>
        </p:nvPicPr>
        <p:blipFill rotWithShape="1">
          <a:blip r:embed="rId3">
            <a:alphaModFix/>
          </a:blip>
          <a:srcRect b="0" l="0" r="0" t="0"/>
          <a:stretch/>
        </p:blipFill>
        <p:spPr>
          <a:xfrm>
            <a:off x="976883" y="1519427"/>
            <a:ext cx="2369819" cy="3550920"/>
          </a:xfrm>
          <a:prstGeom prst="rect">
            <a:avLst/>
          </a:prstGeom>
          <a:noFill/>
          <a:ln>
            <a:noFill/>
          </a:ln>
        </p:spPr>
      </p:pic>
      <p:sp>
        <p:nvSpPr>
          <p:cNvPr id="53" name="Google Shape;53;p1"/>
          <p:cNvSpPr/>
          <p:nvPr/>
        </p:nvSpPr>
        <p:spPr>
          <a:xfrm>
            <a:off x="10855452" y="266699"/>
            <a:ext cx="1066800" cy="1077595"/>
          </a:xfrm>
          <a:custGeom>
            <a:rect b="b" l="l" r="r" t="t"/>
            <a:pathLst>
              <a:path extrusionOk="0" h="1077595" w="106680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10"/>
          <p:cNvSpPr/>
          <p:nvPr/>
        </p:nvSpPr>
        <p:spPr>
          <a:xfrm>
            <a:off x="53836" y="1114805"/>
            <a:ext cx="4027170" cy="0"/>
          </a:xfrm>
          <a:custGeom>
            <a:rect b="b" l="l" r="r" t="t"/>
            <a:pathLst>
              <a:path extrusionOk="0" h="120000" w="4027170">
                <a:moveTo>
                  <a:pt x="0" y="0"/>
                </a:moveTo>
                <a:lnTo>
                  <a:pt x="4027170"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3" name="Google Shape;243;p1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44" name="Google Shape;244;p10"/>
          <p:cNvSpPr txBox="1"/>
          <p:nvPr/>
        </p:nvSpPr>
        <p:spPr>
          <a:xfrm>
            <a:off x="158942" y="231986"/>
            <a:ext cx="3849300" cy="1285800"/>
          </a:xfrm>
          <a:prstGeom prst="rect">
            <a:avLst/>
          </a:prstGeom>
          <a:noFill/>
          <a:ln>
            <a:noFill/>
          </a:ln>
        </p:spPr>
        <p:txBody>
          <a:bodyPr anchorCtr="0" anchor="t" bIns="0" lIns="0" spcFirstLastPara="1" rIns="0" wrap="square" tIns="46350">
            <a:spAutoFit/>
          </a:bodyPr>
          <a:lstStyle/>
          <a:p>
            <a:pPr indent="0" lvl="0" marL="37846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35687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The Structure of a Compiler</a:t>
            </a:r>
            <a:endParaRPr sz="2400">
              <a:solidFill>
                <a:schemeClr val="dk1"/>
              </a:solidFill>
              <a:latin typeface="Calibri"/>
              <a:ea typeface="Calibri"/>
              <a:cs typeface="Calibri"/>
              <a:sym typeface="Calibri"/>
            </a:endParaRPr>
          </a:p>
          <a:p>
            <a:pPr indent="0" lvl="0" marL="12700" marR="0" rtl="0" algn="l">
              <a:lnSpc>
                <a:spcPct val="100000"/>
              </a:lnSpc>
              <a:spcBef>
                <a:spcPts val="755"/>
              </a:spcBef>
              <a:spcAft>
                <a:spcPts val="0"/>
              </a:spcAft>
              <a:buNone/>
            </a:pPr>
            <a:r>
              <a:rPr b="1" lang="en-US" sz="2400" u="sng">
                <a:solidFill>
                  <a:schemeClr val="dk1"/>
                </a:solidFill>
                <a:latin typeface="Calibri"/>
                <a:ea typeface="Calibri"/>
                <a:cs typeface="Calibri"/>
                <a:sym typeface="Calibri"/>
              </a:rPr>
              <a:t>(Phases of a Compiler)</a:t>
            </a:r>
            <a:endParaRPr sz="2400">
              <a:solidFill>
                <a:schemeClr val="dk1"/>
              </a:solidFill>
              <a:latin typeface="Calibri"/>
              <a:ea typeface="Calibri"/>
              <a:cs typeface="Calibri"/>
              <a:sym typeface="Calibri"/>
            </a:endParaRPr>
          </a:p>
        </p:txBody>
      </p:sp>
      <p:pic>
        <p:nvPicPr>
          <p:cNvPr id="245" name="Google Shape;245;p10"/>
          <p:cNvPicPr preferRelativeResize="0"/>
          <p:nvPr/>
        </p:nvPicPr>
        <p:blipFill rotWithShape="1">
          <a:blip r:embed="rId4">
            <a:alphaModFix/>
          </a:blip>
          <a:srcRect b="0" l="0" r="0" t="0"/>
          <a:stretch/>
        </p:blipFill>
        <p:spPr>
          <a:xfrm>
            <a:off x="4696892" y="0"/>
            <a:ext cx="2461622" cy="6857995"/>
          </a:xfrm>
          <a:prstGeom prst="rect">
            <a:avLst/>
          </a:prstGeom>
          <a:noFill/>
          <a:ln>
            <a:noFill/>
          </a:ln>
        </p:spPr>
      </p:pic>
      <p:pic>
        <p:nvPicPr>
          <p:cNvPr id="246" name="Google Shape;246;p10"/>
          <p:cNvPicPr preferRelativeResize="0"/>
          <p:nvPr/>
        </p:nvPicPr>
        <p:blipFill rotWithShape="1">
          <a:blip r:embed="rId5">
            <a:alphaModFix/>
          </a:blip>
          <a:srcRect b="0" l="0" r="0" t="0"/>
          <a:stretch/>
        </p:blipFill>
        <p:spPr>
          <a:xfrm>
            <a:off x="2106843" y="2922011"/>
            <a:ext cx="1889829" cy="1268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52" name="Google Shape;252;p11"/>
          <p:cNvSpPr txBox="1"/>
          <p:nvPr/>
        </p:nvSpPr>
        <p:spPr>
          <a:xfrm>
            <a:off x="293319" y="231986"/>
            <a:ext cx="7484109" cy="5766435"/>
          </a:xfrm>
          <a:prstGeom prst="rect">
            <a:avLst/>
          </a:prstGeom>
          <a:noFill/>
          <a:ln>
            <a:noFill/>
          </a:ln>
        </p:spPr>
        <p:txBody>
          <a:bodyPr anchorCtr="0" anchor="t" bIns="0" lIns="0" spcFirstLastPara="1" rIns="0" wrap="square" tIns="46350">
            <a:spAutoFit/>
          </a:bodyPr>
          <a:lstStyle/>
          <a:p>
            <a:pPr indent="0" lvl="0" marL="19113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69545"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The Structure of a Compiler</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89535" marR="0" rtl="0" algn="l">
              <a:lnSpc>
                <a:spcPct val="100000"/>
              </a:lnSpc>
              <a:spcBef>
                <a:spcPts val="1515"/>
              </a:spcBef>
              <a:spcAft>
                <a:spcPts val="0"/>
              </a:spcAft>
              <a:buNone/>
            </a:pPr>
            <a:r>
              <a:rPr b="1" lang="en-US" sz="2400" u="sng">
                <a:solidFill>
                  <a:schemeClr val="dk1"/>
                </a:solidFill>
                <a:latin typeface="Calibri"/>
                <a:ea typeface="Calibri"/>
                <a:cs typeface="Calibri"/>
                <a:sym typeface="Calibri"/>
              </a:rPr>
              <a:t>Symbol Table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42900" lvl="0" marL="354965" marR="5080" rtl="0" algn="l">
              <a:lnSpc>
                <a:spcPct val="80000"/>
              </a:lnSpc>
              <a:spcBef>
                <a:spcPts val="1580"/>
              </a:spcBef>
              <a:spcAft>
                <a:spcPts val="0"/>
              </a:spcAft>
              <a:buClr>
                <a:srgbClr val="FF0066"/>
              </a:buClr>
              <a:buSzPts val="2400"/>
              <a:buFont typeface="Noto Sans Symbols"/>
              <a:buChar char="⮚"/>
            </a:pPr>
            <a:r>
              <a:rPr lang="en-US" sz="2400">
                <a:solidFill>
                  <a:srgbClr val="003399"/>
                </a:solidFill>
                <a:latin typeface="Calibri"/>
                <a:ea typeface="Calibri"/>
                <a:cs typeface="Calibri"/>
                <a:sym typeface="Calibri"/>
              </a:rPr>
              <a:t>Data structure containing a record for each variable name  with fields for the attributes of the name</a:t>
            </a:r>
            <a:endParaRPr sz="2400">
              <a:solidFill>
                <a:schemeClr val="dk1"/>
              </a:solidFill>
              <a:latin typeface="Calibri"/>
              <a:ea typeface="Calibri"/>
              <a:cs typeface="Calibri"/>
              <a:sym typeface="Calibri"/>
            </a:endParaRPr>
          </a:p>
          <a:p>
            <a:pPr indent="-342900" lvl="0" marL="355600" marR="0" rtl="0" algn="l">
              <a:lnSpc>
                <a:spcPct val="100000"/>
              </a:lnSpc>
              <a:spcBef>
                <a:spcPts val="0"/>
              </a:spcBef>
              <a:spcAft>
                <a:spcPts val="0"/>
              </a:spcAft>
              <a:buClr>
                <a:srgbClr val="FF0066"/>
              </a:buClr>
              <a:buSzPts val="2400"/>
              <a:buFont typeface="Noto Sans Symbols"/>
              <a:buChar char="⮚"/>
            </a:pPr>
            <a:r>
              <a:rPr lang="en-US" sz="2400">
                <a:solidFill>
                  <a:srgbClr val="003399"/>
                </a:solidFill>
                <a:latin typeface="Calibri"/>
                <a:ea typeface="Calibri"/>
                <a:cs typeface="Calibri"/>
                <a:sym typeface="Calibri"/>
              </a:rPr>
              <a:t>Attributes provides the information's about:</a:t>
            </a:r>
            <a:endParaRPr sz="2400">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Storage allocation</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Type</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Scope (where in the program its value may be used)</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0"/>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Procedure names</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Number and types of its arguments</a:t>
            </a:r>
            <a:endParaRPr b="0" i="0" sz="2400" u="none" cap="none" strike="noStrike">
              <a:solidFill>
                <a:schemeClr val="dk1"/>
              </a:solidFill>
              <a:latin typeface="Calibri"/>
              <a:ea typeface="Calibri"/>
              <a:cs typeface="Calibri"/>
              <a:sym typeface="Calibri"/>
            </a:endParaRPr>
          </a:p>
          <a:p>
            <a:pPr indent="-229235" lvl="2" marL="1155700" marR="555625" rtl="0" algn="l">
              <a:lnSpc>
                <a:spcPct val="95833"/>
              </a:lnSpc>
              <a:spcBef>
                <a:spcPts val="560"/>
              </a:spcBef>
              <a:spcAft>
                <a:spcPts val="0"/>
              </a:spcAft>
              <a:buClr>
                <a:srgbClr val="0462C1"/>
              </a:buClr>
              <a:buSzPts val="2400"/>
              <a:buFont typeface="Noto Sans Symbols"/>
              <a:buChar char="▪"/>
            </a:pPr>
            <a:r>
              <a:rPr b="0" i="0" lang="en-US" sz="2400" u="none" cap="none" strike="noStrike">
                <a:solidFill>
                  <a:srgbClr val="003399"/>
                </a:solidFill>
                <a:latin typeface="Calibri"/>
                <a:ea typeface="Calibri"/>
                <a:cs typeface="Calibri"/>
                <a:sym typeface="Calibri"/>
              </a:rPr>
              <a:t>Method of passing arguments (call	by value or  reference)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nvSpPr>
        <p:spPr>
          <a:xfrm>
            <a:off x="450595" y="231986"/>
            <a:ext cx="8236584" cy="303720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Grouping of Phases into passes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150">
              <a:solidFill>
                <a:schemeClr val="dk1"/>
              </a:solidFill>
              <a:latin typeface="Calibri"/>
              <a:ea typeface="Calibri"/>
              <a:cs typeface="Calibri"/>
              <a:sym typeface="Calibri"/>
            </a:endParaRPr>
          </a:p>
          <a:p>
            <a:pPr indent="-343535" lvl="0" marL="765175" marR="0" rtl="0" algn="l">
              <a:lnSpc>
                <a:spcPct val="100000"/>
              </a:lnSpc>
              <a:spcBef>
                <a:spcPts val="0"/>
              </a:spcBef>
              <a:spcAft>
                <a:spcPts val="0"/>
              </a:spcAft>
              <a:buClr>
                <a:schemeClr val="dk1"/>
              </a:buClr>
              <a:buSzPts val="2400"/>
              <a:buFont typeface="Noto Sans Symbols"/>
              <a:buChar char="⮚"/>
            </a:pPr>
            <a:r>
              <a:rPr b="1" lang="en-US" sz="2400" u="sng">
                <a:solidFill>
                  <a:schemeClr val="dk1"/>
                </a:solidFill>
                <a:latin typeface="Calibri"/>
                <a:ea typeface="Calibri"/>
                <a:cs typeface="Calibri"/>
                <a:sym typeface="Calibri"/>
              </a:rPr>
              <a:t>Single pass Compiler</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All phases are grouped into one part.</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Noto Sans Symbols"/>
              <a:buNone/>
            </a:pPr>
            <a:r>
              <a:t/>
            </a:r>
            <a:endParaRPr sz="4000">
              <a:solidFill>
                <a:schemeClr val="dk1"/>
              </a:solidFill>
              <a:latin typeface="Calibri"/>
              <a:ea typeface="Calibri"/>
              <a:cs typeface="Calibri"/>
              <a:sym typeface="Calibri"/>
            </a:endParaRPr>
          </a:p>
          <a:p>
            <a:pPr indent="-343535" lvl="0" marL="765175" marR="0" rtl="0" algn="l">
              <a:lnSpc>
                <a:spcPct val="100000"/>
              </a:lnSpc>
              <a:spcBef>
                <a:spcPts val="5"/>
              </a:spcBef>
              <a:spcAft>
                <a:spcPts val="0"/>
              </a:spcAft>
              <a:buClr>
                <a:schemeClr val="dk1"/>
              </a:buClr>
              <a:buSzPts val="2400"/>
              <a:buFont typeface="Noto Sans Symbols"/>
              <a:buChar char="⮚"/>
            </a:pPr>
            <a:r>
              <a:rPr b="1" lang="en-US" sz="2400" u="sng">
                <a:solidFill>
                  <a:schemeClr val="dk1"/>
                </a:solidFill>
                <a:latin typeface="Calibri"/>
                <a:ea typeface="Calibri"/>
                <a:cs typeface="Calibri"/>
                <a:sym typeface="Calibri"/>
              </a:rPr>
              <a:t>Two pass Compiler-</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The phases are grouped into two parts.</a:t>
            </a:r>
            <a:endParaRPr sz="2400">
              <a:solidFill>
                <a:schemeClr val="dk1"/>
              </a:solidFill>
              <a:latin typeface="Calibri"/>
              <a:ea typeface="Calibri"/>
              <a:cs typeface="Calibri"/>
              <a:sym typeface="Calibri"/>
            </a:endParaRPr>
          </a:p>
        </p:txBody>
      </p:sp>
      <p:pic>
        <p:nvPicPr>
          <p:cNvPr id="258" name="Google Shape;258;p1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3"/>
          <p:cNvGrpSpPr/>
          <p:nvPr/>
        </p:nvGrpSpPr>
        <p:grpSpPr>
          <a:xfrm>
            <a:off x="0" y="469391"/>
            <a:ext cx="11593067" cy="6388990"/>
            <a:chOff x="0" y="469391"/>
            <a:chExt cx="11593067" cy="6388990"/>
          </a:xfrm>
        </p:grpSpPr>
        <p:sp>
          <p:nvSpPr>
            <p:cNvPr id="264" name="Google Shape;264;p1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3"/>
            <p:cNvSpPr/>
            <p:nvPr/>
          </p:nvSpPr>
          <p:spPr>
            <a:xfrm>
              <a:off x="5423915" y="1316736"/>
              <a:ext cx="0" cy="5541645"/>
            </a:xfrm>
            <a:custGeom>
              <a:rect b="b" l="l" r="r" t="t"/>
              <a:pathLst>
                <a:path extrusionOk="0" h="5541645" w="120000">
                  <a:moveTo>
                    <a:pt x="0" y="0"/>
                  </a:moveTo>
                  <a:lnTo>
                    <a:pt x="0" y="5541541"/>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6" name="Google Shape;266;p1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grpSp>
      <p:sp>
        <p:nvSpPr>
          <p:cNvPr id="267" name="Google Shape;267;p13"/>
          <p:cNvSpPr txBox="1"/>
          <p:nvPr>
            <p:ph type="title"/>
          </p:nvPr>
        </p:nvSpPr>
        <p:spPr>
          <a:xfrm>
            <a:off x="450595" y="231986"/>
            <a:ext cx="3942079"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Grouping of Phases into passes</a:t>
            </a:r>
            <a:endParaRPr sz="2400"/>
          </a:p>
        </p:txBody>
      </p:sp>
      <p:sp>
        <p:nvSpPr>
          <p:cNvPr id="268" name="Google Shape;268;p13"/>
          <p:cNvSpPr txBox="1"/>
          <p:nvPr/>
        </p:nvSpPr>
        <p:spPr>
          <a:xfrm>
            <a:off x="5445378" y="1252220"/>
            <a:ext cx="2836545"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1" lang="en-US" sz="2400" u="sng">
                <a:solidFill>
                  <a:schemeClr val="dk1"/>
                </a:solidFill>
                <a:latin typeface="Calibri"/>
                <a:ea typeface="Calibri"/>
                <a:cs typeface="Calibri"/>
                <a:sym typeface="Calibri"/>
              </a:rPr>
              <a:t>Two pass Compiler-</a:t>
            </a:r>
            <a:endParaRPr sz="2400">
              <a:solidFill>
                <a:schemeClr val="dk1"/>
              </a:solidFill>
              <a:latin typeface="Calibri"/>
              <a:ea typeface="Calibri"/>
              <a:cs typeface="Calibri"/>
              <a:sym typeface="Calibri"/>
            </a:endParaRPr>
          </a:p>
        </p:txBody>
      </p:sp>
      <p:sp>
        <p:nvSpPr>
          <p:cNvPr id="269" name="Google Shape;269;p13"/>
          <p:cNvSpPr txBox="1"/>
          <p:nvPr/>
        </p:nvSpPr>
        <p:spPr>
          <a:xfrm>
            <a:off x="1028700" y="2473451"/>
            <a:ext cx="3054350" cy="2249805"/>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2525">
            <a:spAutoFit/>
          </a:bodyPr>
          <a:lstStyle/>
          <a:p>
            <a:pPr indent="0" lvl="0" marL="0" marR="0" rtl="0" algn="l">
              <a:lnSpc>
                <a:spcPct val="100000"/>
              </a:lnSpc>
              <a:spcBef>
                <a:spcPts val="0"/>
              </a:spcBef>
              <a:spcAft>
                <a:spcPts val="0"/>
              </a:spcAft>
              <a:buNone/>
            </a:pPr>
            <a:r>
              <a:t/>
            </a:r>
            <a:endParaRPr sz="1950">
              <a:solidFill>
                <a:schemeClr val="dk1"/>
              </a:solidFill>
              <a:latin typeface="Times New Roman"/>
              <a:ea typeface="Times New Roman"/>
              <a:cs typeface="Times New Roman"/>
              <a:sym typeface="Times New Roman"/>
            </a:endParaRPr>
          </a:p>
          <a:p>
            <a:pPr indent="0" lvl="0" marL="91440" marR="1254760" rtl="0" algn="l">
              <a:lnSpc>
                <a:spcPct val="100000"/>
              </a:lnSpc>
              <a:spcBef>
                <a:spcPts val="0"/>
              </a:spcBef>
              <a:spcAft>
                <a:spcPts val="0"/>
              </a:spcAft>
              <a:buNone/>
            </a:pPr>
            <a:r>
              <a:rPr b="1" lang="en-US" sz="1800">
                <a:solidFill>
                  <a:schemeClr val="dk1"/>
                </a:solidFill>
                <a:latin typeface="Calibri"/>
                <a:ea typeface="Calibri"/>
                <a:cs typeface="Calibri"/>
                <a:sym typeface="Calibri"/>
              </a:rPr>
              <a:t>Lexical Analysis  Syntax Analysis  Semantic Analysis</a:t>
            </a:r>
            <a:endParaRPr sz="1800">
              <a:solidFill>
                <a:schemeClr val="dk1"/>
              </a:solidFill>
              <a:latin typeface="Calibri"/>
              <a:ea typeface="Calibri"/>
              <a:cs typeface="Calibri"/>
              <a:sym typeface="Calibri"/>
            </a:endParaRPr>
          </a:p>
          <a:p>
            <a:pPr indent="0" lvl="0" marL="91440" marR="170815" rtl="0" algn="l">
              <a:lnSpc>
                <a:spcPct val="100000"/>
              </a:lnSpc>
              <a:spcBef>
                <a:spcPts val="0"/>
              </a:spcBef>
              <a:spcAft>
                <a:spcPts val="0"/>
              </a:spcAft>
              <a:buNone/>
            </a:pPr>
            <a:r>
              <a:rPr b="1" lang="en-US" sz="1800">
                <a:solidFill>
                  <a:schemeClr val="dk1"/>
                </a:solidFill>
                <a:latin typeface="Calibri"/>
                <a:ea typeface="Calibri"/>
                <a:cs typeface="Calibri"/>
                <a:sym typeface="Calibri"/>
              </a:rPr>
              <a:t>Intermediate Code Generator  Code Optimization</a:t>
            </a:r>
            <a:endParaRPr sz="1800">
              <a:solidFill>
                <a:schemeClr val="dk1"/>
              </a:solidFill>
              <a:latin typeface="Calibri"/>
              <a:ea typeface="Calibri"/>
              <a:cs typeface="Calibri"/>
              <a:sym typeface="Calibri"/>
            </a:endParaRPr>
          </a:p>
          <a:p>
            <a:pPr indent="0" lvl="0" marL="9144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Code Generator</a:t>
            </a:r>
            <a:endParaRPr sz="1800">
              <a:solidFill>
                <a:schemeClr val="dk1"/>
              </a:solidFill>
              <a:latin typeface="Calibri"/>
              <a:ea typeface="Calibri"/>
              <a:cs typeface="Calibri"/>
              <a:sym typeface="Calibri"/>
            </a:endParaRPr>
          </a:p>
        </p:txBody>
      </p:sp>
      <p:sp>
        <p:nvSpPr>
          <p:cNvPr id="270" name="Google Shape;270;p13"/>
          <p:cNvSpPr txBox="1"/>
          <p:nvPr/>
        </p:nvSpPr>
        <p:spPr>
          <a:xfrm>
            <a:off x="571906" y="1310724"/>
            <a:ext cx="3188335" cy="706755"/>
          </a:xfrm>
          <a:prstGeom prst="rect">
            <a:avLst/>
          </a:prstGeom>
          <a:noFill/>
          <a:ln>
            <a:noFill/>
          </a:ln>
        </p:spPr>
        <p:txBody>
          <a:bodyPr anchorCtr="0" anchor="t" bIns="0" lIns="0" spcFirstLastPara="1" rIns="0" wrap="square" tIns="36175">
            <a:spAutoFit/>
          </a:bodyPr>
          <a:lstStyle/>
          <a:p>
            <a:pPr indent="-343535" lvl="0" marL="355600" marR="0" rtl="0" algn="l">
              <a:lnSpc>
                <a:spcPct val="100000"/>
              </a:lnSpc>
              <a:spcBef>
                <a:spcPts val="0"/>
              </a:spcBef>
              <a:spcAft>
                <a:spcPts val="0"/>
              </a:spcAft>
              <a:buClr>
                <a:schemeClr val="dk1"/>
              </a:buClr>
              <a:buSzPts val="2400"/>
              <a:buFont typeface="Noto Sans Symbols"/>
              <a:buChar char="⮚"/>
            </a:pPr>
            <a:r>
              <a:rPr b="1" lang="en-US" sz="2400" u="sng">
                <a:solidFill>
                  <a:schemeClr val="dk1"/>
                </a:solidFill>
                <a:latin typeface="Calibri"/>
                <a:ea typeface="Calibri"/>
                <a:cs typeface="Calibri"/>
                <a:sym typeface="Calibri"/>
              </a:rPr>
              <a:t>Single pass Compiler</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887094" marR="0" rtl="0" algn="l">
              <a:lnSpc>
                <a:spcPct val="100000"/>
              </a:lnSpc>
              <a:spcBef>
                <a:spcPts val="140"/>
              </a:spcBef>
              <a:spcAft>
                <a:spcPts val="0"/>
              </a:spcAft>
              <a:buNone/>
            </a:pPr>
            <a:r>
              <a:rPr lang="en-US" sz="1800">
                <a:solidFill>
                  <a:schemeClr val="dk1"/>
                </a:solidFill>
                <a:latin typeface="Calibri"/>
                <a:ea typeface="Calibri"/>
                <a:cs typeface="Calibri"/>
                <a:sym typeface="Calibri"/>
              </a:rPr>
              <a:t>Source program (HLL)</a:t>
            </a:r>
            <a:endParaRPr sz="1800">
              <a:solidFill>
                <a:schemeClr val="dk1"/>
              </a:solidFill>
              <a:latin typeface="Calibri"/>
              <a:ea typeface="Calibri"/>
              <a:cs typeface="Calibri"/>
              <a:sym typeface="Calibri"/>
            </a:endParaRPr>
          </a:p>
        </p:txBody>
      </p:sp>
      <p:sp>
        <p:nvSpPr>
          <p:cNvPr id="271" name="Google Shape;271;p13"/>
          <p:cNvSpPr txBox="1"/>
          <p:nvPr/>
        </p:nvSpPr>
        <p:spPr>
          <a:xfrm>
            <a:off x="1347342" y="5111622"/>
            <a:ext cx="24466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Target Machine code  (Assembly language code)</a:t>
            </a:r>
            <a:endParaRPr sz="1800">
              <a:solidFill>
                <a:schemeClr val="dk1"/>
              </a:solidFill>
              <a:latin typeface="Calibri"/>
              <a:ea typeface="Calibri"/>
              <a:cs typeface="Calibri"/>
              <a:sym typeface="Calibri"/>
            </a:endParaRPr>
          </a:p>
        </p:txBody>
      </p:sp>
      <p:grpSp>
        <p:nvGrpSpPr>
          <p:cNvPr id="272" name="Google Shape;272;p13"/>
          <p:cNvGrpSpPr/>
          <p:nvPr/>
        </p:nvGrpSpPr>
        <p:grpSpPr>
          <a:xfrm>
            <a:off x="2206752" y="1906523"/>
            <a:ext cx="8696197" cy="3289427"/>
            <a:chOff x="2206752" y="1906523"/>
            <a:chExt cx="8696197" cy="3289427"/>
          </a:xfrm>
        </p:grpSpPr>
        <p:sp>
          <p:nvSpPr>
            <p:cNvPr id="273" name="Google Shape;273;p13"/>
            <p:cNvSpPr/>
            <p:nvPr/>
          </p:nvSpPr>
          <p:spPr>
            <a:xfrm>
              <a:off x="2206752" y="1979675"/>
              <a:ext cx="93345" cy="3216275"/>
            </a:xfrm>
            <a:custGeom>
              <a:rect b="b" l="l" r="r" t="t"/>
              <a:pathLst>
                <a:path extrusionOk="0" h="3216275" w="93344">
                  <a:moveTo>
                    <a:pt x="76200" y="396494"/>
                  </a:moveTo>
                  <a:lnTo>
                    <a:pt x="44450" y="396494"/>
                  </a:lnTo>
                  <a:lnTo>
                    <a:pt x="44450" y="0"/>
                  </a:lnTo>
                  <a:lnTo>
                    <a:pt x="31750" y="0"/>
                  </a:lnTo>
                  <a:lnTo>
                    <a:pt x="31750" y="396494"/>
                  </a:lnTo>
                  <a:lnTo>
                    <a:pt x="0" y="396494"/>
                  </a:lnTo>
                  <a:lnTo>
                    <a:pt x="38100" y="472694"/>
                  </a:lnTo>
                  <a:lnTo>
                    <a:pt x="69850" y="409194"/>
                  </a:lnTo>
                  <a:lnTo>
                    <a:pt x="76200" y="396494"/>
                  </a:lnTo>
                  <a:close/>
                </a:path>
                <a:path extrusionOk="0" h="3216275" w="93344">
                  <a:moveTo>
                    <a:pt x="92964" y="3139694"/>
                  </a:moveTo>
                  <a:lnTo>
                    <a:pt x="61214" y="3139694"/>
                  </a:lnTo>
                  <a:lnTo>
                    <a:pt x="61214" y="2743200"/>
                  </a:lnTo>
                  <a:lnTo>
                    <a:pt x="48514" y="2743200"/>
                  </a:lnTo>
                  <a:lnTo>
                    <a:pt x="48514" y="3139694"/>
                  </a:lnTo>
                  <a:lnTo>
                    <a:pt x="16764" y="3139694"/>
                  </a:lnTo>
                  <a:lnTo>
                    <a:pt x="54864" y="3215894"/>
                  </a:lnTo>
                  <a:lnTo>
                    <a:pt x="86614" y="3152394"/>
                  </a:lnTo>
                  <a:lnTo>
                    <a:pt x="92964" y="3139694"/>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3"/>
            <p:cNvSpPr/>
            <p:nvPr/>
          </p:nvSpPr>
          <p:spPr>
            <a:xfrm>
              <a:off x="6438899" y="1906523"/>
              <a:ext cx="4464050" cy="1815464"/>
            </a:xfrm>
            <a:custGeom>
              <a:rect b="b" l="l" r="r" t="t"/>
              <a:pathLst>
                <a:path extrusionOk="0" h="1815464" w="4464050">
                  <a:moveTo>
                    <a:pt x="0" y="1815083"/>
                  </a:moveTo>
                  <a:lnTo>
                    <a:pt x="4463796" y="1815083"/>
                  </a:lnTo>
                  <a:lnTo>
                    <a:pt x="4463796" y="0"/>
                  </a:lnTo>
                  <a:lnTo>
                    <a:pt x="0" y="0"/>
                  </a:lnTo>
                  <a:lnTo>
                    <a:pt x="0" y="1815083"/>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5" name="Google Shape;275;p13"/>
          <p:cNvSpPr txBox="1"/>
          <p:nvPr/>
        </p:nvSpPr>
        <p:spPr>
          <a:xfrm>
            <a:off x="6531864" y="2345435"/>
            <a:ext cx="1222375" cy="883919"/>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53025">
            <a:spAutoFit/>
          </a:bodyPr>
          <a:lstStyle/>
          <a:p>
            <a:pPr indent="89534" lvl="0" marL="213995" marR="204470" rtl="0" algn="l">
              <a:lnSpc>
                <a:spcPct val="100000"/>
              </a:lnSpc>
              <a:spcBef>
                <a:spcPts val="0"/>
              </a:spcBef>
              <a:spcAft>
                <a:spcPts val="0"/>
              </a:spcAft>
              <a:buNone/>
            </a:pPr>
            <a:r>
              <a:rPr lang="en-US" sz="1800">
                <a:solidFill>
                  <a:schemeClr val="dk1"/>
                </a:solidFill>
                <a:latin typeface="Calibri"/>
                <a:ea typeface="Calibri"/>
                <a:cs typeface="Calibri"/>
                <a:sym typeface="Calibri"/>
              </a:rPr>
              <a:t>Lexical  Analyzer</a:t>
            </a:r>
            <a:endParaRPr sz="1800">
              <a:solidFill>
                <a:schemeClr val="dk1"/>
              </a:solidFill>
              <a:latin typeface="Calibri"/>
              <a:ea typeface="Calibri"/>
              <a:cs typeface="Calibri"/>
              <a:sym typeface="Calibri"/>
            </a:endParaRPr>
          </a:p>
        </p:txBody>
      </p:sp>
      <p:sp>
        <p:nvSpPr>
          <p:cNvPr id="276" name="Google Shape;276;p13"/>
          <p:cNvSpPr txBox="1"/>
          <p:nvPr/>
        </p:nvSpPr>
        <p:spPr>
          <a:xfrm>
            <a:off x="8026907" y="2345435"/>
            <a:ext cx="1222375" cy="883919"/>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53025">
            <a:spAutoFit/>
          </a:bodyPr>
          <a:lstStyle/>
          <a:p>
            <a:pPr indent="93979" lvl="0" marL="213995" marR="204470" rtl="0" algn="l">
              <a:lnSpc>
                <a:spcPct val="100000"/>
              </a:lnSpc>
              <a:spcBef>
                <a:spcPts val="0"/>
              </a:spcBef>
              <a:spcAft>
                <a:spcPts val="0"/>
              </a:spcAft>
              <a:buNone/>
            </a:pPr>
            <a:r>
              <a:rPr lang="en-US" sz="1800">
                <a:solidFill>
                  <a:schemeClr val="dk1"/>
                </a:solidFill>
                <a:latin typeface="Calibri"/>
                <a:ea typeface="Calibri"/>
                <a:cs typeface="Calibri"/>
                <a:sym typeface="Calibri"/>
              </a:rPr>
              <a:t>Syntax  Analyzer</a:t>
            </a:r>
            <a:endParaRPr sz="1800">
              <a:solidFill>
                <a:schemeClr val="dk1"/>
              </a:solidFill>
              <a:latin typeface="Calibri"/>
              <a:ea typeface="Calibri"/>
              <a:cs typeface="Calibri"/>
              <a:sym typeface="Calibri"/>
            </a:endParaRPr>
          </a:p>
        </p:txBody>
      </p:sp>
      <p:sp>
        <p:nvSpPr>
          <p:cNvPr id="277" name="Google Shape;277;p13"/>
          <p:cNvSpPr txBox="1"/>
          <p:nvPr/>
        </p:nvSpPr>
        <p:spPr>
          <a:xfrm>
            <a:off x="9561576" y="2345435"/>
            <a:ext cx="1224280" cy="883919"/>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53025">
            <a:spAutoFit/>
          </a:bodyPr>
          <a:lstStyle/>
          <a:p>
            <a:pPr indent="-30480" lvl="0" marL="214629" marR="176530" rtl="0" algn="l">
              <a:lnSpc>
                <a:spcPct val="100000"/>
              </a:lnSpc>
              <a:spcBef>
                <a:spcPts val="0"/>
              </a:spcBef>
              <a:spcAft>
                <a:spcPts val="0"/>
              </a:spcAft>
              <a:buNone/>
            </a:pPr>
            <a:r>
              <a:rPr lang="en-US" sz="1800">
                <a:solidFill>
                  <a:schemeClr val="dk1"/>
                </a:solidFill>
                <a:latin typeface="Calibri"/>
                <a:ea typeface="Calibri"/>
                <a:cs typeface="Calibri"/>
                <a:sym typeface="Calibri"/>
              </a:rPr>
              <a:t>Semantic  Analyzer</a:t>
            </a:r>
            <a:endParaRPr sz="1800">
              <a:solidFill>
                <a:schemeClr val="dk1"/>
              </a:solidFill>
              <a:latin typeface="Calibri"/>
              <a:ea typeface="Calibri"/>
              <a:cs typeface="Calibri"/>
              <a:sym typeface="Calibri"/>
            </a:endParaRPr>
          </a:p>
        </p:txBody>
      </p:sp>
      <p:sp>
        <p:nvSpPr>
          <p:cNvPr id="278" name="Google Shape;278;p13"/>
          <p:cNvSpPr txBox="1"/>
          <p:nvPr/>
        </p:nvSpPr>
        <p:spPr>
          <a:xfrm>
            <a:off x="5437123" y="2366517"/>
            <a:ext cx="817244"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Source  program  (HLL)</a:t>
            </a:r>
            <a:endParaRPr sz="1800">
              <a:solidFill>
                <a:schemeClr val="dk1"/>
              </a:solidFill>
              <a:latin typeface="Calibri"/>
              <a:ea typeface="Calibri"/>
              <a:cs typeface="Calibri"/>
              <a:sym typeface="Calibri"/>
            </a:endParaRPr>
          </a:p>
        </p:txBody>
      </p:sp>
      <p:grpSp>
        <p:nvGrpSpPr>
          <p:cNvPr id="279" name="Google Shape;279;p13"/>
          <p:cNvGrpSpPr/>
          <p:nvPr/>
        </p:nvGrpSpPr>
        <p:grpSpPr>
          <a:xfrm>
            <a:off x="6018276" y="2680715"/>
            <a:ext cx="3542665" cy="3241549"/>
            <a:chOff x="6018276" y="2680715"/>
            <a:chExt cx="3542665" cy="3241549"/>
          </a:xfrm>
        </p:grpSpPr>
        <p:sp>
          <p:nvSpPr>
            <p:cNvPr id="280" name="Google Shape;280;p13"/>
            <p:cNvSpPr/>
            <p:nvPr/>
          </p:nvSpPr>
          <p:spPr>
            <a:xfrm>
              <a:off x="6018276" y="2680715"/>
              <a:ext cx="3542665" cy="1442720"/>
            </a:xfrm>
            <a:custGeom>
              <a:rect b="b" l="l" r="r" t="t"/>
              <a:pathLst>
                <a:path extrusionOk="0" h="1442720" w="3542665">
                  <a:moveTo>
                    <a:pt x="513588" y="38100"/>
                  </a:moveTo>
                  <a:lnTo>
                    <a:pt x="500888" y="31750"/>
                  </a:lnTo>
                  <a:lnTo>
                    <a:pt x="437388" y="0"/>
                  </a:lnTo>
                  <a:lnTo>
                    <a:pt x="437388" y="31750"/>
                  </a:lnTo>
                  <a:lnTo>
                    <a:pt x="0" y="31750"/>
                  </a:lnTo>
                  <a:lnTo>
                    <a:pt x="0" y="44450"/>
                  </a:lnTo>
                  <a:lnTo>
                    <a:pt x="437388" y="44450"/>
                  </a:lnTo>
                  <a:lnTo>
                    <a:pt x="437388" y="76200"/>
                  </a:lnTo>
                  <a:lnTo>
                    <a:pt x="500888" y="44450"/>
                  </a:lnTo>
                  <a:lnTo>
                    <a:pt x="513588" y="38100"/>
                  </a:lnTo>
                  <a:close/>
                </a:path>
                <a:path extrusionOk="0" h="1442720" w="3542665">
                  <a:moveTo>
                    <a:pt x="1749425" y="1367917"/>
                  </a:moveTo>
                  <a:lnTo>
                    <a:pt x="1717649" y="1366710"/>
                  </a:lnTo>
                  <a:lnTo>
                    <a:pt x="1730121" y="1042670"/>
                  </a:lnTo>
                  <a:lnTo>
                    <a:pt x="1717421" y="1042162"/>
                  </a:lnTo>
                  <a:lnTo>
                    <a:pt x="1704949" y="1366215"/>
                  </a:lnTo>
                  <a:lnTo>
                    <a:pt x="1673225" y="1364996"/>
                  </a:lnTo>
                  <a:lnTo>
                    <a:pt x="1708404" y="1442593"/>
                  </a:lnTo>
                  <a:lnTo>
                    <a:pt x="1743138" y="1379347"/>
                  </a:lnTo>
                  <a:lnTo>
                    <a:pt x="1749425" y="1367917"/>
                  </a:lnTo>
                  <a:close/>
                </a:path>
                <a:path extrusionOk="0" h="1442720" w="3542665">
                  <a:moveTo>
                    <a:pt x="2007235" y="106680"/>
                  </a:moveTo>
                  <a:lnTo>
                    <a:pt x="1994535" y="100330"/>
                  </a:lnTo>
                  <a:lnTo>
                    <a:pt x="1931035" y="68580"/>
                  </a:lnTo>
                  <a:lnTo>
                    <a:pt x="1931035" y="100330"/>
                  </a:lnTo>
                  <a:lnTo>
                    <a:pt x="1735836" y="100330"/>
                  </a:lnTo>
                  <a:lnTo>
                    <a:pt x="1735836" y="113030"/>
                  </a:lnTo>
                  <a:lnTo>
                    <a:pt x="1931035" y="113030"/>
                  </a:lnTo>
                  <a:lnTo>
                    <a:pt x="1931035" y="144780"/>
                  </a:lnTo>
                  <a:lnTo>
                    <a:pt x="1994535" y="113030"/>
                  </a:lnTo>
                  <a:lnTo>
                    <a:pt x="2007235" y="106680"/>
                  </a:lnTo>
                  <a:close/>
                </a:path>
                <a:path extrusionOk="0" h="1442720" w="3542665">
                  <a:moveTo>
                    <a:pt x="3542665" y="38100"/>
                  </a:moveTo>
                  <a:lnTo>
                    <a:pt x="3529965" y="31750"/>
                  </a:lnTo>
                  <a:lnTo>
                    <a:pt x="3466465" y="0"/>
                  </a:lnTo>
                  <a:lnTo>
                    <a:pt x="3466465" y="31750"/>
                  </a:lnTo>
                  <a:lnTo>
                    <a:pt x="3230880" y="31750"/>
                  </a:lnTo>
                  <a:lnTo>
                    <a:pt x="3230880" y="44450"/>
                  </a:lnTo>
                  <a:lnTo>
                    <a:pt x="3466465" y="44450"/>
                  </a:lnTo>
                  <a:lnTo>
                    <a:pt x="3466465" y="76200"/>
                  </a:lnTo>
                  <a:lnTo>
                    <a:pt x="3529965" y="44450"/>
                  </a:lnTo>
                  <a:lnTo>
                    <a:pt x="3542665" y="3810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3"/>
            <p:cNvSpPr/>
            <p:nvPr/>
          </p:nvSpPr>
          <p:spPr>
            <a:xfrm>
              <a:off x="6425184" y="4108704"/>
              <a:ext cx="2964180" cy="1813560"/>
            </a:xfrm>
            <a:custGeom>
              <a:rect b="b" l="l" r="r" t="t"/>
              <a:pathLst>
                <a:path extrusionOk="0" h="1813560" w="2964179">
                  <a:moveTo>
                    <a:pt x="2964180" y="0"/>
                  </a:moveTo>
                  <a:lnTo>
                    <a:pt x="0" y="0"/>
                  </a:lnTo>
                  <a:lnTo>
                    <a:pt x="0" y="1813560"/>
                  </a:lnTo>
                  <a:lnTo>
                    <a:pt x="2964180" y="1813560"/>
                  </a:lnTo>
                  <a:lnTo>
                    <a:pt x="296418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2" name="Google Shape;282;p13"/>
          <p:cNvSpPr txBox="1"/>
          <p:nvPr/>
        </p:nvSpPr>
        <p:spPr>
          <a:xfrm>
            <a:off x="6556247" y="4855464"/>
            <a:ext cx="1224280" cy="883919"/>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53025">
            <a:spAutoFit/>
          </a:bodyPr>
          <a:lstStyle/>
          <a:p>
            <a:pPr indent="215900" lvl="0" marL="156845" marR="147320" rtl="0" algn="l">
              <a:lnSpc>
                <a:spcPct val="100000"/>
              </a:lnSpc>
              <a:spcBef>
                <a:spcPts val="0"/>
              </a:spcBef>
              <a:spcAft>
                <a:spcPts val="0"/>
              </a:spcAft>
              <a:buNone/>
            </a:pPr>
            <a:r>
              <a:rPr lang="en-US" sz="1800">
                <a:solidFill>
                  <a:schemeClr val="dk1"/>
                </a:solidFill>
                <a:latin typeface="Calibri"/>
                <a:ea typeface="Calibri"/>
                <a:cs typeface="Calibri"/>
                <a:sym typeface="Calibri"/>
              </a:rPr>
              <a:t>Code  Optimizer</a:t>
            </a:r>
            <a:endParaRPr sz="1800">
              <a:solidFill>
                <a:schemeClr val="dk1"/>
              </a:solidFill>
              <a:latin typeface="Calibri"/>
              <a:ea typeface="Calibri"/>
              <a:cs typeface="Calibri"/>
              <a:sym typeface="Calibri"/>
            </a:endParaRPr>
          </a:p>
        </p:txBody>
      </p:sp>
      <p:sp>
        <p:nvSpPr>
          <p:cNvPr id="283" name="Google Shape;283;p13"/>
          <p:cNvSpPr txBox="1"/>
          <p:nvPr/>
        </p:nvSpPr>
        <p:spPr>
          <a:xfrm>
            <a:off x="8051292" y="4855464"/>
            <a:ext cx="1224280" cy="883919"/>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53025">
            <a:spAutoFit/>
          </a:bodyPr>
          <a:lstStyle/>
          <a:p>
            <a:pPr indent="236220" lvl="0" marL="136525" marR="127635" rtl="0" algn="l">
              <a:lnSpc>
                <a:spcPct val="100000"/>
              </a:lnSpc>
              <a:spcBef>
                <a:spcPts val="0"/>
              </a:spcBef>
              <a:spcAft>
                <a:spcPts val="0"/>
              </a:spcAft>
              <a:buNone/>
            </a:pPr>
            <a:r>
              <a:rPr lang="en-US" sz="1800">
                <a:solidFill>
                  <a:schemeClr val="dk1"/>
                </a:solidFill>
                <a:latin typeface="Calibri"/>
                <a:ea typeface="Calibri"/>
                <a:cs typeface="Calibri"/>
                <a:sym typeface="Calibri"/>
              </a:rPr>
              <a:t>Code  Generator</a:t>
            </a:r>
            <a:endParaRPr sz="1800">
              <a:solidFill>
                <a:schemeClr val="dk1"/>
              </a:solidFill>
              <a:latin typeface="Calibri"/>
              <a:ea typeface="Calibri"/>
              <a:cs typeface="Calibri"/>
              <a:sym typeface="Calibri"/>
            </a:endParaRPr>
          </a:p>
        </p:txBody>
      </p:sp>
      <p:sp>
        <p:nvSpPr>
          <p:cNvPr id="284" name="Google Shape;284;p13"/>
          <p:cNvSpPr/>
          <p:nvPr/>
        </p:nvSpPr>
        <p:spPr>
          <a:xfrm>
            <a:off x="7780019" y="5259323"/>
            <a:ext cx="271780" cy="76200"/>
          </a:xfrm>
          <a:custGeom>
            <a:rect b="b" l="l" r="r" t="t"/>
            <a:pathLst>
              <a:path extrusionOk="0" h="76200" w="271779">
                <a:moveTo>
                  <a:pt x="195199" y="0"/>
                </a:moveTo>
                <a:lnTo>
                  <a:pt x="195199" y="76200"/>
                </a:lnTo>
                <a:lnTo>
                  <a:pt x="258699" y="44450"/>
                </a:lnTo>
                <a:lnTo>
                  <a:pt x="207899" y="44450"/>
                </a:lnTo>
                <a:lnTo>
                  <a:pt x="207899" y="31750"/>
                </a:lnTo>
                <a:lnTo>
                  <a:pt x="258699" y="31750"/>
                </a:lnTo>
                <a:lnTo>
                  <a:pt x="195199" y="0"/>
                </a:lnTo>
                <a:close/>
              </a:path>
              <a:path extrusionOk="0" h="76200" w="271779">
                <a:moveTo>
                  <a:pt x="195199" y="31750"/>
                </a:moveTo>
                <a:lnTo>
                  <a:pt x="0" y="31750"/>
                </a:lnTo>
                <a:lnTo>
                  <a:pt x="0" y="44450"/>
                </a:lnTo>
                <a:lnTo>
                  <a:pt x="195199" y="44450"/>
                </a:lnTo>
                <a:lnTo>
                  <a:pt x="195199" y="31750"/>
                </a:lnTo>
                <a:close/>
              </a:path>
              <a:path extrusionOk="0" h="76200" w="271779">
                <a:moveTo>
                  <a:pt x="258699" y="31750"/>
                </a:moveTo>
                <a:lnTo>
                  <a:pt x="207899" y="31750"/>
                </a:lnTo>
                <a:lnTo>
                  <a:pt x="207899" y="44450"/>
                </a:lnTo>
                <a:lnTo>
                  <a:pt x="258699" y="44450"/>
                </a:lnTo>
                <a:lnTo>
                  <a:pt x="271399" y="38100"/>
                </a:lnTo>
                <a:lnTo>
                  <a:pt x="258699" y="3175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3"/>
          <p:cNvSpPr txBox="1"/>
          <p:nvPr/>
        </p:nvSpPr>
        <p:spPr>
          <a:xfrm>
            <a:off x="6844410" y="1933702"/>
            <a:ext cx="351345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Analysis Part (Front end of Compiler)</a:t>
            </a:r>
            <a:endParaRPr sz="1800">
              <a:solidFill>
                <a:schemeClr val="dk1"/>
              </a:solidFill>
              <a:latin typeface="Calibri"/>
              <a:ea typeface="Calibri"/>
              <a:cs typeface="Calibri"/>
              <a:sym typeface="Calibri"/>
            </a:endParaRPr>
          </a:p>
        </p:txBody>
      </p:sp>
      <p:sp>
        <p:nvSpPr>
          <p:cNvPr id="286" name="Google Shape;286;p13"/>
          <p:cNvSpPr txBox="1"/>
          <p:nvPr/>
        </p:nvSpPr>
        <p:spPr>
          <a:xfrm>
            <a:off x="6425184" y="4108703"/>
            <a:ext cx="2964180" cy="1813560"/>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28575">
            <a:spAutoFit/>
          </a:bodyPr>
          <a:lstStyle/>
          <a:p>
            <a:pPr indent="0" lvl="0" marL="92075"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Synthesis Part (Back end of</a:t>
            </a:r>
            <a:endParaRPr sz="1800">
              <a:solidFill>
                <a:schemeClr val="dk1"/>
              </a:solidFill>
              <a:latin typeface="Calibri"/>
              <a:ea typeface="Calibri"/>
              <a:cs typeface="Calibri"/>
              <a:sym typeface="Calibri"/>
            </a:endParaRPr>
          </a:p>
          <a:p>
            <a:pPr indent="0" lvl="0" marL="92075" marR="0" rtl="0" algn="l">
              <a:lnSpc>
                <a:spcPct val="100000"/>
              </a:lnSpc>
              <a:spcBef>
                <a:spcPts val="5"/>
              </a:spcBef>
              <a:spcAft>
                <a:spcPts val="0"/>
              </a:spcAft>
              <a:buNone/>
            </a:pPr>
            <a:r>
              <a:rPr b="1" lang="en-US" sz="1800">
                <a:solidFill>
                  <a:srgbClr val="001F5F"/>
                </a:solidFill>
                <a:latin typeface="Calibri"/>
                <a:ea typeface="Calibri"/>
                <a:cs typeface="Calibri"/>
                <a:sym typeface="Calibri"/>
              </a:rPr>
              <a:t>Compiler)</a:t>
            </a:r>
            <a:endParaRPr sz="1800">
              <a:solidFill>
                <a:schemeClr val="dk1"/>
              </a:solidFill>
              <a:latin typeface="Calibri"/>
              <a:ea typeface="Calibri"/>
              <a:cs typeface="Calibri"/>
              <a:sym typeface="Calibri"/>
            </a:endParaRPr>
          </a:p>
        </p:txBody>
      </p:sp>
      <p:sp>
        <p:nvSpPr>
          <p:cNvPr id="287" name="Google Shape;287;p13"/>
          <p:cNvSpPr txBox="1"/>
          <p:nvPr/>
        </p:nvSpPr>
        <p:spPr>
          <a:xfrm>
            <a:off x="7868157" y="3710178"/>
            <a:ext cx="17348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Intermediate code</a:t>
            </a:r>
            <a:endParaRPr sz="1800">
              <a:solidFill>
                <a:schemeClr val="dk1"/>
              </a:solidFill>
              <a:latin typeface="Calibri"/>
              <a:ea typeface="Calibri"/>
              <a:cs typeface="Calibri"/>
              <a:sym typeface="Calibri"/>
            </a:endParaRPr>
          </a:p>
        </p:txBody>
      </p:sp>
      <p:sp>
        <p:nvSpPr>
          <p:cNvPr id="288" name="Google Shape;288;p13"/>
          <p:cNvSpPr/>
          <p:nvPr/>
        </p:nvSpPr>
        <p:spPr>
          <a:xfrm>
            <a:off x="7805928" y="5945123"/>
            <a:ext cx="76200" cy="368300"/>
          </a:xfrm>
          <a:custGeom>
            <a:rect b="b" l="l" r="r" t="t"/>
            <a:pathLst>
              <a:path extrusionOk="0" h="368300" w="76200">
                <a:moveTo>
                  <a:pt x="31750" y="291630"/>
                </a:moveTo>
                <a:lnTo>
                  <a:pt x="0" y="291630"/>
                </a:lnTo>
                <a:lnTo>
                  <a:pt x="38100" y="367830"/>
                </a:lnTo>
                <a:lnTo>
                  <a:pt x="69850" y="304330"/>
                </a:lnTo>
                <a:lnTo>
                  <a:pt x="31750" y="304330"/>
                </a:lnTo>
                <a:lnTo>
                  <a:pt x="31750" y="291630"/>
                </a:lnTo>
                <a:close/>
              </a:path>
              <a:path extrusionOk="0" h="368300" w="76200">
                <a:moveTo>
                  <a:pt x="44450" y="0"/>
                </a:moveTo>
                <a:lnTo>
                  <a:pt x="31750" y="0"/>
                </a:lnTo>
                <a:lnTo>
                  <a:pt x="31750" y="304330"/>
                </a:lnTo>
                <a:lnTo>
                  <a:pt x="44450" y="304330"/>
                </a:lnTo>
                <a:lnTo>
                  <a:pt x="44450" y="0"/>
                </a:lnTo>
                <a:close/>
              </a:path>
              <a:path extrusionOk="0" h="368300" w="76200">
                <a:moveTo>
                  <a:pt x="76200" y="291630"/>
                </a:moveTo>
                <a:lnTo>
                  <a:pt x="44450" y="291630"/>
                </a:lnTo>
                <a:lnTo>
                  <a:pt x="44450" y="304330"/>
                </a:lnTo>
                <a:lnTo>
                  <a:pt x="69850" y="304330"/>
                </a:lnTo>
                <a:lnTo>
                  <a:pt x="76200" y="29163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3"/>
          <p:cNvSpPr txBox="1"/>
          <p:nvPr/>
        </p:nvSpPr>
        <p:spPr>
          <a:xfrm>
            <a:off x="6844410" y="6224727"/>
            <a:ext cx="242570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Target Machine code</a:t>
            </a:r>
            <a:endParaRPr sz="18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1800">
                <a:solidFill>
                  <a:schemeClr val="dk1"/>
                </a:solidFill>
                <a:latin typeface="Calibri"/>
                <a:ea typeface="Calibri"/>
                <a:cs typeface="Calibri"/>
                <a:sym typeface="Calibri"/>
              </a:rPr>
              <a:t>(Assembly level language)</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4"/>
          <p:cNvSpPr txBox="1"/>
          <p:nvPr>
            <p:ph type="title"/>
          </p:nvPr>
        </p:nvSpPr>
        <p:spPr>
          <a:xfrm>
            <a:off x="485648" y="897128"/>
            <a:ext cx="50660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 UNIT 1</a:t>
            </a:r>
            <a:endParaRPr/>
          </a:p>
        </p:txBody>
      </p:sp>
      <p:sp>
        <p:nvSpPr>
          <p:cNvPr id="295" name="Google Shape;295;p14"/>
          <p:cNvSpPr txBox="1"/>
          <p:nvPr/>
        </p:nvSpPr>
        <p:spPr>
          <a:xfrm>
            <a:off x="485648" y="2342769"/>
            <a:ext cx="5277485"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The Role of Lexical Analyzer</a:t>
            </a:r>
            <a:endParaRPr sz="3600">
              <a:solidFill>
                <a:schemeClr val="dk1"/>
              </a:solidFill>
              <a:latin typeface="Calibri"/>
              <a:ea typeface="Calibri"/>
              <a:cs typeface="Calibri"/>
              <a:sym typeface="Calibri"/>
            </a:endParaRPr>
          </a:p>
        </p:txBody>
      </p:sp>
      <p:sp>
        <p:nvSpPr>
          <p:cNvPr id="296" name="Google Shape;296;p14"/>
          <p:cNvSpPr txBox="1"/>
          <p:nvPr/>
        </p:nvSpPr>
        <p:spPr>
          <a:xfrm>
            <a:off x="677672" y="5462566"/>
            <a:ext cx="4994910" cy="782907"/>
          </a:xfrm>
          <a:prstGeom prst="rect">
            <a:avLst/>
          </a:prstGeom>
          <a:noFill/>
          <a:ln>
            <a:noFill/>
          </a:ln>
        </p:spPr>
        <p:txBody>
          <a:bodyPr anchorCtr="0" anchor="t" bIns="0" lIns="0" spcFirstLastPara="1" rIns="0" wrap="square" tIns="53975">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Divyaprabha K N </a:t>
            </a:r>
            <a:endParaRPr b="1" sz="2400">
              <a:solidFill>
                <a:schemeClr val="dk1"/>
              </a:solidFill>
              <a:latin typeface="Calibri"/>
              <a:ea typeface="Calibri"/>
              <a:cs typeface="Calibri"/>
              <a:sym typeface="Calibri"/>
            </a:endParaRPr>
          </a:p>
          <a:p>
            <a:pPr indent="0" lvl="0" marL="12700" marR="0" rtl="0" algn="l">
              <a:lnSpc>
                <a:spcPct val="100000"/>
              </a:lnSpc>
              <a:spcBef>
                <a:spcPts val="425"/>
              </a:spcBef>
              <a:spcAft>
                <a:spcPts val="0"/>
              </a:spcAft>
              <a:buNone/>
            </a:pPr>
            <a:r>
              <a:rPr lang="en-US" sz="2000">
                <a:solidFill>
                  <a:schemeClr val="dk1"/>
                </a:solidFill>
                <a:latin typeface="Calibri"/>
                <a:ea typeface="Calibri"/>
                <a:cs typeface="Calibri"/>
                <a:sym typeface="Calibri"/>
              </a:rPr>
              <a:t>Department of Computer Science &amp; Engineering</a:t>
            </a:r>
            <a:endParaRPr/>
          </a:p>
        </p:txBody>
      </p:sp>
      <p:sp>
        <p:nvSpPr>
          <p:cNvPr id="297" name="Google Shape;297;p14"/>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4"/>
          <p:cNvSpPr/>
          <p:nvPr/>
        </p:nvSpPr>
        <p:spPr>
          <a:xfrm>
            <a:off x="761" y="2311145"/>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9" name="Google Shape;299;p1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nvSpPr>
        <p:spPr>
          <a:xfrm>
            <a:off x="450600" y="1586625"/>
            <a:ext cx="9296400" cy="5036400"/>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lang="en-US" sz="2400">
                <a:solidFill>
                  <a:schemeClr val="dk1"/>
                </a:solidFill>
                <a:latin typeface="Calibri"/>
                <a:ea typeface="Calibri"/>
                <a:cs typeface="Calibri"/>
                <a:sym typeface="Calibri"/>
              </a:rPr>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a:t>
            </a:r>
            <a:endParaRPr/>
          </a:p>
          <a:p>
            <a:pPr indent="0" lvl="0" marL="33655" marR="0" rtl="0" algn="l">
              <a:lnSpc>
                <a:spcPct val="100000"/>
              </a:lnSpc>
              <a:spcBef>
                <a:spcPts val="365"/>
              </a:spcBef>
              <a:spcAft>
                <a:spcPts val="0"/>
              </a:spcAft>
              <a:buNone/>
            </a:pP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(token-name, attribute-value)  </a:t>
            </a:r>
            <a:endParaRPr/>
          </a:p>
          <a:p>
            <a:pPr indent="0" lvl="0" marL="33655" marR="0" rtl="0" algn="l">
              <a:lnSpc>
                <a:spcPct val="100000"/>
              </a:lnSpc>
              <a:spcBef>
                <a:spcPts val="365"/>
              </a:spcBef>
              <a:spcAft>
                <a:spcPts val="0"/>
              </a:spcAft>
              <a:buNone/>
            </a:pPr>
            <a:r>
              <a:rPr lang="en-US" sz="2400">
                <a:solidFill>
                  <a:schemeClr val="dk1"/>
                </a:solidFill>
                <a:latin typeface="Calibri"/>
                <a:ea typeface="Calibri"/>
                <a:cs typeface="Calibri"/>
                <a:sym typeface="Calibri"/>
              </a:rPr>
              <a:t>that it passes on to the subsequent phase, syntax analysis. In the token, the first component token-name is an </a:t>
            </a:r>
            <a:r>
              <a:rPr b="1" lang="en-US" sz="2400">
                <a:solidFill>
                  <a:schemeClr val="dk1"/>
                </a:solidFill>
                <a:latin typeface="Calibri"/>
                <a:ea typeface="Calibri"/>
                <a:cs typeface="Calibri"/>
                <a:sym typeface="Calibri"/>
              </a:rPr>
              <a:t>abstract symbol </a:t>
            </a:r>
            <a:r>
              <a:rPr lang="en-US" sz="2400">
                <a:solidFill>
                  <a:schemeClr val="dk1"/>
                </a:solidFill>
                <a:latin typeface="Calibri"/>
                <a:ea typeface="Calibri"/>
                <a:cs typeface="Calibri"/>
                <a:sym typeface="Calibri"/>
              </a:rPr>
              <a:t>that is used during </a:t>
            </a:r>
            <a:r>
              <a:rPr b="1" lang="en-US" sz="2400">
                <a:solidFill>
                  <a:schemeClr val="dk1"/>
                </a:solidFill>
                <a:latin typeface="Calibri"/>
                <a:ea typeface="Calibri"/>
                <a:cs typeface="Calibri"/>
                <a:sym typeface="Calibri"/>
              </a:rPr>
              <a:t>syntax analysis</a:t>
            </a:r>
            <a:r>
              <a:rPr lang="en-US" sz="2400">
                <a:solidFill>
                  <a:schemeClr val="dk1"/>
                </a:solidFill>
                <a:latin typeface="Calibri"/>
                <a:ea typeface="Calibri"/>
                <a:cs typeface="Calibri"/>
                <a:sym typeface="Calibri"/>
              </a:rPr>
              <a:t>, </a:t>
            </a:r>
            <a:endParaRPr/>
          </a:p>
          <a:p>
            <a:pPr indent="0" lvl="0" marL="33655" marR="0" rtl="0" algn="l">
              <a:lnSpc>
                <a:spcPct val="100000"/>
              </a:lnSpc>
              <a:spcBef>
                <a:spcPts val="365"/>
              </a:spcBef>
              <a:spcAft>
                <a:spcPts val="0"/>
              </a:spcAft>
              <a:buNone/>
            </a:pPr>
            <a:r>
              <a:rPr lang="en-US" sz="2400">
                <a:solidFill>
                  <a:schemeClr val="dk1"/>
                </a:solidFill>
                <a:latin typeface="Calibri"/>
                <a:ea typeface="Calibri"/>
                <a:cs typeface="Calibri"/>
                <a:sym typeface="Calibri"/>
              </a:rPr>
              <a:t>and the second component </a:t>
            </a:r>
            <a:r>
              <a:rPr b="1" lang="en-US" sz="2400">
                <a:solidFill>
                  <a:schemeClr val="dk1"/>
                </a:solidFill>
                <a:latin typeface="Calibri"/>
                <a:ea typeface="Calibri"/>
                <a:cs typeface="Calibri"/>
                <a:sym typeface="Calibri"/>
              </a:rPr>
              <a:t>attribute-value </a:t>
            </a:r>
            <a:r>
              <a:rPr lang="en-US" sz="2400">
                <a:solidFill>
                  <a:schemeClr val="dk1"/>
                </a:solidFill>
                <a:latin typeface="Calibri"/>
                <a:ea typeface="Calibri"/>
                <a:cs typeface="Calibri"/>
                <a:sym typeface="Calibri"/>
              </a:rPr>
              <a:t>points to an entry in the </a:t>
            </a:r>
            <a:r>
              <a:rPr b="1" lang="en-US" sz="2400">
                <a:solidFill>
                  <a:schemeClr val="dk1"/>
                </a:solidFill>
                <a:latin typeface="Calibri"/>
                <a:ea typeface="Calibri"/>
                <a:cs typeface="Calibri"/>
                <a:sym typeface="Calibri"/>
              </a:rPr>
              <a:t>symbol table </a:t>
            </a:r>
            <a:r>
              <a:rPr lang="en-US" sz="2400">
                <a:solidFill>
                  <a:schemeClr val="dk1"/>
                </a:solidFill>
                <a:latin typeface="Calibri"/>
                <a:ea typeface="Calibri"/>
                <a:cs typeface="Calibri"/>
                <a:sym typeface="Calibri"/>
              </a:rPr>
              <a:t>for this token. </a:t>
            </a:r>
            <a:endParaRPr/>
          </a:p>
          <a:p>
            <a:pPr indent="0" lvl="0" marL="33655" marR="0" rtl="0" algn="l">
              <a:lnSpc>
                <a:spcPct val="100000"/>
              </a:lnSpc>
              <a:spcBef>
                <a:spcPts val="365"/>
              </a:spcBef>
              <a:spcAft>
                <a:spcPts val="0"/>
              </a:spcAft>
              <a:buNone/>
            </a:pPr>
            <a:r>
              <a:rPr lang="en-US" sz="2400">
                <a:solidFill>
                  <a:schemeClr val="dk1"/>
                </a:solidFill>
                <a:latin typeface="Calibri"/>
                <a:ea typeface="Calibri"/>
                <a:cs typeface="Calibri"/>
                <a:sym typeface="Calibri"/>
              </a:rPr>
              <a:t>Information from the symbol-table entry is needed for semantic analysis and code generation. </a:t>
            </a:r>
            <a:endParaRPr sz="2400">
              <a:solidFill>
                <a:schemeClr val="dk1"/>
              </a:solidFill>
              <a:latin typeface="Calibri"/>
              <a:ea typeface="Calibri"/>
              <a:cs typeface="Calibri"/>
              <a:sym typeface="Calibri"/>
            </a:endParaRPr>
          </a:p>
        </p:txBody>
      </p:sp>
      <p:pic>
        <p:nvPicPr>
          <p:cNvPr id="305" name="Google Shape;305;p1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06" name="Google Shape;306;p15"/>
          <p:cNvSpPr txBox="1"/>
          <p:nvPr/>
        </p:nvSpPr>
        <p:spPr>
          <a:xfrm>
            <a:off x="450595" y="231986"/>
            <a:ext cx="6331205" cy="823944"/>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Clr>
                <a:srgbClr val="2E5496"/>
              </a:buClr>
              <a:buSzPts val="2400"/>
              <a:buFont typeface="Calibri"/>
              <a:buNone/>
            </a:pPr>
            <a:r>
              <a:rPr b="0" i="0" lang="en-US" sz="2400" u="none" cap="none" strike="noStrike">
                <a:solidFill>
                  <a:srgbClr val="2E5496"/>
                </a:solidFill>
                <a:latin typeface="Calibri"/>
                <a:ea typeface="Calibri"/>
                <a:cs typeface="Calibri"/>
                <a:sym typeface="Calibri"/>
              </a:rPr>
              <a:t>COMPILER DESIGN</a:t>
            </a:r>
            <a:endParaRPr b="0" i="0" sz="2400" u="none" cap="none" strike="noStrike">
              <a:solidFill>
                <a:srgbClr val="000000"/>
              </a:solidFill>
              <a:latin typeface="Calibri"/>
              <a:ea typeface="Calibri"/>
              <a:cs typeface="Calibri"/>
              <a:sym typeface="Calibri"/>
            </a:endParaRPr>
          </a:p>
          <a:p>
            <a:pPr indent="0" lvl="0" marL="12700" marR="0" rtl="0" algn="l">
              <a:lnSpc>
                <a:spcPct val="100000"/>
              </a:lnSpc>
              <a:spcBef>
                <a:spcPts val="265"/>
              </a:spcBef>
              <a:spcAft>
                <a:spcPts val="0"/>
              </a:spcAft>
              <a:buClr>
                <a:srgbClr val="FF0000"/>
              </a:buClr>
              <a:buSzPts val="2400"/>
              <a:buFont typeface="Calibri"/>
              <a:buNone/>
            </a:pPr>
            <a:r>
              <a:rPr lang="en-US" sz="2400">
                <a:solidFill>
                  <a:srgbClr val="FF0000"/>
                </a:solidFill>
                <a:latin typeface="Calibri"/>
                <a:ea typeface="Calibri"/>
                <a:cs typeface="Calibri"/>
                <a:sym typeface="Calibri"/>
              </a:rPr>
              <a:t>Detailed study of Lexical Analysis</a:t>
            </a:r>
            <a:endParaRPr b="0" i="0" sz="2400" u="none" cap="none" strike="noStrike">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nvSpPr>
        <p:spPr>
          <a:xfrm>
            <a:off x="228600" y="1414843"/>
            <a:ext cx="9829800" cy="5494453"/>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lang="en-US" sz="1800">
                <a:solidFill>
                  <a:schemeClr val="dk1"/>
                </a:solidFill>
                <a:latin typeface="Calibri"/>
                <a:ea typeface="Calibri"/>
                <a:cs typeface="Calibri"/>
                <a:sym typeface="Calibri"/>
              </a:rPr>
              <a:t>For example, suppose a source program contains the assignment statement</a:t>
            </a:r>
            <a:endParaRPr/>
          </a:p>
          <a:p>
            <a:pPr indent="0" lvl="0" marL="33655" marR="0" rtl="0" algn="ctr">
              <a:lnSpc>
                <a:spcPct val="100000"/>
              </a:lnSpc>
              <a:spcBef>
                <a:spcPts val="365"/>
              </a:spcBef>
              <a:spcAft>
                <a:spcPts val="0"/>
              </a:spcAft>
              <a:buNone/>
            </a:pPr>
            <a:r>
              <a:rPr lang="en-US" sz="1800">
                <a:solidFill>
                  <a:srgbClr val="FF0000"/>
                </a:solidFill>
                <a:latin typeface="Calibri"/>
                <a:ea typeface="Calibri"/>
                <a:cs typeface="Calibri"/>
                <a:sym typeface="Calibri"/>
              </a:rPr>
              <a:t>position = initial + rate * 60</a:t>
            </a:r>
            <a:endParaRPr/>
          </a:p>
          <a:p>
            <a:pPr indent="0" lvl="0" marL="33655" marR="0" rtl="0" algn="l">
              <a:lnSpc>
                <a:spcPct val="100000"/>
              </a:lnSpc>
              <a:spcBef>
                <a:spcPts val="365"/>
              </a:spcBef>
              <a:spcAft>
                <a:spcPts val="0"/>
              </a:spcAft>
              <a:buNone/>
            </a:pPr>
            <a:r>
              <a:rPr lang="en-US" sz="1800">
                <a:solidFill>
                  <a:schemeClr val="dk1"/>
                </a:solidFill>
                <a:latin typeface="Calibri"/>
                <a:ea typeface="Calibri"/>
                <a:cs typeface="Calibri"/>
                <a:sym typeface="Calibri"/>
              </a:rPr>
              <a:t>The characters in this assignment could be grouped into the following lexemes and mapped into the following tokens passed on to the syntax analyzer: </a:t>
            </a:r>
            <a:endParaRPr/>
          </a:p>
          <a:p>
            <a:pPr indent="-457200" lvl="0" marL="490855" marR="0" rtl="0" algn="l">
              <a:lnSpc>
                <a:spcPct val="100000"/>
              </a:lnSpc>
              <a:spcBef>
                <a:spcPts val="365"/>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position</a:t>
            </a:r>
            <a:r>
              <a:rPr lang="en-US" sz="1800">
                <a:solidFill>
                  <a:schemeClr val="dk1"/>
                </a:solidFill>
                <a:latin typeface="Calibri"/>
                <a:ea typeface="Calibri"/>
                <a:cs typeface="Calibri"/>
                <a:sym typeface="Calibri"/>
              </a:rPr>
              <a:t> is a </a:t>
            </a:r>
            <a:r>
              <a:rPr lang="en-US" sz="1800">
                <a:solidFill>
                  <a:srgbClr val="FF0000"/>
                </a:solidFill>
                <a:latin typeface="Calibri"/>
                <a:ea typeface="Calibri"/>
                <a:cs typeface="Calibri"/>
                <a:sym typeface="Calibri"/>
              </a:rPr>
              <a:t>lexeme</a:t>
            </a:r>
            <a:r>
              <a:rPr lang="en-US" sz="1800">
                <a:solidFill>
                  <a:schemeClr val="dk1"/>
                </a:solidFill>
                <a:latin typeface="Calibri"/>
                <a:ea typeface="Calibri"/>
                <a:cs typeface="Calibri"/>
                <a:sym typeface="Calibri"/>
              </a:rPr>
              <a:t> that would be mapped into a </a:t>
            </a:r>
            <a:r>
              <a:rPr lang="en-US" sz="1800">
                <a:solidFill>
                  <a:srgbClr val="FF0000"/>
                </a:solidFill>
                <a:latin typeface="Calibri"/>
                <a:ea typeface="Calibri"/>
                <a:cs typeface="Calibri"/>
                <a:sym typeface="Calibri"/>
              </a:rPr>
              <a:t>token (id, 1), </a:t>
            </a:r>
            <a:r>
              <a:rPr lang="en-US" sz="1800">
                <a:solidFill>
                  <a:schemeClr val="dk1"/>
                </a:solidFill>
                <a:latin typeface="Calibri"/>
                <a:ea typeface="Calibri"/>
                <a:cs typeface="Calibri"/>
                <a:sym typeface="Calibri"/>
              </a:rPr>
              <a:t>where id is an abstract symbol standing for identifier and 1 points to the symboltable entry for position . The symbol-table entry for an identifier holds information about the identifier, such as its name and type. </a:t>
            </a:r>
            <a:endParaRPr/>
          </a:p>
          <a:p>
            <a:pPr indent="-457200" lvl="0" marL="490855" marR="0" rtl="0" algn="l">
              <a:lnSpc>
                <a:spcPct val="100000"/>
              </a:lnSpc>
              <a:spcBef>
                <a:spcPts val="365"/>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assignment symbol </a:t>
            </a:r>
            <a:r>
              <a:rPr lang="en-US" sz="1800">
                <a:solidFill>
                  <a:srgbClr val="FF0000"/>
                </a:solidFill>
                <a:latin typeface="Calibri"/>
                <a:ea typeface="Calibri"/>
                <a:cs typeface="Calibri"/>
                <a:sym typeface="Calibri"/>
              </a:rPr>
              <a:t>= is a lexeme that is mapped into the token (=). </a:t>
            </a:r>
            <a:r>
              <a:rPr lang="en-US" sz="1800">
                <a:solidFill>
                  <a:schemeClr val="dk1"/>
                </a:solidFill>
                <a:latin typeface="Calibri"/>
                <a:ea typeface="Calibri"/>
                <a:cs typeface="Calibri"/>
                <a:sym typeface="Calibri"/>
              </a:rPr>
              <a:t>Since this token needs no attribute-value, we have omitted the second component. We could have used any abstract symbol such as assign for the token-name, but for notational convenience we have chosen to use the lexeme itself as the name of the abstract symbol. </a:t>
            </a:r>
            <a:endParaRPr/>
          </a:p>
          <a:p>
            <a:pPr indent="-457200" lvl="0" marL="490855" marR="0" rtl="0" algn="l">
              <a:lnSpc>
                <a:spcPct val="100000"/>
              </a:lnSpc>
              <a:spcBef>
                <a:spcPts val="365"/>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initial is a lexeme that is mapped into the token (id, 2), </a:t>
            </a:r>
            <a:r>
              <a:rPr lang="en-US" sz="1800">
                <a:solidFill>
                  <a:schemeClr val="dk1"/>
                </a:solidFill>
                <a:latin typeface="Calibri"/>
                <a:ea typeface="Calibri"/>
                <a:cs typeface="Calibri"/>
                <a:sym typeface="Calibri"/>
              </a:rPr>
              <a:t>where 2 points to the symbol-table entry for initial . </a:t>
            </a:r>
            <a:endParaRPr/>
          </a:p>
          <a:p>
            <a:pPr indent="-457200" lvl="0" marL="490855" marR="0" rtl="0" algn="l">
              <a:lnSpc>
                <a:spcPct val="100000"/>
              </a:lnSpc>
              <a:spcBef>
                <a:spcPts val="365"/>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 + is </a:t>
            </a:r>
            <a:r>
              <a:rPr lang="en-US" sz="1800">
                <a:solidFill>
                  <a:schemeClr val="dk1"/>
                </a:solidFill>
                <a:latin typeface="Calibri"/>
                <a:ea typeface="Calibri"/>
                <a:cs typeface="Calibri"/>
                <a:sym typeface="Calibri"/>
              </a:rPr>
              <a:t>a lexeme that is mapped into the token (+). </a:t>
            </a:r>
            <a:endParaRPr/>
          </a:p>
          <a:p>
            <a:pPr indent="-457200" lvl="0" marL="490855" marR="0" rtl="0" algn="l">
              <a:lnSpc>
                <a:spcPct val="100000"/>
              </a:lnSpc>
              <a:spcBef>
                <a:spcPts val="365"/>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rate </a:t>
            </a:r>
            <a:r>
              <a:rPr lang="en-US" sz="1800">
                <a:solidFill>
                  <a:schemeClr val="dk1"/>
                </a:solidFill>
                <a:latin typeface="Calibri"/>
                <a:ea typeface="Calibri"/>
                <a:cs typeface="Calibri"/>
                <a:sym typeface="Calibri"/>
              </a:rPr>
              <a:t>is a lexeme that is mapped into the token (id, 3), where 3 points to the symbol-table entry for rate . </a:t>
            </a:r>
            <a:endParaRPr/>
          </a:p>
          <a:p>
            <a:pPr indent="-457200" lvl="0" marL="490855" marR="0" rtl="0" algn="l">
              <a:lnSpc>
                <a:spcPct val="100000"/>
              </a:lnSpc>
              <a:spcBef>
                <a:spcPts val="365"/>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is a lexeme that is mapped into the token (*)</a:t>
            </a:r>
            <a:r>
              <a:rPr lang="en-US" sz="1800">
                <a:solidFill>
                  <a:schemeClr val="dk1"/>
                </a:solidFill>
                <a:latin typeface="Calibri"/>
                <a:ea typeface="Calibri"/>
                <a:cs typeface="Calibri"/>
                <a:sym typeface="Calibri"/>
              </a:rPr>
              <a:t>. </a:t>
            </a:r>
            <a:endParaRPr/>
          </a:p>
          <a:p>
            <a:pPr indent="-457200" lvl="0" marL="490855" marR="0" rtl="0" algn="l">
              <a:lnSpc>
                <a:spcPct val="100000"/>
              </a:lnSpc>
              <a:spcBef>
                <a:spcPts val="365"/>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60 is a lexeme </a:t>
            </a:r>
            <a:r>
              <a:rPr lang="en-US" sz="1800">
                <a:solidFill>
                  <a:schemeClr val="dk1"/>
                </a:solidFill>
                <a:latin typeface="Calibri"/>
                <a:ea typeface="Calibri"/>
                <a:cs typeface="Calibri"/>
                <a:sym typeface="Calibri"/>
              </a:rPr>
              <a:t>that is mapped into the token (60). </a:t>
            </a:r>
            <a:endParaRPr sz="1800">
              <a:solidFill>
                <a:schemeClr val="dk1"/>
              </a:solidFill>
              <a:latin typeface="Calibri"/>
              <a:ea typeface="Calibri"/>
              <a:cs typeface="Calibri"/>
              <a:sym typeface="Calibri"/>
            </a:endParaRPr>
          </a:p>
        </p:txBody>
      </p:sp>
      <p:pic>
        <p:nvPicPr>
          <p:cNvPr id="312" name="Google Shape;312;p1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13" name="Google Shape;313;p16"/>
          <p:cNvSpPr txBox="1"/>
          <p:nvPr/>
        </p:nvSpPr>
        <p:spPr>
          <a:xfrm>
            <a:off x="450595" y="231986"/>
            <a:ext cx="350456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Clr>
                <a:srgbClr val="2E5496"/>
              </a:buClr>
              <a:buSzPts val="2400"/>
              <a:buFont typeface="Calibri"/>
              <a:buNone/>
            </a:pPr>
            <a:r>
              <a:rPr b="0" i="0" lang="en-US" sz="2400" u="none" cap="none" strike="noStrike">
                <a:solidFill>
                  <a:srgbClr val="2E5496"/>
                </a:solidFill>
                <a:latin typeface="Calibri"/>
                <a:ea typeface="Calibri"/>
                <a:cs typeface="Calibri"/>
                <a:sym typeface="Calibri"/>
              </a:rPr>
              <a:t>COMPILER DESIGN</a:t>
            </a:r>
            <a:endParaRPr b="0" i="0" sz="2400" u="none" cap="none" strike="noStrike">
              <a:solidFill>
                <a:srgbClr val="000000"/>
              </a:solidFill>
              <a:latin typeface="Calibri"/>
              <a:ea typeface="Calibri"/>
              <a:cs typeface="Calibri"/>
              <a:sym typeface="Calibri"/>
            </a:endParaRPr>
          </a:p>
          <a:p>
            <a:pPr indent="0" lvl="0" marL="12700" marR="0" rtl="0" algn="l">
              <a:lnSpc>
                <a:spcPct val="100000"/>
              </a:lnSpc>
              <a:spcBef>
                <a:spcPts val="265"/>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Lexical Analysis Example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nvSpPr>
        <p:spPr>
          <a:xfrm>
            <a:off x="381000" y="1524000"/>
            <a:ext cx="9296400" cy="4760700"/>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lang="en-US" sz="2400">
                <a:solidFill>
                  <a:schemeClr val="dk1"/>
                </a:solidFill>
                <a:latin typeface="Calibri"/>
                <a:ea typeface="Calibri"/>
                <a:cs typeface="Calibri"/>
                <a:sym typeface="Calibri"/>
              </a:rPr>
              <a:t>Final  representation of the assignment statement  after lexical analysis as the sequence of tokens </a:t>
            </a:r>
            <a:endParaRPr/>
          </a:p>
          <a:p>
            <a:pPr indent="0" lvl="0" marL="33655" marR="0" rtl="0" algn="l">
              <a:lnSpc>
                <a:spcPct val="100000"/>
              </a:lnSpc>
              <a:spcBef>
                <a:spcPts val="365"/>
              </a:spcBef>
              <a:spcAft>
                <a:spcPts val="0"/>
              </a:spcAft>
              <a:buNone/>
            </a:pPr>
            <a:r>
              <a:rPr lang="en-US" sz="2400">
                <a:solidFill>
                  <a:srgbClr val="FF0000"/>
                </a:solidFill>
                <a:latin typeface="Calibri"/>
                <a:ea typeface="Calibri"/>
                <a:cs typeface="Calibri"/>
                <a:sym typeface="Calibri"/>
              </a:rPr>
              <a:t>(id,l) (=) (id, 2) (+) (id, 3) (*) (60)</a:t>
            </a:r>
            <a:endParaRPr/>
          </a:p>
          <a:p>
            <a:pPr indent="0" lvl="0" marL="33655" marR="0" rtl="0" algn="l">
              <a:lnSpc>
                <a:spcPct val="100000"/>
              </a:lnSpc>
              <a:spcBef>
                <a:spcPts val="365"/>
              </a:spcBef>
              <a:spcAft>
                <a:spcPts val="0"/>
              </a:spcAft>
              <a:buNone/>
            </a:pPr>
            <a:r>
              <a:rPr lang="en-US" sz="2400">
                <a:solidFill>
                  <a:schemeClr val="dk1"/>
                </a:solidFill>
                <a:latin typeface="Calibri"/>
                <a:ea typeface="Calibri"/>
                <a:cs typeface="Calibri"/>
                <a:sym typeface="Calibri"/>
              </a:rPr>
              <a:t>In this representation, the token names =, +, and * are abstract symbols for the assignment, addition, and multiplication operators, respectively. </a:t>
            </a:r>
            <a:endParaRPr/>
          </a:p>
          <a:p>
            <a:pPr indent="0" lvl="0" marL="33655" marR="0" rtl="0" algn="l">
              <a:lnSpc>
                <a:spcPct val="100000"/>
              </a:lnSpc>
              <a:spcBef>
                <a:spcPts val="365"/>
              </a:spcBef>
              <a:spcAft>
                <a:spcPts val="0"/>
              </a:spcAft>
              <a:buNone/>
            </a:pPr>
            <a:r>
              <a:t/>
            </a:r>
            <a:endParaRPr sz="2400">
              <a:solidFill>
                <a:schemeClr val="dk1"/>
              </a:solidFill>
              <a:latin typeface="Calibri"/>
              <a:ea typeface="Calibri"/>
              <a:cs typeface="Calibri"/>
              <a:sym typeface="Calibri"/>
            </a:endParaRPr>
          </a:p>
          <a:p>
            <a:pPr indent="0" lvl="0" marL="33655" marR="0" rtl="0" algn="l">
              <a:lnSpc>
                <a:spcPct val="100000"/>
              </a:lnSpc>
              <a:spcBef>
                <a:spcPts val="365"/>
              </a:spcBef>
              <a:spcAft>
                <a:spcPts val="0"/>
              </a:spcAft>
              <a:buNone/>
            </a:pPr>
            <a:r>
              <a:t/>
            </a:r>
            <a:endParaRPr sz="2400">
              <a:solidFill>
                <a:schemeClr val="dk1"/>
              </a:solidFill>
              <a:latin typeface="Calibri"/>
              <a:ea typeface="Calibri"/>
              <a:cs typeface="Calibri"/>
              <a:sym typeface="Calibri"/>
            </a:endParaRPr>
          </a:p>
          <a:p>
            <a:pPr indent="0" lvl="0" marL="33655" marR="0" rtl="0" algn="l">
              <a:lnSpc>
                <a:spcPct val="100000"/>
              </a:lnSpc>
              <a:spcBef>
                <a:spcPts val="365"/>
              </a:spcBef>
              <a:spcAft>
                <a:spcPts val="0"/>
              </a:spcAft>
              <a:buNone/>
            </a:pPr>
            <a:r>
              <a:rPr lang="en-US" sz="2400">
                <a:solidFill>
                  <a:srgbClr val="FF0000"/>
                </a:solidFill>
                <a:latin typeface="Calibri"/>
                <a:ea typeface="Calibri"/>
                <a:cs typeface="Calibri"/>
                <a:sym typeface="Calibri"/>
              </a:rPr>
              <a:t>Technically speaking, for the lexeme 60 we should make up a token like (number, 4), where 4 points to the symbol table for the internal representation of integer 60 but we shall defer the discussion of tokens for numbers until Chapter 2. </a:t>
            </a:r>
            <a:endParaRPr/>
          </a:p>
          <a:p>
            <a:pPr indent="0" lvl="0" marL="33655" marR="0" rtl="0" algn="l">
              <a:lnSpc>
                <a:spcPct val="100000"/>
              </a:lnSpc>
              <a:spcBef>
                <a:spcPts val="365"/>
              </a:spcBef>
              <a:spcAft>
                <a:spcPts val="0"/>
              </a:spcAft>
              <a:buNone/>
            </a:pPr>
            <a:r>
              <a:rPr lang="en-US" sz="2400">
                <a:solidFill>
                  <a:srgbClr val="FF0000"/>
                </a:solidFill>
                <a:latin typeface="Calibri"/>
                <a:ea typeface="Calibri"/>
                <a:cs typeface="Calibri"/>
                <a:sym typeface="Calibri"/>
              </a:rPr>
              <a:t>Chapter 3 discusses techniques for building lexical analyzers.</a:t>
            </a:r>
            <a:endParaRPr sz="2400">
              <a:solidFill>
                <a:srgbClr val="FF0000"/>
              </a:solidFill>
              <a:latin typeface="Calibri"/>
              <a:ea typeface="Calibri"/>
              <a:cs typeface="Calibri"/>
              <a:sym typeface="Calibri"/>
            </a:endParaRPr>
          </a:p>
        </p:txBody>
      </p:sp>
      <p:pic>
        <p:nvPicPr>
          <p:cNvPr id="319" name="Google Shape;319;p1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20" name="Google Shape;320;p17"/>
          <p:cNvSpPr txBox="1"/>
          <p:nvPr/>
        </p:nvSpPr>
        <p:spPr>
          <a:xfrm>
            <a:off x="450595" y="231986"/>
            <a:ext cx="6331205" cy="823944"/>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Clr>
                <a:srgbClr val="2E5496"/>
              </a:buClr>
              <a:buSzPts val="2400"/>
              <a:buFont typeface="Calibri"/>
              <a:buNone/>
            </a:pPr>
            <a:r>
              <a:rPr b="0" i="0" lang="en-US" sz="2400" u="none" cap="none" strike="noStrike">
                <a:solidFill>
                  <a:srgbClr val="2E5496"/>
                </a:solidFill>
                <a:latin typeface="Calibri"/>
                <a:ea typeface="Calibri"/>
                <a:cs typeface="Calibri"/>
                <a:sym typeface="Calibri"/>
              </a:rPr>
              <a:t>COMPILER DESIGN</a:t>
            </a:r>
            <a:endParaRPr b="0" i="0" sz="2400" u="none" cap="none" strike="noStrike">
              <a:solidFill>
                <a:srgbClr val="000000"/>
              </a:solidFill>
              <a:latin typeface="Calibri"/>
              <a:ea typeface="Calibri"/>
              <a:cs typeface="Calibri"/>
              <a:sym typeface="Calibri"/>
            </a:endParaRPr>
          </a:p>
          <a:p>
            <a:pPr indent="0" lvl="0" marL="12700" marR="0" rtl="0" algn="l">
              <a:lnSpc>
                <a:spcPct val="100000"/>
              </a:lnSpc>
              <a:spcBef>
                <a:spcPts val="265"/>
              </a:spcBef>
              <a:spcAft>
                <a:spcPts val="0"/>
              </a:spcAft>
              <a:buClr>
                <a:srgbClr val="FF0000"/>
              </a:buClr>
              <a:buSzPts val="2400"/>
              <a:buFont typeface="Calibri"/>
              <a:buNone/>
            </a:pPr>
            <a:r>
              <a:rPr lang="en-US" sz="2400">
                <a:solidFill>
                  <a:srgbClr val="FF0000"/>
                </a:solidFill>
                <a:latin typeface="Calibri"/>
                <a:ea typeface="Calibri"/>
                <a:cs typeface="Calibri"/>
                <a:sym typeface="Calibri"/>
              </a:rPr>
              <a:t>Detailed study of Lexical Analysis</a:t>
            </a:r>
            <a:endParaRPr b="0" i="0" sz="2400" u="none" cap="none" strike="noStrike">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8"/>
          <p:cNvSpPr txBox="1"/>
          <p:nvPr/>
        </p:nvSpPr>
        <p:spPr>
          <a:xfrm>
            <a:off x="222605" y="231986"/>
            <a:ext cx="10245090" cy="3695065"/>
          </a:xfrm>
          <a:prstGeom prst="rect">
            <a:avLst/>
          </a:prstGeom>
          <a:noFill/>
          <a:ln>
            <a:noFill/>
          </a:ln>
        </p:spPr>
        <p:txBody>
          <a:bodyPr anchorCtr="0" anchor="t" bIns="0" lIns="0" spcFirstLastPara="1" rIns="0" wrap="square" tIns="46350">
            <a:spAutoFit/>
          </a:bodyPr>
          <a:lstStyle/>
          <a:p>
            <a:pPr indent="0" lvl="0" marL="26162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240665"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3050">
              <a:solidFill>
                <a:schemeClr val="dk1"/>
              </a:solidFill>
              <a:latin typeface="Calibri"/>
              <a:ea typeface="Calibri"/>
              <a:cs typeface="Calibri"/>
              <a:sym typeface="Calibri"/>
            </a:endParaRPr>
          </a:p>
          <a:p>
            <a:pPr indent="-243204" lvl="0" marL="255270" marR="0" rtl="0" algn="l">
              <a:lnSpc>
                <a:spcPct val="100000"/>
              </a:lnSpc>
              <a:spcBef>
                <a:spcPts val="5"/>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It reads the input characters of the source program , group them into Lexemes.</a:t>
            </a:r>
            <a:endParaRPr sz="2400">
              <a:solidFill>
                <a:schemeClr val="dk1"/>
              </a:solidFill>
              <a:latin typeface="Calibri"/>
              <a:ea typeface="Calibri"/>
              <a:cs typeface="Calibri"/>
              <a:sym typeface="Calibri"/>
            </a:endParaRPr>
          </a:p>
          <a:p>
            <a:pPr indent="-228600" lvl="0" marL="241300" marR="633730" rtl="0" algn="l">
              <a:lnSpc>
                <a:spcPct val="107916"/>
              </a:lnSpc>
              <a:spcBef>
                <a:spcPts val="105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It produces a sequence of tokens for each lexemes in the source program as  output.</a:t>
            </a:r>
            <a:endParaRPr sz="2400">
              <a:solidFill>
                <a:schemeClr val="dk1"/>
              </a:solidFill>
              <a:latin typeface="Calibri"/>
              <a:ea typeface="Calibri"/>
              <a:cs typeface="Calibri"/>
              <a:sym typeface="Calibri"/>
            </a:endParaRPr>
          </a:p>
          <a:p>
            <a:pPr indent="-243204" lvl="0" marL="255270" marR="0" rtl="0" algn="l">
              <a:lnSpc>
                <a:spcPct val="100000"/>
              </a:lnSpc>
              <a:spcBef>
                <a:spcPts val="67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The stream of tokens is sent to the parser for syntax analysis.</a:t>
            </a:r>
            <a:endParaRPr sz="2400">
              <a:solidFill>
                <a:schemeClr val="dk1"/>
              </a:solidFill>
              <a:latin typeface="Calibri"/>
              <a:ea typeface="Calibri"/>
              <a:cs typeface="Calibri"/>
              <a:sym typeface="Calibri"/>
            </a:endParaRPr>
          </a:p>
          <a:p>
            <a:pPr indent="-228600" lvl="0" marL="241300" marR="5080" rtl="0" algn="l">
              <a:lnSpc>
                <a:spcPct val="107916"/>
              </a:lnSpc>
              <a:spcBef>
                <a:spcPts val="104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When it discovers the lexeme representing an	identifier, it will enter that lexeme  into the symbol table.</a:t>
            </a:r>
            <a:endParaRPr sz="2400">
              <a:solidFill>
                <a:schemeClr val="dk1"/>
              </a:solidFill>
              <a:latin typeface="Calibri"/>
              <a:ea typeface="Calibri"/>
              <a:cs typeface="Calibri"/>
              <a:sym typeface="Calibri"/>
            </a:endParaRPr>
          </a:p>
        </p:txBody>
      </p:sp>
      <p:pic>
        <p:nvPicPr>
          <p:cNvPr id="327" name="Google Shape;327;p1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3" name="Google Shape;333;p1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34" name="Google Shape;334;p19"/>
          <p:cNvSpPr txBox="1"/>
          <p:nvPr/>
        </p:nvSpPr>
        <p:spPr>
          <a:xfrm>
            <a:off x="450595" y="231986"/>
            <a:ext cx="10585450" cy="3989704"/>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250">
              <a:solidFill>
                <a:schemeClr val="dk1"/>
              </a:solidFill>
              <a:latin typeface="Calibri"/>
              <a:ea typeface="Calibri"/>
              <a:cs typeface="Calibri"/>
              <a:sym typeface="Calibri"/>
            </a:endParaRPr>
          </a:p>
          <a:p>
            <a:pPr indent="0" lvl="0" marL="33655" marR="0" rtl="0" algn="l">
              <a:lnSpc>
                <a:spcPct val="100000"/>
              </a:lnSpc>
              <a:spcBef>
                <a:spcPts val="5"/>
              </a:spcBef>
              <a:spcAft>
                <a:spcPts val="0"/>
              </a:spcAft>
              <a:buNone/>
            </a:pPr>
            <a:r>
              <a:rPr b="1" lang="en-US" sz="2400">
                <a:solidFill>
                  <a:schemeClr val="dk1"/>
                </a:solidFill>
                <a:latin typeface="Calibri"/>
                <a:ea typeface="Calibri"/>
                <a:cs typeface="Calibri"/>
                <a:sym typeface="Calibri"/>
              </a:rPr>
              <a:t>Other Tasks of Lexical Analyzer</a:t>
            </a:r>
            <a:endParaRPr sz="2400">
              <a:solidFill>
                <a:schemeClr val="dk1"/>
              </a:solidFill>
              <a:latin typeface="Calibri"/>
              <a:ea typeface="Calibri"/>
              <a:cs typeface="Calibri"/>
              <a:sym typeface="Calibri"/>
            </a:endParaRPr>
          </a:p>
          <a:p>
            <a:pPr indent="-229234" lvl="0" marL="707390" marR="485140" rtl="0" algn="l">
              <a:lnSpc>
                <a:spcPct val="107916"/>
              </a:lnSpc>
              <a:spcBef>
                <a:spcPts val="715"/>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Stripping out comments and white space	like blank, new line, tab and other  character that used to separate tokens in the input</a:t>
            </a:r>
            <a:endParaRPr sz="2400">
              <a:solidFill>
                <a:schemeClr val="dk1"/>
              </a:solidFill>
              <a:latin typeface="Calibri"/>
              <a:ea typeface="Calibri"/>
              <a:cs typeface="Calibri"/>
              <a:sym typeface="Calibri"/>
            </a:endParaRPr>
          </a:p>
          <a:p>
            <a:pPr indent="-243839" lvl="0" marL="721995" marR="0" rtl="0" algn="l">
              <a:lnSpc>
                <a:spcPct val="100000"/>
              </a:lnSpc>
              <a:spcBef>
                <a:spcPts val="685"/>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Correlating error messages generated by the compiler with the source program.</a:t>
            </a:r>
            <a:endParaRPr sz="2400">
              <a:solidFill>
                <a:schemeClr val="dk1"/>
              </a:solidFill>
              <a:latin typeface="Calibri"/>
              <a:ea typeface="Calibri"/>
              <a:cs typeface="Calibri"/>
              <a:sym typeface="Calibri"/>
            </a:endParaRPr>
          </a:p>
          <a:p>
            <a:pPr indent="-229234" lvl="0" marL="707390" marR="233679" rtl="0" algn="l">
              <a:lnSpc>
                <a:spcPct val="107916"/>
              </a:lnSpc>
              <a:spcBef>
                <a:spcPts val="104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It keep track of the number of the newline character and it associate each line  number with each error message.</a:t>
            </a:r>
            <a:endParaRPr sz="2400">
              <a:solidFill>
                <a:schemeClr val="dk1"/>
              </a:solidFill>
              <a:latin typeface="Calibri"/>
              <a:ea typeface="Calibri"/>
              <a:cs typeface="Calibri"/>
              <a:sym typeface="Calibri"/>
            </a:endParaRPr>
          </a:p>
          <a:p>
            <a:pPr indent="-243204" lvl="0" marL="721360" marR="0" rtl="0" algn="l">
              <a:lnSpc>
                <a:spcPct val="100000"/>
              </a:lnSpc>
              <a:spcBef>
                <a:spcPts val="67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Expansion of macros.</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2"/>
          <p:cNvSpPr/>
          <p:nvPr/>
        </p:nvSpPr>
        <p:spPr>
          <a:xfrm>
            <a:off x="0" y="12222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60" name="Google Shape;60;p2"/>
          <p:cNvSpPr txBox="1"/>
          <p:nvPr>
            <p:ph type="title"/>
          </p:nvPr>
        </p:nvSpPr>
        <p:spPr>
          <a:xfrm>
            <a:off x="450595" y="231986"/>
            <a:ext cx="350456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a:t>
            </a:r>
            <a:endParaRPr sz="2400"/>
          </a:p>
        </p:txBody>
      </p:sp>
      <p:sp>
        <p:nvSpPr>
          <p:cNvPr id="61" name="Google Shape;61;p2"/>
          <p:cNvSpPr txBox="1"/>
          <p:nvPr/>
        </p:nvSpPr>
        <p:spPr>
          <a:xfrm>
            <a:off x="2893822" y="1290904"/>
            <a:ext cx="266509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u="sng">
                <a:solidFill>
                  <a:schemeClr val="dk1"/>
                </a:solidFill>
                <a:latin typeface="Calibri"/>
                <a:ea typeface="Calibri"/>
                <a:cs typeface="Calibri"/>
                <a:sym typeface="Calibri"/>
              </a:rPr>
              <a:t>Phases of a Compiler</a:t>
            </a:r>
            <a:endParaRPr sz="2400">
              <a:solidFill>
                <a:schemeClr val="dk1"/>
              </a:solidFill>
              <a:latin typeface="Calibri"/>
              <a:ea typeface="Calibri"/>
              <a:cs typeface="Calibri"/>
              <a:sym typeface="Calibri"/>
            </a:endParaRPr>
          </a:p>
        </p:txBody>
      </p:sp>
      <p:grpSp>
        <p:nvGrpSpPr>
          <p:cNvPr id="62" name="Google Shape;62;p2"/>
          <p:cNvGrpSpPr/>
          <p:nvPr/>
        </p:nvGrpSpPr>
        <p:grpSpPr>
          <a:xfrm>
            <a:off x="201168" y="1943100"/>
            <a:ext cx="7569707" cy="4693920"/>
            <a:chOff x="201168" y="1943100"/>
            <a:chExt cx="7569707" cy="4693920"/>
          </a:xfrm>
        </p:grpSpPr>
        <p:pic>
          <p:nvPicPr>
            <p:cNvPr id="63" name="Google Shape;63;p2"/>
            <p:cNvPicPr preferRelativeResize="0"/>
            <p:nvPr/>
          </p:nvPicPr>
          <p:blipFill rotWithShape="1">
            <a:blip r:embed="rId4">
              <a:alphaModFix/>
            </a:blip>
            <a:srcRect b="0" l="0" r="0" t="0"/>
            <a:stretch/>
          </p:blipFill>
          <p:spPr>
            <a:xfrm>
              <a:off x="1589531" y="1943100"/>
              <a:ext cx="6181344" cy="4693920"/>
            </a:xfrm>
            <a:prstGeom prst="rect">
              <a:avLst/>
            </a:prstGeom>
            <a:noFill/>
            <a:ln>
              <a:noFill/>
            </a:ln>
          </p:spPr>
        </p:pic>
        <p:sp>
          <p:nvSpPr>
            <p:cNvPr id="64" name="Google Shape;64;p2"/>
            <p:cNvSpPr/>
            <p:nvPr/>
          </p:nvSpPr>
          <p:spPr>
            <a:xfrm>
              <a:off x="201168" y="3758183"/>
              <a:ext cx="2040889" cy="662940"/>
            </a:xfrm>
            <a:custGeom>
              <a:rect b="b" l="l" r="r" t="t"/>
              <a:pathLst>
                <a:path extrusionOk="0" h="662939" w="2040889">
                  <a:moveTo>
                    <a:pt x="2040636" y="0"/>
                  </a:moveTo>
                  <a:lnTo>
                    <a:pt x="0" y="0"/>
                  </a:lnTo>
                  <a:lnTo>
                    <a:pt x="0" y="662939"/>
                  </a:lnTo>
                  <a:lnTo>
                    <a:pt x="2040636" y="662939"/>
                  </a:lnTo>
                  <a:lnTo>
                    <a:pt x="20406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 name="Google Shape;65;p2"/>
          <p:cNvSpPr txBox="1"/>
          <p:nvPr/>
        </p:nvSpPr>
        <p:spPr>
          <a:xfrm>
            <a:off x="201168" y="3758184"/>
            <a:ext cx="2040889" cy="662940"/>
          </a:xfrm>
          <a:prstGeom prst="rect">
            <a:avLst/>
          </a:prstGeom>
          <a:noFill/>
          <a:ln cap="flat" cmpd="sng" w="12175">
            <a:solidFill>
              <a:srgbClr val="6FAC46"/>
            </a:solidFill>
            <a:prstDash val="solid"/>
            <a:round/>
            <a:headEnd len="sm" w="sm" type="none"/>
            <a:tailEnd len="sm" w="sm" type="none"/>
          </a:ln>
        </p:spPr>
        <p:txBody>
          <a:bodyPr anchorCtr="0" anchor="t" bIns="0" lIns="0" spcFirstLastPara="1" rIns="0" wrap="square" tIns="179700">
            <a:spAutoFit/>
          </a:bodyPr>
          <a:lstStyle/>
          <a:p>
            <a:pPr indent="0" lvl="0" marL="30734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SYMBOL TABLE</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0" name="Google Shape;340;p2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41" name="Google Shape;341;p21"/>
          <p:cNvSpPr txBox="1"/>
          <p:nvPr/>
        </p:nvSpPr>
        <p:spPr>
          <a:xfrm>
            <a:off x="450595" y="231986"/>
            <a:ext cx="10678795" cy="353377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250">
              <a:solidFill>
                <a:schemeClr val="dk1"/>
              </a:solidFill>
              <a:latin typeface="Calibri"/>
              <a:ea typeface="Calibri"/>
              <a:cs typeface="Calibri"/>
              <a:sym typeface="Calibri"/>
            </a:endParaRPr>
          </a:p>
          <a:p>
            <a:pPr indent="0" lvl="0" marL="33655" marR="0" rtl="0" algn="l">
              <a:lnSpc>
                <a:spcPct val="100000"/>
              </a:lnSpc>
              <a:spcBef>
                <a:spcPts val="5"/>
              </a:spcBef>
              <a:spcAft>
                <a:spcPts val="0"/>
              </a:spcAft>
              <a:buNone/>
            </a:pPr>
            <a:r>
              <a:rPr b="1" lang="en-US" sz="2400">
                <a:solidFill>
                  <a:schemeClr val="dk1"/>
                </a:solidFill>
                <a:latin typeface="Calibri"/>
                <a:ea typeface="Calibri"/>
                <a:cs typeface="Calibri"/>
                <a:sym typeface="Calibri"/>
              </a:rPr>
              <a:t>Lexical Analyzer</a:t>
            </a:r>
            <a:endParaRPr sz="2400">
              <a:solidFill>
                <a:schemeClr val="dk1"/>
              </a:solidFill>
              <a:latin typeface="Calibri"/>
              <a:ea typeface="Calibri"/>
              <a:cs typeface="Calibri"/>
              <a:sym typeface="Calibri"/>
            </a:endParaRPr>
          </a:p>
          <a:p>
            <a:pPr indent="-243204" lvl="0" marL="721360" marR="0" rtl="0" algn="l">
              <a:lnSpc>
                <a:spcPct val="100000"/>
              </a:lnSpc>
              <a:spcBef>
                <a:spcPts val="39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Lexical Analyzer are divided into two process</a:t>
            </a:r>
            <a:endParaRPr sz="2400">
              <a:solidFill>
                <a:schemeClr val="dk1"/>
              </a:solidFill>
              <a:latin typeface="Calibri"/>
              <a:ea typeface="Calibri"/>
              <a:cs typeface="Calibri"/>
              <a:sym typeface="Calibri"/>
            </a:endParaRPr>
          </a:p>
          <a:p>
            <a:pPr indent="-229234" lvl="0" marL="707390" marR="5080" rtl="0" algn="l">
              <a:lnSpc>
                <a:spcPct val="90100"/>
              </a:lnSpc>
              <a:spcBef>
                <a:spcPts val="1005"/>
              </a:spcBef>
              <a:spcAft>
                <a:spcPts val="0"/>
              </a:spcAft>
              <a:buClr>
                <a:schemeClr val="dk1"/>
              </a:buClr>
              <a:buSzPts val="2400"/>
              <a:buFont typeface="Calibri"/>
              <a:buAutoNum type="arabicPeriod"/>
            </a:pPr>
            <a:r>
              <a:rPr lang="en-US" sz="2400" u="sng">
                <a:solidFill>
                  <a:schemeClr val="dk1"/>
                </a:solidFill>
                <a:latin typeface="Calibri"/>
                <a:ea typeface="Calibri"/>
                <a:cs typeface="Calibri"/>
                <a:sym typeface="Calibri"/>
              </a:rPr>
              <a:t>Scanning</a:t>
            </a:r>
            <a:r>
              <a:rPr lang="en-US" sz="2400">
                <a:solidFill>
                  <a:schemeClr val="dk1"/>
                </a:solidFill>
                <a:latin typeface="Calibri"/>
                <a:ea typeface="Calibri"/>
                <a:cs typeface="Calibri"/>
                <a:sym typeface="Calibri"/>
              </a:rPr>
              <a:t> :- this consists of the simple processes that do not require tokenization  of the input, such as deletion of comments and compaction of consecutive  whitespace character into one.</a:t>
            </a:r>
            <a:endParaRPr sz="2400">
              <a:solidFill>
                <a:schemeClr val="dk1"/>
              </a:solidFill>
              <a:latin typeface="Calibri"/>
              <a:ea typeface="Calibri"/>
              <a:cs typeface="Calibri"/>
              <a:sym typeface="Calibri"/>
            </a:endParaRPr>
          </a:p>
          <a:p>
            <a:pPr indent="-299719" lvl="0" marL="777875" marR="0" rtl="0" algn="l">
              <a:lnSpc>
                <a:spcPct val="100000"/>
              </a:lnSpc>
              <a:spcBef>
                <a:spcPts val="705"/>
              </a:spcBef>
              <a:spcAft>
                <a:spcPts val="0"/>
              </a:spcAft>
              <a:buClr>
                <a:schemeClr val="dk1"/>
              </a:buClr>
              <a:buSzPts val="2400"/>
              <a:buFont typeface="Calibri"/>
              <a:buAutoNum type="arabicPeriod"/>
            </a:pPr>
            <a:r>
              <a:rPr lang="en-US" sz="2400" u="sng">
                <a:solidFill>
                  <a:schemeClr val="dk1"/>
                </a:solidFill>
                <a:latin typeface="Calibri"/>
                <a:ea typeface="Calibri"/>
                <a:cs typeface="Calibri"/>
                <a:sym typeface="Calibri"/>
              </a:rPr>
              <a:t>Lexical Analysis</a:t>
            </a:r>
            <a:r>
              <a:rPr lang="en-US" sz="2400">
                <a:solidFill>
                  <a:schemeClr val="dk1"/>
                </a:solidFill>
                <a:latin typeface="Calibri"/>
                <a:ea typeface="Calibri"/>
                <a:cs typeface="Calibri"/>
                <a:sym typeface="Calibri"/>
              </a:rPr>
              <a:t> :- It produces the sequence of tokens as output.</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type="title"/>
          </p:nvPr>
        </p:nvSpPr>
        <p:spPr>
          <a:xfrm>
            <a:off x="450595" y="231986"/>
            <a:ext cx="6586220"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Interaction Between the Lexical Analyzer and parser</a:t>
            </a:r>
            <a:endParaRPr sz="2400"/>
          </a:p>
        </p:txBody>
      </p:sp>
      <p:pic>
        <p:nvPicPr>
          <p:cNvPr id="347" name="Google Shape;347;p20"/>
          <p:cNvPicPr preferRelativeResize="0"/>
          <p:nvPr/>
        </p:nvPicPr>
        <p:blipFill rotWithShape="1">
          <a:blip r:embed="rId3">
            <a:alphaModFix/>
          </a:blip>
          <a:srcRect b="0" l="0" r="0" t="0"/>
          <a:stretch/>
        </p:blipFill>
        <p:spPr>
          <a:xfrm>
            <a:off x="478536" y="1933955"/>
            <a:ext cx="7411211" cy="3377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3" name="Google Shape;353;p2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54" name="Google Shape;354;p22"/>
          <p:cNvSpPr txBox="1"/>
          <p:nvPr/>
        </p:nvSpPr>
        <p:spPr>
          <a:xfrm>
            <a:off x="450595" y="393411"/>
            <a:ext cx="10683900" cy="4674900"/>
          </a:xfrm>
          <a:prstGeom prst="rect">
            <a:avLst/>
          </a:prstGeom>
          <a:noFill/>
          <a:ln>
            <a:noFill/>
          </a:ln>
        </p:spPr>
        <p:txBody>
          <a:bodyPr anchorCtr="0" anchor="t" bIns="0" lIns="0" spcFirstLastPara="1" rIns="0" wrap="square" tIns="46350">
            <a:spAutoFit/>
          </a:bodyPr>
          <a:lstStyle/>
          <a:p>
            <a:pPr indent="0" lvl="0" marL="33655" marR="0" rtl="0" algn="just">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just">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250">
              <a:solidFill>
                <a:schemeClr val="dk1"/>
              </a:solidFill>
              <a:latin typeface="Calibri"/>
              <a:ea typeface="Calibri"/>
              <a:cs typeface="Calibri"/>
              <a:sym typeface="Calibri"/>
            </a:endParaRPr>
          </a:p>
          <a:p>
            <a:pPr indent="0" lvl="0" marL="33655" marR="0" rtl="0" algn="just">
              <a:lnSpc>
                <a:spcPct val="100000"/>
              </a:lnSpc>
              <a:spcBef>
                <a:spcPts val="5"/>
              </a:spcBef>
              <a:spcAft>
                <a:spcPts val="0"/>
              </a:spcAft>
              <a:buNone/>
            </a:pPr>
            <a:r>
              <a:rPr b="1" lang="en-US" sz="2400">
                <a:solidFill>
                  <a:schemeClr val="dk1"/>
                </a:solidFill>
                <a:latin typeface="Calibri"/>
                <a:ea typeface="Calibri"/>
                <a:cs typeface="Calibri"/>
                <a:sym typeface="Calibri"/>
              </a:rPr>
              <a:t>Lexical Analyzer Versus Parsing</a:t>
            </a:r>
            <a:endParaRPr sz="2400">
              <a:solidFill>
                <a:schemeClr val="dk1"/>
              </a:solidFill>
              <a:latin typeface="Calibri"/>
              <a:ea typeface="Calibri"/>
              <a:cs typeface="Calibri"/>
              <a:sym typeface="Calibri"/>
            </a:endParaRPr>
          </a:p>
          <a:p>
            <a:pPr indent="0" lvl="0" marL="478790" marR="424815" rtl="0" algn="just">
              <a:lnSpc>
                <a:spcPct val="107916"/>
              </a:lnSpc>
              <a:spcBef>
                <a:spcPts val="715"/>
              </a:spcBef>
              <a:spcAft>
                <a:spcPts val="0"/>
              </a:spcAft>
              <a:buNone/>
            </a:pPr>
            <a:r>
              <a:rPr lang="en-US" sz="2400">
                <a:solidFill>
                  <a:schemeClr val="dk1"/>
                </a:solidFill>
                <a:latin typeface="Calibri"/>
                <a:ea typeface="Calibri"/>
                <a:cs typeface="Calibri"/>
                <a:sym typeface="Calibri"/>
              </a:rPr>
              <a:t>Reasons to separate lexical analyzer and syntax analysis into different phases of  compiler</a:t>
            </a:r>
            <a:endParaRPr sz="2400">
              <a:solidFill>
                <a:schemeClr val="dk1"/>
              </a:solidFill>
              <a:latin typeface="Calibri"/>
              <a:ea typeface="Calibri"/>
              <a:cs typeface="Calibri"/>
              <a:sym typeface="Calibri"/>
            </a:endParaRPr>
          </a:p>
          <a:p>
            <a:pPr indent="-534034" lvl="0" marL="1012189" marR="0" rtl="0" algn="just">
              <a:lnSpc>
                <a:spcPct val="100000"/>
              </a:lnSpc>
              <a:spcBef>
                <a:spcPts val="685"/>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Simplicity of design</a:t>
            </a:r>
            <a:r>
              <a:rPr lang="en-US" sz="2400">
                <a:solidFill>
                  <a:schemeClr val="dk1"/>
                </a:solidFill>
                <a:latin typeface="Calibri"/>
                <a:ea typeface="Calibri"/>
                <a:cs typeface="Calibri"/>
                <a:sym typeface="Calibri"/>
              </a:rPr>
              <a:t>. (Comments and spaces are removed in LA)</a:t>
            </a:r>
            <a:endParaRPr sz="2400">
              <a:solidFill>
                <a:schemeClr val="dk1"/>
              </a:solidFill>
              <a:latin typeface="Calibri"/>
              <a:ea typeface="Calibri"/>
              <a:cs typeface="Calibri"/>
              <a:sym typeface="Calibri"/>
            </a:endParaRPr>
          </a:p>
          <a:p>
            <a:pPr indent="-534034" lvl="0" marL="1012189" marR="5080" rtl="0" algn="just">
              <a:lnSpc>
                <a:spcPct val="107916"/>
              </a:lnSpc>
              <a:spcBef>
                <a:spcPts val="1040"/>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Compiler efficiency is improved. </a:t>
            </a:r>
            <a:r>
              <a:rPr lang="en-US" sz="2400">
                <a:solidFill>
                  <a:schemeClr val="dk1"/>
                </a:solidFill>
                <a:latin typeface="Calibri"/>
                <a:ea typeface="Calibri"/>
                <a:cs typeface="Calibri"/>
                <a:sym typeface="Calibri"/>
              </a:rPr>
              <a:t>(LA use specialized techniques for lexical task,  but not the job for parsing. Buffering tech. is used for reading chars can speed  up compiler)</a:t>
            </a:r>
            <a:endParaRPr sz="2400">
              <a:solidFill>
                <a:schemeClr val="dk1"/>
              </a:solidFill>
              <a:latin typeface="Calibri"/>
              <a:ea typeface="Calibri"/>
              <a:cs typeface="Calibri"/>
              <a:sym typeface="Calibri"/>
            </a:endParaRPr>
          </a:p>
          <a:p>
            <a:pPr indent="-534034" lvl="0" marL="1012189" marR="0" rtl="0" algn="just">
              <a:lnSpc>
                <a:spcPct val="100000"/>
              </a:lnSpc>
              <a:spcBef>
                <a:spcPts val="675"/>
              </a:spcBef>
              <a:spcAft>
                <a:spcPts val="0"/>
              </a:spcAft>
              <a:buClr>
                <a:srgbClr val="C00000"/>
              </a:buClr>
              <a:buSzPts val="2400"/>
              <a:buFont typeface="Calibri"/>
              <a:buAutoNum type="arabicPeriod"/>
            </a:pPr>
            <a:r>
              <a:rPr lang="en-US" sz="2400">
                <a:solidFill>
                  <a:srgbClr val="C00000"/>
                </a:solidFill>
                <a:latin typeface="Calibri"/>
                <a:ea typeface="Calibri"/>
                <a:cs typeface="Calibri"/>
                <a:sym typeface="Calibri"/>
              </a:rPr>
              <a:t>Compiler portability is enhanced</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nvSpPr>
        <p:spPr>
          <a:xfrm>
            <a:off x="286820" y="548886"/>
            <a:ext cx="10097700" cy="4599900"/>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217804" lvl="0" marL="251459" marR="6285230" rtl="0" algn="l">
              <a:lnSpc>
                <a:spcPct val="199583"/>
              </a:lnSpc>
              <a:spcBef>
                <a:spcPts val="450"/>
              </a:spcBef>
              <a:spcAft>
                <a:spcPts val="0"/>
              </a:spcAft>
              <a:buNone/>
            </a:pPr>
            <a:r>
              <a:rPr b="1" lang="en-US" sz="2400">
                <a:solidFill>
                  <a:schemeClr val="dk1"/>
                </a:solidFill>
                <a:latin typeface="Calibri"/>
                <a:ea typeface="Calibri"/>
                <a:cs typeface="Calibri"/>
                <a:sym typeface="Calibri"/>
              </a:rPr>
              <a:t>Tokens, Patterns and Lexemes  </a:t>
            </a:r>
            <a:r>
              <a:rPr b="1" lang="en-US" sz="2400">
                <a:solidFill>
                  <a:srgbClr val="006FC0"/>
                </a:solidFill>
                <a:latin typeface="Calibri"/>
                <a:ea typeface="Calibri"/>
                <a:cs typeface="Calibri"/>
                <a:sym typeface="Calibri"/>
              </a:rPr>
              <a:t>Related but distinct terms :</a:t>
            </a:r>
            <a:endParaRPr sz="2400">
              <a:solidFill>
                <a:schemeClr val="dk1"/>
              </a:solidFill>
              <a:latin typeface="Calibri"/>
              <a:ea typeface="Calibri"/>
              <a:cs typeface="Calibri"/>
              <a:sym typeface="Calibri"/>
            </a:endParaRPr>
          </a:p>
          <a:p>
            <a:pPr indent="-243204" lvl="0" marL="494030" marR="0" rtl="0" algn="l">
              <a:lnSpc>
                <a:spcPct val="100000"/>
              </a:lnSpc>
              <a:spcBef>
                <a:spcPts val="240"/>
              </a:spcBef>
              <a:spcAft>
                <a:spcPts val="0"/>
              </a:spcAft>
              <a:buClr>
                <a:srgbClr val="C00000"/>
              </a:buClr>
              <a:buSzPts val="2300"/>
              <a:buFont typeface="Noto Sans Symbols"/>
              <a:buChar char="⮚"/>
            </a:pPr>
            <a:r>
              <a:rPr b="1" lang="en-US" sz="2400">
                <a:solidFill>
                  <a:srgbClr val="C00000"/>
                </a:solidFill>
                <a:latin typeface="Calibri"/>
                <a:ea typeface="Calibri"/>
                <a:cs typeface="Calibri"/>
                <a:sym typeface="Calibri"/>
              </a:rPr>
              <a:t>Token </a:t>
            </a:r>
            <a:r>
              <a:rPr lang="en-US" sz="2400">
                <a:solidFill>
                  <a:schemeClr val="dk1"/>
                </a:solidFill>
                <a:latin typeface="Calibri"/>
                <a:ea typeface="Calibri"/>
                <a:cs typeface="Calibri"/>
                <a:sym typeface="Calibri"/>
              </a:rPr>
              <a:t>:- It is a pair consisting of a token name and an optional attribute value.</a:t>
            </a:r>
            <a:endParaRPr sz="2400">
              <a:solidFill>
                <a:schemeClr val="dk1"/>
              </a:solidFill>
              <a:latin typeface="Calibri"/>
              <a:ea typeface="Calibri"/>
              <a:cs typeface="Calibri"/>
              <a:sym typeface="Calibri"/>
            </a:endParaRPr>
          </a:p>
          <a:p>
            <a:pPr indent="0" lvl="0" marL="2148840" marR="0" rtl="0" algn="l">
              <a:lnSpc>
                <a:spcPct val="100000"/>
              </a:lnSpc>
              <a:spcBef>
                <a:spcPts val="705"/>
              </a:spcBef>
              <a:spcAft>
                <a:spcPts val="0"/>
              </a:spcAft>
              <a:buNone/>
            </a:pPr>
            <a:r>
              <a:rPr lang="en-US" sz="2400">
                <a:solidFill>
                  <a:srgbClr val="6F2F9F"/>
                </a:solidFill>
                <a:latin typeface="Calibri"/>
                <a:ea typeface="Calibri"/>
                <a:cs typeface="Calibri"/>
                <a:sym typeface="Calibri"/>
              </a:rPr>
              <a:t>&lt; token name, attribute value&gt;</a:t>
            </a:r>
            <a:endParaRPr sz="2400">
              <a:solidFill>
                <a:schemeClr val="dk1"/>
              </a:solidFill>
              <a:latin typeface="Calibri"/>
              <a:ea typeface="Calibri"/>
              <a:cs typeface="Calibri"/>
              <a:sym typeface="Calibri"/>
            </a:endParaRPr>
          </a:p>
          <a:p>
            <a:pPr indent="-228600" lvl="0" marL="480059" marR="740410" rtl="0" algn="l">
              <a:lnSpc>
                <a:spcPct val="107916"/>
              </a:lnSpc>
              <a:spcBef>
                <a:spcPts val="104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Token name is an abstract symbol representing a kind of lexical unit	like  keywords, identifiers</a:t>
            </a:r>
            <a:endParaRPr sz="2400">
              <a:solidFill>
                <a:schemeClr val="dk1"/>
              </a:solidFill>
              <a:latin typeface="Calibri"/>
              <a:ea typeface="Calibri"/>
              <a:cs typeface="Calibri"/>
              <a:sym typeface="Calibri"/>
            </a:endParaRPr>
          </a:p>
          <a:p>
            <a:pPr indent="-229235" lvl="0" marL="480059" marR="0" rtl="0" algn="l">
              <a:lnSpc>
                <a:spcPct val="100000"/>
              </a:lnSpc>
              <a:spcBef>
                <a:spcPts val="685"/>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Attribute value is pointer to the symbol table entry</a:t>
            </a:r>
            <a:endParaRPr sz="2400">
              <a:solidFill>
                <a:schemeClr val="dk1"/>
              </a:solidFill>
              <a:latin typeface="Calibri"/>
              <a:ea typeface="Calibri"/>
              <a:cs typeface="Calibri"/>
              <a:sym typeface="Calibri"/>
            </a:endParaRPr>
          </a:p>
        </p:txBody>
      </p:sp>
      <p:pic>
        <p:nvPicPr>
          <p:cNvPr id="360" name="Google Shape;360;p2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66" name="Google Shape;366;p24"/>
          <p:cNvSpPr txBox="1"/>
          <p:nvPr/>
        </p:nvSpPr>
        <p:spPr>
          <a:xfrm>
            <a:off x="450595" y="231986"/>
            <a:ext cx="10617200" cy="4117340"/>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33655" marR="0" rtl="0" algn="l">
              <a:lnSpc>
                <a:spcPct val="100000"/>
              </a:lnSpc>
              <a:spcBef>
                <a:spcPts val="1880"/>
              </a:spcBef>
              <a:spcAft>
                <a:spcPts val="0"/>
              </a:spcAft>
              <a:buNone/>
            </a:pPr>
            <a:r>
              <a:rPr b="1" lang="en-US" sz="2400">
                <a:solidFill>
                  <a:schemeClr val="dk1"/>
                </a:solidFill>
                <a:latin typeface="Calibri"/>
                <a:ea typeface="Calibri"/>
                <a:cs typeface="Calibri"/>
                <a:sym typeface="Calibri"/>
              </a:rPr>
              <a:t>Tokens, Patterns and Lexemes</a:t>
            </a:r>
            <a:endParaRPr sz="2400">
              <a:solidFill>
                <a:schemeClr val="dk1"/>
              </a:solidFill>
              <a:latin typeface="Calibri"/>
              <a:ea typeface="Calibri"/>
              <a:cs typeface="Calibri"/>
              <a:sym typeface="Calibri"/>
            </a:endParaRPr>
          </a:p>
          <a:p>
            <a:pPr indent="-243204" lvl="0" marL="721360" marR="0" rtl="0" algn="l">
              <a:lnSpc>
                <a:spcPct val="100000"/>
              </a:lnSpc>
              <a:spcBef>
                <a:spcPts val="1315"/>
              </a:spcBef>
              <a:spcAft>
                <a:spcPts val="0"/>
              </a:spcAft>
              <a:buClr>
                <a:srgbClr val="C00000"/>
              </a:buClr>
              <a:buSzPts val="2300"/>
              <a:buFont typeface="Noto Sans Symbols"/>
              <a:buChar char="⮚"/>
            </a:pPr>
            <a:r>
              <a:rPr b="1" lang="en-US" sz="2400">
                <a:solidFill>
                  <a:srgbClr val="C00000"/>
                </a:solidFill>
                <a:latin typeface="Calibri"/>
                <a:ea typeface="Calibri"/>
                <a:cs typeface="Calibri"/>
                <a:sym typeface="Calibri"/>
              </a:rPr>
              <a:t>Pattern </a:t>
            </a:r>
            <a:r>
              <a:rPr lang="en-US" sz="2400">
                <a:solidFill>
                  <a:schemeClr val="dk1"/>
                </a:solidFill>
                <a:latin typeface="Calibri"/>
                <a:ea typeface="Calibri"/>
                <a:cs typeface="Calibri"/>
                <a:sym typeface="Calibri"/>
              </a:rPr>
              <a:t>:-	is a description of the form that the Lexemes of a	token may take.</a:t>
            </a:r>
            <a:endParaRPr sz="2400">
              <a:solidFill>
                <a:schemeClr val="dk1"/>
              </a:solidFill>
              <a:latin typeface="Calibri"/>
              <a:ea typeface="Calibri"/>
              <a:cs typeface="Calibri"/>
              <a:sym typeface="Calibri"/>
            </a:endParaRPr>
          </a:p>
          <a:p>
            <a:pPr indent="-229234" lvl="0" marL="707390" marR="0" rtl="0" algn="l">
              <a:lnSpc>
                <a:spcPct val="100000"/>
              </a:lnSpc>
              <a:spcBef>
                <a:spcPts val="72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keyword- sequence of character</a:t>
            </a:r>
            <a:endParaRPr sz="2400">
              <a:solidFill>
                <a:schemeClr val="dk1"/>
              </a:solidFill>
              <a:latin typeface="Calibri"/>
              <a:ea typeface="Calibri"/>
              <a:cs typeface="Calibri"/>
              <a:sym typeface="Calibri"/>
            </a:endParaRPr>
          </a:p>
          <a:p>
            <a:pPr indent="-229234" lvl="0" marL="707390" marR="0" rtl="0" algn="l">
              <a:lnSpc>
                <a:spcPct val="100000"/>
              </a:lnSpc>
              <a:spcBef>
                <a:spcPts val="71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Identifiers - sequence of character	with some complex Structure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229234" lvl="0" marL="707390" marR="5080" rtl="0" algn="l">
              <a:lnSpc>
                <a:spcPct val="107916"/>
              </a:lnSpc>
              <a:spcBef>
                <a:spcPts val="1710"/>
              </a:spcBef>
              <a:spcAft>
                <a:spcPts val="0"/>
              </a:spcAft>
              <a:buClr>
                <a:srgbClr val="C00000"/>
              </a:buClr>
              <a:buSzPts val="2300"/>
              <a:buFont typeface="Noto Sans Symbols"/>
              <a:buChar char="⮚"/>
            </a:pPr>
            <a:r>
              <a:rPr b="1" lang="en-US" sz="2400">
                <a:solidFill>
                  <a:srgbClr val="C00000"/>
                </a:solidFill>
                <a:latin typeface="Calibri"/>
                <a:ea typeface="Calibri"/>
                <a:cs typeface="Calibri"/>
                <a:sym typeface="Calibri"/>
              </a:rPr>
              <a:t>Lexeme </a:t>
            </a:r>
            <a:r>
              <a:rPr lang="en-US" sz="2400">
                <a:solidFill>
                  <a:schemeClr val="dk1"/>
                </a:solidFill>
                <a:latin typeface="Calibri"/>
                <a:ea typeface="Calibri"/>
                <a:cs typeface="Calibri"/>
                <a:sym typeface="Calibri"/>
              </a:rPr>
              <a:t>:-	It is a sequence of characters in the source program that matches the  pattern for a token as an	instance of a token</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25"/>
          <p:cNvGraphicFramePr/>
          <p:nvPr/>
        </p:nvGraphicFramePr>
        <p:xfrm>
          <a:off x="357593" y="1846389"/>
          <a:ext cx="3000000" cy="3000000"/>
        </p:xfrm>
        <a:graphic>
          <a:graphicData uri="http://schemas.openxmlformats.org/drawingml/2006/table">
            <a:tbl>
              <a:tblPr bandRow="1" firstRow="1">
                <a:noFill/>
                <a:tableStyleId>{24095DC1-D78C-4F3D-98E2-64D20548AA03}</a:tableStyleId>
              </a:tblPr>
              <a:tblGrid>
                <a:gridCol w="2331075"/>
                <a:gridCol w="2331075"/>
                <a:gridCol w="2331075"/>
              </a:tblGrid>
              <a:tr h="822950">
                <a:tc>
                  <a:txBody>
                    <a:bodyPr/>
                    <a:lstStyle/>
                    <a:p>
                      <a:pPr indent="0" lvl="0" marL="90805" marR="0" rtl="0" algn="l">
                        <a:lnSpc>
                          <a:spcPct val="100000"/>
                        </a:lnSpc>
                        <a:spcBef>
                          <a:spcPts val="0"/>
                        </a:spcBef>
                        <a:spcAft>
                          <a:spcPts val="0"/>
                        </a:spcAft>
                        <a:buNone/>
                      </a:pPr>
                      <a:r>
                        <a:rPr b="1" lang="en-US" sz="2000" u="none" cap="none" strike="noStrike">
                          <a:latin typeface="Arial"/>
                          <a:ea typeface="Arial"/>
                          <a:cs typeface="Arial"/>
                          <a:sym typeface="Arial"/>
                        </a:rPr>
                        <a:t>Token</a:t>
                      </a:r>
                      <a:endParaRPr sz="2000" u="none" cap="none" strike="noStrike">
                        <a:latin typeface="Arial"/>
                        <a:ea typeface="Arial"/>
                        <a:cs typeface="Arial"/>
                        <a:sym typeface="Arial"/>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68910" lvl="0" marL="91440" marR="554990" rtl="0" algn="l">
                        <a:lnSpc>
                          <a:spcPct val="100000"/>
                        </a:lnSpc>
                        <a:spcBef>
                          <a:spcPts val="0"/>
                        </a:spcBef>
                        <a:spcAft>
                          <a:spcPts val="0"/>
                        </a:spcAft>
                        <a:buNone/>
                      </a:pPr>
                      <a:r>
                        <a:rPr b="1" lang="en-US" sz="2000" u="none" cap="none" strike="noStrike">
                          <a:latin typeface="Arial"/>
                          <a:ea typeface="Arial"/>
                          <a:cs typeface="Arial"/>
                          <a:sym typeface="Arial"/>
                        </a:rPr>
                        <a:t>Informal  Description(pattern)</a:t>
                      </a:r>
                      <a:endParaRPr sz="2000" u="none" cap="none" strike="noStrike">
                        <a:latin typeface="Arial"/>
                        <a:ea typeface="Arial"/>
                        <a:cs typeface="Arial"/>
                        <a:sym typeface="Arial"/>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927735" rtl="0" algn="l">
                        <a:lnSpc>
                          <a:spcPct val="100000"/>
                        </a:lnSpc>
                        <a:spcBef>
                          <a:spcPts val="0"/>
                        </a:spcBef>
                        <a:spcAft>
                          <a:spcPts val="0"/>
                        </a:spcAft>
                        <a:buNone/>
                      </a:pPr>
                      <a:r>
                        <a:rPr b="1" lang="en-US" sz="2000" u="none" cap="none" strike="noStrike">
                          <a:latin typeface="Arial"/>
                          <a:ea typeface="Arial"/>
                          <a:cs typeface="Arial"/>
                          <a:sym typeface="Arial"/>
                        </a:rPr>
                        <a:t>Sample  Lexemes</a:t>
                      </a:r>
                      <a:endParaRPr sz="2000" u="none" cap="none" strike="noStrike">
                        <a:latin typeface="Arial"/>
                        <a:ea typeface="Arial"/>
                        <a:cs typeface="Arial"/>
                        <a:sym typeface="Arial"/>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650">
                <a:tc>
                  <a:txBody>
                    <a:bodyPr/>
                    <a:lstStyle/>
                    <a:p>
                      <a:pPr indent="0" lvl="0" marL="299720" marR="0" rtl="0" algn="l">
                        <a:lnSpc>
                          <a:spcPct val="100000"/>
                        </a:lnSpc>
                        <a:spcBef>
                          <a:spcPts val="0"/>
                        </a:spcBef>
                        <a:spcAft>
                          <a:spcPts val="0"/>
                        </a:spcAft>
                        <a:buNone/>
                      </a:pPr>
                      <a:r>
                        <a:rPr lang="en-US" sz="2000" u="none" cap="none" strike="noStrike">
                          <a:latin typeface="Arial"/>
                          <a:ea typeface="Arial"/>
                          <a:cs typeface="Arial"/>
                          <a:sym typeface="Arial"/>
                        </a:rPr>
                        <a:t>(keyword)</a:t>
                      </a:r>
                      <a:endParaRPr sz="2000" u="none" cap="none" strike="noStrike">
                        <a:latin typeface="Arial"/>
                        <a:ea typeface="Arial"/>
                        <a:cs typeface="Arial"/>
                        <a:sym typeface="Arial"/>
                      </a:endParaRPr>
                    </a:p>
                  </a:txBody>
                  <a:tcPr marT="387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Character i,f</a:t>
                      </a:r>
                      <a:endParaRPr sz="2000" u="none" cap="none" strike="noStrike">
                        <a:latin typeface="Arial"/>
                        <a:ea typeface="Arial"/>
                        <a:cs typeface="Arial"/>
                        <a:sym typeface="Arial"/>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If</a:t>
                      </a:r>
                      <a:endParaRPr sz="2000" u="none" cap="none" strike="noStrike">
                        <a:latin typeface="Arial"/>
                        <a:ea typeface="Arial"/>
                        <a:cs typeface="Arial"/>
                        <a:sym typeface="Arial"/>
                      </a:endParaRPr>
                    </a:p>
                  </a:txBody>
                  <a:tcPr marT="387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800">
                <a:tc>
                  <a:txBody>
                    <a:bodyPr/>
                    <a:lstStyle/>
                    <a:p>
                      <a:pPr indent="0" lvl="0" marL="299720" marR="0" rtl="0" algn="l">
                        <a:lnSpc>
                          <a:spcPct val="100000"/>
                        </a:lnSpc>
                        <a:spcBef>
                          <a:spcPts val="0"/>
                        </a:spcBef>
                        <a:spcAft>
                          <a:spcPts val="0"/>
                        </a:spcAft>
                        <a:buSzPts val="2000"/>
                        <a:buFont typeface="Arial"/>
                        <a:buNone/>
                      </a:pPr>
                      <a:r>
                        <a:rPr lang="en-US" sz="2000" u="none" cap="none" strike="noStrike">
                          <a:latin typeface="Arial"/>
                          <a:ea typeface="Arial"/>
                          <a:cs typeface="Arial"/>
                          <a:sym typeface="Arial"/>
                        </a:rPr>
                        <a:t>(keyword)</a:t>
                      </a:r>
                      <a:endParaRPr sz="2000" u="none" cap="none" strike="noStrike">
                        <a:latin typeface="Arial"/>
                        <a:ea typeface="Arial"/>
                        <a:cs typeface="Arial"/>
                        <a:sym typeface="Arial"/>
                      </a:endParaRPr>
                    </a:p>
                    <a:p>
                      <a:pPr indent="0" lvl="0" marL="299720" marR="0" rtl="0" algn="l">
                        <a:lnSpc>
                          <a:spcPct val="100000"/>
                        </a:lnSpc>
                        <a:spcBef>
                          <a:spcPts val="310"/>
                        </a:spcBef>
                        <a:spcAft>
                          <a:spcPts val="0"/>
                        </a:spcAft>
                        <a:buNone/>
                      </a:pPr>
                      <a:r>
                        <a:t/>
                      </a:r>
                      <a:endParaRPr sz="2000" u="none" cap="none" strike="noStrike">
                        <a:latin typeface="Arial"/>
                        <a:ea typeface="Arial"/>
                        <a:cs typeface="Arial"/>
                        <a:sym typeface="Arial"/>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Characters e,l,s,e</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else</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050">
                <a:tc>
                  <a:txBody>
                    <a:bodyPr/>
                    <a:lstStyle/>
                    <a:p>
                      <a:pPr indent="0" lvl="0" marL="231140" marR="0" rtl="0" algn="l">
                        <a:lnSpc>
                          <a:spcPct val="100000"/>
                        </a:lnSpc>
                        <a:spcBef>
                          <a:spcPts val="0"/>
                        </a:spcBef>
                        <a:spcAft>
                          <a:spcPts val="0"/>
                        </a:spcAft>
                        <a:buNone/>
                      </a:pPr>
                      <a:r>
                        <a:rPr lang="en-US" sz="2000" u="none" cap="none" strike="noStrike">
                          <a:latin typeface="Arial"/>
                          <a:ea typeface="Arial"/>
                          <a:cs typeface="Arial"/>
                          <a:sym typeface="Arial"/>
                        </a:rPr>
                        <a:t>Comparison</a:t>
                      </a:r>
                      <a:endParaRPr sz="2000" u="none" cap="none" strike="noStrike">
                        <a:latin typeface="Arial"/>
                        <a:ea typeface="Arial"/>
                        <a:cs typeface="Arial"/>
                        <a:sym typeface="Arial"/>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250190" rtl="0" algn="l">
                        <a:lnSpc>
                          <a:spcPct val="100000"/>
                        </a:lnSpc>
                        <a:spcBef>
                          <a:spcPts val="0"/>
                        </a:spcBef>
                        <a:spcAft>
                          <a:spcPts val="0"/>
                        </a:spcAft>
                        <a:buNone/>
                      </a:pPr>
                      <a:r>
                        <a:rPr lang="en-US" sz="2000" u="none" cap="none" strike="noStrike">
                          <a:latin typeface="Arial"/>
                          <a:ea typeface="Arial"/>
                          <a:cs typeface="Arial"/>
                          <a:sym typeface="Arial"/>
                        </a:rPr>
                        <a:t>&lt; or &gt; or &lt;= or &gt;=  or == or !=</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&lt;=,!=</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175">
                <a:tc>
                  <a:txBody>
                    <a:bodyPr/>
                    <a:lstStyle/>
                    <a:p>
                      <a:pPr indent="0" lvl="0" marL="231140" marR="0" rtl="0" algn="l">
                        <a:lnSpc>
                          <a:spcPct val="100000"/>
                        </a:lnSpc>
                        <a:spcBef>
                          <a:spcPts val="0"/>
                        </a:spcBef>
                        <a:spcAft>
                          <a:spcPts val="0"/>
                        </a:spcAft>
                        <a:buNone/>
                      </a:pPr>
                      <a:r>
                        <a:rPr lang="en-US" sz="2000" u="none" cap="none" strike="noStrike">
                          <a:latin typeface="Arial"/>
                          <a:ea typeface="Arial"/>
                          <a:cs typeface="Arial"/>
                          <a:sym typeface="Arial"/>
                        </a:rPr>
                        <a:t>id</a:t>
                      </a:r>
                      <a:endParaRPr sz="2000" u="none" cap="none" strike="noStrike">
                        <a:latin typeface="Arial"/>
                        <a:ea typeface="Arial"/>
                        <a:cs typeface="Arial"/>
                        <a:sym typeface="Arial"/>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Letter followed by</a:t>
                      </a:r>
                      <a:endParaRPr sz="2000" u="none" cap="none" strike="noStrike">
                        <a:latin typeface="Arial"/>
                        <a:ea typeface="Arial"/>
                        <a:cs typeface="Arial"/>
                        <a:sym typeface="Arial"/>
                      </a:endParaRPr>
                    </a:p>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letters and digits</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Sum, avg1, pi</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000">
                <a:tc>
                  <a:txBody>
                    <a:bodyPr/>
                    <a:lstStyle/>
                    <a:p>
                      <a:pPr indent="0" lvl="0" marL="161290" marR="0" rtl="0" algn="l">
                        <a:lnSpc>
                          <a:spcPct val="100000"/>
                        </a:lnSpc>
                        <a:spcBef>
                          <a:spcPts val="0"/>
                        </a:spcBef>
                        <a:spcAft>
                          <a:spcPts val="0"/>
                        </a:spcAft>
                        <a:buNone/>
                      </a:pPr>
                      <a:r>
                        <a:rPr lang="en-US" sz="2000" u="none" cap="none" strike="noStrike">
                          <a:latin typeface="Arial"/>
                          <a:ea typeface="Arial"/>
                          <a:cs typeface="Arial"/>
                          <a:sym typeface="Arial"/>
                        </a:rPr>
                        <a:t>number</a:t>
                      </a:r>
                      <a:endParaRPr sz="2000" u="none" cap="none" strike="noStrike">
                        <a:latin typeface="Arial"/>
                        <a:ea typeface="Arial"/>
                        <a:cs typeface="Arial"/>
                        <a:sym typeface="Arial"/>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17880" rtl="0" algn="l">
                        <a:lnSpc>
                          <a:spcPct val="100000"/>
                        </a:lnSpc>
                        <a:spcBef>
                          <a:spcPts val="0"/>
                        </a:spcBef>
                        <a:spcAft>
                          <a:spcPts val="0"/>
                        </a:spcAft>
                        <a:buNone/>
                      </a:pPr>
                      <a:r>
                        <a:rPr lang="en-US" sz="2000" u="none" cap="none" strike="noStrike">
                          <a:latin typeface="Arial"/>
                          <a:ea typeface="Arial"/>
                          <a:cs typeface="Arial"/>
                          <a:sym typeface="Arial"/>
                        </a:rPr>
                        <a:t>Any numeric  constant</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10001, 3.14</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050">
                <a:tc>
                  <a:txBody>
                    <a:bodyPr/>
                    <a:lstStyle/>
                    <a:p>
                      <a:pPr indent="0" lvl="0" marL="231140" marR="0" rtl="0" algn="l">
                        <a:lnSpc>
                          <a:spcPct val="100000"/>
                        </a:lnSpc>
                        <a:spcBef>
                          <a:spcPts val="0"/>
                        </a:spcBef>
                        <a:spcAft>
                          <a:spcPts val="0"/>
                        </a:spcAft>
                        <a:buNone/>
                      </a:pPr>
                      <a:r>
                        <a:rPr lang="en-US" sz="2000" u="none" cap="none" strike="noStrike">
                          <a:latin typeface="Arial"/>
                          <a:ea typeface="Arial"/>
                          <a:cs typeface="Arial"/>
                          <a:sym typeface="Arial"/>
                        </a:rPr>
                        <a:t>literal</a:t>
                      </a:r>
                      <a:endParaRPr sz="2000" u="none" cap="none" strike="noStrike">
                        <a:latin typeface="Arial"/>
                        <a:ea typeface="Arial"/>
                        <a:cs typeface="Arial"/>
                        <a:sym typeface="Arial"/>
                      </a:endParaRPr>
                    </a:p>
                  </a:txBody>
                  <a:tcPr marT="393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Anything but “,</a:t>
                      </a:r>
                      <a:endParaRPr sz="2000" u="none" cap="none" strike="noStrike">
                        <a:latin typeface="Arial"/>
                        <a:ea typeface="Arial"/>
                        <a:cs typeface="Arial"/>
                        <a:sym typeface="Arial"/>
                      </a:endParaRPr>
                    </a:p>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surrounded by “’s</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Arial"/>
                          <a:ea typeface="Arial"/>
                          <a:cs typeface="Arial"/>
                          <a:sym typeface="Arial"/>
                        </a:rPr>
                        <a:t>“ compiler design”</a:t>
                      </a:r>
                      <a:endParaRPr sz="2000" u="none" cap="none" strike="noStrike">
                        <a:latin typeface="Arial"/>
                        <a:ea typeface="Arial"/>
                        <a:cs typeface="Arial"/>
                        <a:sym typeface="Arial"/>
                      </a:endParaRPr>
                    </a:p>
                  </a:txBody>
                  <a:tcPr marT="393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72" name="Google Shape;372;p25"/>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3" name="Google Shape;373;p2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74" name="Google Shape;374;p25"/>
          <p:cNvSpPr txBox="1"/>
          <p:nvPr/>
        </p:nvSpPr>
        <p:spPr>
          <a:xfrm>
            <a:off x="450595" y="231986"/>
            <a:ext cx="2987675" cy="142938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33655" marR="0" rtl="0" algn="l">
              <a:lnSpc>
                <a:spcPct val="100000"/>
              </a:lnSpc>
              <a:spcBef>
                <a:spcPts val="1880"/>
              </a:spcBef>
              <a:spcAft>
                <a:spcPts val="0"/>
              </a:spcAft>
              <a:buNone/>
            </a:pPr>
            <a:r>
              <a:rPr b="1" lang="en-US" sz="2400">
                <a:solidFill>
                  <a:schemeClr val="dk1"/>
                </a:solidFill>
                <a:latin typeface="Calibri"/>
                <a:ea typeface="Calibri"/>
                <a:cs typeface="Calibri"/>
                <a:sym typeface="Calibri"/>
              </a:rPr>
              <a:t>Examples of Tokens</a:t>
            </a:r>
            <a:endParaRPr sz="2400">
              <a:solidFill>
                <a:schemeClr val="dk1"/>
              </a:solidFill>
              <a:latin typeface="Calibri"/>
              <a:ea typeface="Calibri"/>
              <a:cs typeface="Calibri"/>
              <a:sym typeface="Calibri"/>
            </a:endParaRPr>
          </a:p>
        </p:txBody>
      </p:sp>
      <p:sp>
        <p:nvSpPr>
          <p:cNvPr id="375" name="Google Shape;375;p25"/>
          <p:cNvSpPr txBox="1"/>
          <p:nvPr/>
        </p:nvSpPr>
        <p:spPr>
          <a:xfrm>
            <a:off x="7918450" y="2393441"/>
            <a:ext cx="35629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printf(“total = %d\n”, score);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81" name="Google Shape;381;p2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82" name="Google Shape;382;p26"/>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383" name="Google Shape;383;p26"/>
          <p:cNvSpPr txBox="1"/>
          <p:nvPr/>
        </p:nvSpPr>
        <p:spPr>
          <a:xfrm>
            <a:off x="471931" y="1269872"/>
            <a:ext cx="4594860" cy="9169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Example: Find the number of tokens</a:t>
            </a:r>
            <a:endParaRPr sz="2400">
              <a:solidFill>
                <a:schemeClr val="dk1"/>
              </a:solidFill>
              <a:latin typeface="Calibri"/>
              <a:ea typeface="Calibri"/>
              <a:cs typeface="Calibri"/>
              <a:sym typeface="Calibri"/>
            </a:endParaRPr>
          </a:p>
          <a:p>
            <a:pPr indent="0" lvl="0" marL="157480" marR="0" rtl="0" algn="l">
              <a:lnSpc>
                <a:spcPct val="100000"/>
              </a:lnSpc>
              <a:spcBef>
                <a:spcPts val="1980"/>
              </a:spcBef>
              <a:spcAft>
                <a:spcPts val="0"/>
              </a:spcAft>
              <a:buNone/>
            </a:pPr>
            <a:r>
              <a:rPr lang="en-US" sz="1800">
                <a:solidFill>
                  <a:schemeClr val="dk1"/>
                </a:solidFill>
                <a:latin typeface="Calibri"/>
                <a:ea typeface="Calibri"/>
                <a:cs typeface="Calibri"/>
                <a:sym typeface="Calibri"/>
              </a:rPr>
              <a:t>1.	int a = 20;</a:t>
            </a:r>
            <a:endParaRPr sz="1800">
              <a:solidFill>
                <a:schemeClr val="dk1"/>
              </a:solidFill>
              <a:latin typeface="Calibri"/>
              <a:ea typeface="Calibri"/>
              <a:cs typeface="Calibri"/>
              <a:sym typeface="Calibri"/>
            </a:endParaRPr>
          </a:p>
        </p:txBody>
      </p:sp>
      <p:sp>
        <p:nvSpPr>
          <p:cNvPr id="384" name="Google Shape;384;p26"/>
          <p:cNvSpPr/>
          <p:nvPr/>
        </p:nvSpPr>
        <p:spPr>
          <a:xfrm>
            <a:off x="5887211" y="1717548"/>
            <a:ext cx="0" cy="5140325"/>
          </a:xfrm>
          <a:custGeom>
            <a:rect b="b" l="l" r="r" t="t"/>
            <a:pathLst>
              <a:path extrusionOk="0" h="5140325" w="120000">
                <a:moveTo>
                  <a:pt x="0" y="0"/>
                </a:moveTo>
                <a:lnTo>
                  <a:pt x="0" y="5140056"/>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85" name="Google Shape;385;p26"/>
          <p:cNvGraphicFramePr/>
          <p:nvPr/>
        </p:nvGraphicFramePr>
        <p:xfrm>
          <a:off x="220510" y="2483739"/>
          <a:ext cx="3000000" cy="3000000"/>
        </p:xfrm>
        <a:graphic>
          <a:graphicData uri="http://schemas.openxmlformats.org/drawingml/2006/table">
            <a:tbl>
              <a:tblPr bandRow="1" firstRow="1">
                <a:noFill/>
                <a:tableStyleId>{24095DC1-D78C-4F3D-98E2-64D20548AA03}</a:tableStyleId>
              </a:tblPr>
              <a:tblGrid>
                <a:gridCol w="1475100"/>
                <a:gridCol w="245750"/>
                <a:gridCol w="1720850"/>
                <a:gridCol w="2117100"/>
              </a:tblGrid>
              <a:tr h="370850">
                <a:tc gridSpan="2">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Lexeme</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Tokens</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Count of Token</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gridSpan="3">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pic>
        <p:nvPicPr>
          <p:cNvPr id="386" name="Google Shape;386;p26"/>
          <p:cNvPicPr preferRelativeResize="0"/>
          <p:nvPr/>
        </p:nvPicPr>
        <p:blipFill rotWithShape="1">
          <a:blip r:embed="rId4">
            <a:alphaModFix/>
          </a:blip>
          <a:srcRect b="0" l="0" r="0" t="0"/>
          <a:stretch/>
        </p:blipFill>
        <p:spPr>
          <a:xfrm>
            <a:off x="251459" y="2891027"/>
            <a:ext cx="3858767" cy="266700"/>
          </a:xfrm>
          <a:prstGeom prst="rect">
            <a:avLst/>
          </a:prstGeom>
          <a:noFill/>
          <a:ln>
            <a:noFill/>
          </a:ln>
        </p:spPr>
      </p:pic>
      <p:pic>
        <p:nvPicPr>
          <p:cNvPr id="387" name="Google Shape;387;p26"/>
          <p:cNvPicPr preferRelativeResize="0"/>
          <p:nvPr/>
        </p:nvPicPr>
        <p:blipFill rotWithShape="1">
          <a:blip r:embed="rId5">
            <a:alphaModFix/>
          </a:blip>
          <a:srcRect b="0" l="0" r="0" t="0"/>
          <a:stretch/>
        </p:blipFill>
        <p:spPr>
          <a:xfrm>
            <a:off x="265175" y="3305555"/>
            <a:ext cx="3752088" cy="246887"/>
          </a:xfrm>
          <a:prstGeom prst="rect">
            <a:avLst/>
          </a:prstGeom>
          <a:noFill/>
          <a:ln>
            <a:noFill/>
          </a:ln>
        </p:spPr>
      </p:pic>
      <p:pic>
        <p:nvPicPr>
          <p:cNvPr id="388" name="Google Shape;388;p26"/>
          <p:cNvPicPr preferRelativeResize="0"/>
          <p:nvPr/>
        </p:nvPicPr>
        <p:blipFill rotWithShape="1">
          <a:blip r:embed="rId6">
            <a:alphaModFix/>
          </a:blip>
          <a:srcRect b="0" l="0" r="0" t="0"/>
          <a:stretch/>
        </p:blipFill>
        <p:spPr>
          <a:xfrm>
            <a:off x="278891" y="3610355"/>
            <a:ext cx="3790188" cy="266700"/>
          </a:xfrm>
          <a:prstGeom prst="rect">
            <a:avLst/>
          </a:prstGeom>
          <a:noFill/>
          <a:ln>
            <a:noFill/>
          </a:ln>
        </p:spPr>
      </p:pic>
      <p:pic>
        <p:nvPicPr>
          <p:cNvPr id="389" name="Google Shape;389;p26"/>
          <p:cNvPicPr preferRelativeResize="0"/>
          <p:nvPr/>
        </p:nvPicPr>
        <p:blipFill rotWithShape="1">
          <a:blip r:embed="rId7">
            <a:alphaModFix/>
          </a:blip>
          <a:srcRect b="0" l="0" r="0" t="0"/>
          <a:stretch/>
        </p:blipFill>
        <p:spPr>
          <a:xfrm>
            <a:off x="278891" y="4087367"/>
            <a:ext cx="3933444" cy="237744"/>
          </a:xfrm>
          <a:prstGeom prst="rect">
            <a:avLst/>
          </a:prstGeom>
          <a:noFill/>
          <a:ln>
            <a:noFill/>
          </a:ln>
        </p:spPr>
      </p:pic>
      <p:pic>
        <p:nvPicPr>
          <p:cNvPr id="390" name="Google Shape;390;p26"/>
          <p:cNvPicPr preferRelativeResize="0"/>
          <p:nvPr/>
        </p:nvPicPr>
        <p:blipFill rotWithShape="1">
          <a:blip r:embed="rId8">
            <a:alphaModFix/>
          </a:blip>
          <a:srcRect b="0" l="0" r="0" t="0"/>
          <a:stretch/>
        </p:blipFill>
        <p:spPr>
          <a:xfrm>
            <a:off x="245363" y="4363211"/>
            <a:ext cx="3933444" cy="284988"/>
          </a:xfrm>
          <a:prstGeom prst="rect">
            <a:avLst/>
          </a:prstGeom>
          <a:noFill/>
          <a:ln>
            <a:noFill/>
          </a:ln>
        </p:spPr>
      </p:pic>
      <p:pic>
        <p:nvPicPr>
          <p:cNvPr id="391" name="Google Shape;391;p26"/>
          <p:cNvPicPr preferRelativeResize="0"/>
          <p:nvPr/>
        </p:nvPicPr>
        <p:blipFill rotWithShape="1">
          <a:blip r:embed="rId9">
            <a:alphaModFix/>
          </a:blip>
          <a:srcRect b="0" l="0" r="0" t="0"/>
          <a:stretch/>
        </p:blipFill>
        <p:spPr>
          <a:xfrm>
            <a:off x="278891" y="4738115"/>
            <a:ext cx="3962400" cy="3139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7" name="Google Shape;397;p2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98" name="Google Shape;398;p27"/>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399" name="Google Shape;399;p27"/>
          <p:cNvSpPr txBox="1"/>
          <p:nvPr/>
        </p:nvSpPr>
        <p:spPr>
          <a:xfrm>
            <a:off x="3672585" y="664921"/>
            <a:ext cx="459613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Example: Find the number of tokens</a:t>
            </a:r>
            <a:endParaRPr sz="2400">
              <a:solidFill>
                <a:schemeClr val="dk1"/>
              </a:solidFill>
              <a:latin typeface="Calibri"/>
              <a:ea typeface="Calibri"/>
              <a:cs typeface="Calibri"/>
              <a:sym typeface="Calibri"/>
            </a:endParaRPr>
          </a:p>
        </p:txBody>
      </p:sp>
      <p:sp>
        <p:nvSpPr>
          <p:cNvPr id="400" name="Google Shape;400;p27"/>
          <p:cNvSpPr txBox="1"/>
          <p:nvPr/>
        </p:nvSpPr>
        <p:spPr>
          <a:xfrm>
            <a:off x="6270752" y="1270761"/>
            <a:ext cx="4044950" cy="24949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2. Find number of tokens in the given code.  int main()</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927100" marR="1411605" rtl="0" algn="l">
              <a:lnSpc>
                <a:spcPct val="100000"/>
              </a:lnSpc>
              <a:spcBef>
                <a:spcPts val="0"/>
              </a:spcBef>
              <a:spcAft>
                <a:spcPts val="0"/>
              </a:spcAft>
              <a:buNone/>
            </a:pPr>
            <a:r>
              <a:rPr lang="en-US" sz="1800">
                <a:solidFill>
                  <a:schemeClr val="dk1"/>
                </a:solidFill>
                <a:latin typeface="Calibri"/>
                <a:ea typeface="Calibri"/>
                <a:cs typeface="Calibri"/>
                <a:sym typeface="Calibri"/>
              </a:rPr>
              <a:t>//Compiler Design  int a, b;</a:t>
            </a:r>
            <a:endParaRPr sz="18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1800">
                <a:solidFill>
                  <a:schemeClr val="dk1"/>
                </a:solidFill>
                <a:latin typeface="Calibri"/>
                <a:ea typeface="Calibri"/>
                <a:cs typeface="Calibri"/>
                <a:sym typeface="Calibri"/>
              </a:rPr>
              <a:t>a = 10;</a:t>
            </a:r>
            <a:endParaRPr sz="18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1800">
                <a:solidFill>
                  <a:schemeClr val="dk1"/>
                </a:solidFill>
                <a:latin typeface="Calibri"/>
                <a:ea typeface="Calibri"/>
                <a:cs typeface="Calibri"/>
                <a:sym typeface="Calibri"/>
              </a:rPr>
              <a:t>b = 20;</a:t>
            </a:r>
            <a:endParaRPr sz="18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1800">
                <a:solidFill>
                  <a:schemeClr val="dk1"/>
                </a:solidFill>
                <a:latin typeface="Calibri"/>
                <a:ea typeface="Calibri"/>
                <a:cs typeface="Calibri"/>
                <a:sym typeface="Calibri"/>
              </a:rPr>
              <a:t>return 0;</a:t>
            </a:r>
            <a:endParaRPr sz="18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graphicFrame>
        <p:nvGraphicFramePr>
          <p:cNvPr id="401" name="Google Shape;401;p27"/>
          <p:cNvGraphicFramePr/>
          <p:nvPr/>
        </p:nvGraphicFramePr>
        <p:xfrm>
          <a:off x="365531" y="1289177"/>
          <a:ext cx="3000000" cy="3000000"/>
        </p:xfrm>
        <a:graphic>
          <a:graphicData uri="http://schemas.openxmlformats.org/drawingml/2006/table">
            <a:tbl>
              <a:tblPr bandRow="1" firstRow="1">
                <a:noFill/>
                <a:tableStyleId>{24095DC1-D78C-4F3D-98E2-64D20548AA03}</a:tableStyleId>
              </a:tblPr>
              <a:tblGrid>
                <a:gridCol w="1475100"/>
                <a:gridCol w="245750"/>
                <a:gridCol w="1720850"/>
                <a:gridCol w="2117100"/>
              </a:tblGrid>
              <a:tr h="365750">
                <a:tc gridSpan="2">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lexeme</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a:txBody>
                    <a:bodyPr/>
                    <a:lstStyle/>
                    <a:p>
                      <a:pPr indent="0" lvl="0" marL="0" marR="0" rtl="0" algn="ctr">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Tokens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Count of Token</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400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188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9EBF5"/>
                    </a:solidFill>
                  </a:tcPr>
                </a:tc>
                <a:tc gridSpan="2">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9EBF5"/>
                    </a:solidFill>
                  </a:tcPr>
                </a:tc>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E9EBF5"/>
                    </a:solidFill>
                  </a:tcPr>
                </a:tc>
              </a:tr>
              <a:tr h="370850">
                <a:tc gridSpan="3">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pic>
        <p:nvPicPr>
          <p:cNvPr id="402" name="Google Shape;402;p27"/>
          <p:cNvPicPr preferRelativeResize="0"/>
          <p:nvPr/>
        </p:nvPicPr>
        <p:blipFill rotWithShape="1">
          <a:blip r:embed="rId4">
            <a:alphaModFix/>
          </a:blip>
          <a:srcRect b="0" l="0" r="0" t="0"/>
          <a:stretch/>
        </p:blipFill>
        <p:spPr>
          <a:xfrm>
            <a:off x="393191" y="1726692"/>
            <a:ext cx="4018788" cy="284988"/>
          </a:xfrm>
          <a:prstGeom prst="rect">
            <a:avLst/>
          </a:prstGeom>
          <a:noFill/>
          <a:ln>
            <a:noFill/>
          </a:ln>
        </p:spPr>
      </p:pic>
      <p:pic>
        <p:nvPicPr>
          <p:cNvPr id="403" name="Google Shape;403;p27"/>
          <p:cNvPicPr preferRelativeResize="0"/>
          <p:nvPr/>
        </p:nvPicPr>
        <p:blipFill rotWithShape="1">
          <a:blip r:embed="rId5">
            <a:alphaModFix/>
          </a:blip>
          <a:srcRect b="0" l="0" r="0" t="0"/>
          <a:stretch/>
        </p:blipFill>
        <p:spPr>
          <a:xfrm>
            <a:off x="417576" y="2124455"/>
            <a:ext cx="4058412" cy="275844"/>
          </a:xfrm>
          <a:prstGeom prst="rect">
            <a:avLst/>
          </a:prstGeom>
          <a:noFill/>
          <a:ln>
            <a:noFill/>
          </a:ln>
        </p:spPr>
      </p:pic>
      <p:pic>
        <p:nvPicPr>
          <p:cNvPr id="404" name="Google Shape;404;p27"/>
          <p:cNvPicPr preferRelativeResize="0"/>
          <p:nvPr/>
        </p:nvPicPr>
        <p:blipFill rotWithShape="1">
          <a:blip r:embed="rId6">
            <a:alphaModFix/>
          </a:blip>
          <a:srcRect b="0" l="0" r="0" t="0"/>
          <a:stretch/>
        </p:blipFill>
        <p:spPr>
          <a:xfrm>
            <a:off x="417576" y="2484120"/>
            <a:ext cx="4125467" cy="295655"/>
          </a:xfrm>
          <a:prstGeom prst="rect">
            <a:avLst/>
          </a:prstGeom>
          <a:noFill/>
          <a:ln>
            <a:noFill/>
          </a:ln>
        </p:spPr>
      </p:pic>
      <p:pic>
        <p:nvPicPr>
          <p:cNvPr id="405" name="Google Shape;405;p27"/>
          <p:cNvPicPr preferRelativeResize="0"/>
          <p:nvPr/>
        </p:nvPicPr>
        <p:blipFill rotWithShape="1">
          <a:blip r:embed="rId7">
            <a:alphaModFix/>
          </a:blip>
          <a:srcRect b="0" l="0" r="0" t="0"/>
          <a:stretch/>
        </p:blipFill>
        <p:spPr>
          <a:xfrm>
            <a:off x="417576" y="2822448"/>
            <a:ext cx="3934967" cy="315467"/>
          </a:xfrm>
          <a:prstGeom prst="rect">
            <a:avLst/>
          </a:prstGeom>
          <a:noFill/>
          <a:ln>
            <a:noFill/>
          </a:ln>
        </p:spPr>
      </p:pic>
      <p:grpSp>
        <p:nvGrpSpPr>
          <p:cNvPr id="406" name="Google Shape;406;p27"/>
          <p:cNvGrpSpPr/>
          <p:nvPr/>
        </p:nvGrpSpPr>
        <p:grpSpPr>
          <a:xfrm>
            <a:off x="417576" y="3235451"/>
            <a:ext cx="4536948" cy="1662684"/>
            <a:chOff x="417576" y="3235451"/>
            <a:chExt cx="4536948" cy="1662684"/>
          </a:xfrm>
        </p:grpSpPr>
        <p:pic>
          <p:nvPicPr>
            <p:cNvPr id="407" name="Google Shape;407;p27"/>
            <p:cNvPicPr preferRelativeResize="0"/>
            <p:nvPr/>
          </p:nvPicPr>
          <p:blipFill rotWithShape="1">
            <a:blip r:embed="rId8">
              <a:alphaModFix/>
            </a:blip>
            <a:srcRect b="0" l="0" r="0" t="0"/>
            <a:stretch/>
          </p:blipFill>
          <p:spPr>
            <a:xfrm>
              <a:off x="448056" y="3235451"/>
              <a:ext cx="4506468" cy="533400"/>
            </a:xfrm>
            <a:prstGeom prst="rect">
              <a:avLst/>
            </a:prstGeom>
            <a:noFill/>
            <a:ln>
              <a:noFill/>
            </a:ln>
          </p:spPr>
        </p:pic>
        <p:pic>
          <p:nvPicPr>
            <p:cNvPr id="408" name="Google Shape;408;p27"/>
            <p:cNvPicPr preferRelativeResize="0"/>
            <p:nvPr/>
          </p:nvPicPr>
          <p:blipFill rotWithShape="1">
            <a:blip r:embed="rId9">
              <a:alphaModFix/>
            </a:blip>
            <a:srcRect b="0" l="0" r="0" t="0"/>
            <a:stretch/>
          </p:blipFill>
          <p:spPr>
            <a:xfrm>
              <a:off x="417576" y="3782567"/>
              <a:ext cx="4067555" cy="1115568"/>
            </a:xfrm>
            <a:prstGeom prst="rect">
              <a:avLst/>
            </a:prstGeom>
            <a:noFill/>
            <a:ln>
              <a:noFill/>
            </a:ln>
          </p:spPr>
        </p:pic>
      </p:grpSp>
      <p:pic>
        <p:nvPicPr>
          <p:cNvPr id="409" name="Google Shape;409;p27"/>
          <p:cNvPicPr preferRelativeResize="0"/>
          <p:nvPr/>
        </p:nvPicPr>
        <p:blipFill rotWithShape="1">
          <a:blip r:embed="rId10">
            <a:alphaModFix/>
          </a:blip>
          <a:srcRect b="0" l="0" r="0" t="0"/>
          <a:stretch/>
        </p:blipFill>
        <p:spPr>
          <a:xfrm>
            <a:off x="384047" y="5041391"/>
            <a:ext cx="4800600" cy="257556"/>
          </a:xfrm>
          <a:prstGeom prst="rect">
            <a:avLst/>
          </a:prstGeom>
          <a:noFill/>
          <a:ln>
            <a:noFill/>
          </a:ln>
        </p:spPr>
      </p:pic>
      <p:pic>
        <p:nvPicPr>
          <p:cNvPr id="410" name="Google Shape;410;p27"/>
          <p:cNvPicPr preferRelativeResize="0"/>
          <p:nvPr/>
        </p:nvPicPr>
        <p:blipFill rotWithShape="1">
          <a:blip r:embed="rId11">
            <a:alphaModFix/>
          </a:blip>
          <a:srcRect b="0" l="0" r="0" t="0"/>
          <a:stretch/>
        </p:blipFill>
        <p:spPr>
          <a:xfrm>
            <a:off x="411480" y="5443728"/>
            <a:ext cx="4171188" cy="304800"/>
          </a:xfrm>
          <a:prstGeom prst="rect">
            <a:avLst/>
          </a:prstGeom>
          <a:noFill/>
          <a:ln>
            <a:noFill/>
          </a:ln>
        </p:spPr>
      </p:pic>
      <p:pic>
        <p:nvPicPr>
          <p:cNvPr id="411" name="Google Shape;411;p27"/>
          <p:cNvPicPr preferRelativeResize="0"/>
          <p:nvPr/>
        </p:nvPicPr>
        <p:blipFill rotWithShape="1">
          <a:blip r:embed="rId12">
            <a:alphaModFix/>
          </a:blip>
          <a:srcRect b="0" l="0" r="0" t="0"/>
          <a:stretch/>
        </p:blipFill>
        <p:spPr>
          <a:xfrm>
            <a:off x="431291" y="5809488"/>
            <a:ext cx="3913632" cy="295656"/>
          </a:xfrm>
          <a:prstGeom prst="rect">
            <a:avLst/>
          </a:prstGeom>
          <a:noFill/>
          <a:ln>
            <a:noFill/>
          </a:ln>
        </p:spPr>
      </p:pic>
      <p:pic>
        <p:nvPicPr>
          <p:cNvPr id="412" name="Google Shape;412;p27"/>
          <p:cNvPicPr preferRelativeResize="0"/>
          <p:nvPr/>
        </p:nvPicPr>
        <p:blipFill rotWithShape="1">
          <a:blip r:embed="rId13">
            <a:alphaModFix/>
          </a:blip>
          <a:srcRect b="0" l="0" r="0" t="0"/>
          <a:stretch/>
        </p:blipFill>
        <p:spPr>
          <a:xfrm>
            <a:off x="422148" y="6164579"/>
            <a:ext cx="3713988" cy="313943"/>
          </a:xfrm>
          <a:prstGeom prst="rect">
            <a:avLst/>
          </a:prstGeom>
          <a:noFill/>
          <a:ln>
            <a:noFill/>
          </a:ln>
        </p:spPr>
      </p:pic>
      <p:pic>
        <p:nvPicPr>
          <p:cNvPr id="413" name="Google Shape;413;p27"/>
          <p:cNvPicPr preferRelativeResize="0"/>
          <p:nvPr/>
        </p:nvPicPr>
        <p:blipFill rotWithShape="1">
          <a:blip r:embed="rId14">
            <a:alphaModFix/>
          </a:blip>
          <a:srcRect b="0" l="0" r="0" t="0"/>
          <a:stretch/>
        </p:blipFill>
        <p:spPr>
          <a:xfrm>
            <a:off x="417576" y="6515098"/>
            <a:ext cx="4020312" cy="30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nvSpPr>
        <p:spPr>
          <a:xfrm>
            <a:off x="916939" y="3045078"/>
            <a:ext cx="3858895" cy="391160"/>
          </a:xfrm>
          <a:prstGeom prst="rect">
            <a:avLst/>
          </a:prstGeom>
          <a:noFill/>
          <a:ln>
            <a:noFill/>
          </a:ln>
        </p:spPr>
        <p:txBody>
          <a:bodyPr anchorCtr="0" anchor="t" bIns="0" lIns="0" spcFirstLastPara="1" rIns="0" wrap="square" tIns="12700">
            <a:spAutoFit/>
          </a:bodyPr>
          <a:lstStyle/>
          <a:p>
            <a:pPr indent="-229234"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Consider the example : token</a:t>
            </a:r>
            <a:endParaRPr sz="2400">
              <a:solidFill>
                <a:schemeClr val="dk1"/>
              </a:solidFill>
              <a:latin typeface="Calibri"/>
              <a:ea typeface="Calibri"/>
              <a:cs typeface="Calibri"/>
              <a:sym typeface="Calibri"/>
            </a:endParaRPr>
          </a:p>
        </p:txBody>
      </p:sp>
      <p:sp>
        <p:nvSpPr>
          <p:cNvPr id="419" name="Google Shape;419;p28"/>
          <p:cNvSpPr txBox="1"/>
          <p:nvPr/>
        </p:nvSpPr>
        <p:spPr>
          <a:xfrm>
            <a:off x="4831079" y="3070732"/>
            <a:ext cx="243204" cy="372110"/>
          </a:xfrm>
          <a:prstGeom prst="rect">
            <a:avLst/>
          </a:prstGeom>
          <a:solidFill>
            <a:srgbClr val="FFFF00"/>
          </a:solidFill>
          <a:ln>
            <a:noFill/>
          </a:ln>
        </p:spPr>
        <p:txBody>
          <a:bodyPr anchorCtr="0" anchor="t" bIns="0" lIns="0" spcFirstLastPara="1" rIns="0" wrap="square" tIns="0">
            <a:spAutoFit/>
          </a:bodyPr>
          <a:lstStyle/>
          <a:p>
            <a:pPr indent="0" lvl="0" marL="635" marR="0" rtl="0" algn="l">
              <a:lnSpc>
                <a:spcPct val="115833"/>
              </a:lnSpc>
              <a:spcBef>
                <a:spcPts val="0"/>
              </a:spcBef>
              <a:spcAft>
                <a:spcPts val="0"/>
              </a:spcAft>
              <a:buNone/>
            </a:pPr>
            <a:r>
              <a:rPr lang="en-US" sz="2400">
                <a:solidFill>
                  <a:schemeClr val="dk1"/>
                </a:solidFill>
                <a:latin typeface="Calibri"/>
                <a:ea typeface="Calibri"/>
                <a:cs typeface="Calibri"/>
                <a:sym typeface="Calibri"/>
              </a:rPr>
              <a:t>id</a:t>
            </a:r>
            <a:endParaRPr sz="2400">
              <a:solidFill>
                <a:schemeClr val="dk1"/>
              </a:solidFill>
              <a:latin typeface="Calibri"/>
              <a:ea typeface="Calibri"/>
              <a:cs typeface="Calibri"/>
              <a:sym typeface="Calibri"/>
            </a:endParaRPr>
          </a:p>
        </p:txBody>
      </p:sp>
      <p:sp>
        <p:nvSpPr>
          <p:cNvPr id="420" name="Google Shape;420;p28"/>
          <p:cNvSpPr txBox="1"/>
          <p:nvPr/>
        </p:nvSpPr>
        <p:spPr>
          <a:xfrm>
            <a:off x="916939" y="3500754"/>
            <a:ext cx="10113600" cy="1309800"/>
          </a:xfrm>
          <a:prstGeom prst="rect">
            <a:avLst/>
          </a:prstGeom>
          <a:noFill/>
          <a:ln>
            <a:noFill/>
          </a:ln>
        </p:spPr>
        <p:txBody>
          <a:bodyPr anchorCtr="0" anchor="t" bIns="0" lIns="0" spcFirstLastPara="1" rIns="0" wrap="square" tIns="53975">
            <a:spAutoFit/>
          </a:bodyPr>
          <a:lstStyle/>
          <a:p>
            <a:pPr indent="-229234" lvl="0" marL="241300" marR="5080" rtl="0" algn="l">
              <a:lnSpc>
                <a:spcPct val="107916"/>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Its attributes are , its lexeme, its type and the location at which it is first found is  kept in the symbol table.</a:t>
            </a:r>
            <a:endParaRPr sz="2400">
              <a:solidFill>
                <a:schemeClr val="dk1"/>
              </a:solidFill>
              <a:latin typeface="Calibri"/>
              <a:ea typeface="Calibri"/>
              <a:cs typeface="Calibri"/>
              <a:sym typeface="Calibri"/>
            </a:endParaRPr>
          </a:p>
          <a:p>
            <a:pPr indent="-229234" lvl="0" marL="241300" marR="0" rtl="0" algn="l">
              <a:lnSpc>
                <a:spcPct val="100000"/>
              </a:lnSpc>
              <a:spcBef>
                <a:spcPts val="69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Attribute value is pointer to the symbol table entry for that identifier.</a:t>
            </a:r>
            <a:endParaRPr sz="2400">
              <a:solidFill>
                <a:schemeClr val="dk1"/>
              </a:solidFill>
              <a:latin typeface="Calibri"/>
              <a:ea typeface="Calibri"/>
              <a:cs typeface="Calibri"/>
              <a:sym typeface="Calibri"/>
            </a:endParaRPr>
          </a:p>
        </p:txBody>
      </p:sp>
      <p:pic>
        <p:nvPicPr>
          <p:cNvPr id="421" name="Google Shape;421;p2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22" name="Google Shape;422;p28"/>
          <p:cNvSpPr txBox="1"/>
          <p:nvPr/>
        </p:nvSpPr>
        <p:spPr>
          <a:xfrm>
            <a:off x="450595" y="231986"/>
            <a:ext cx="10570210" cy="2748280"/>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33655" marR="0" rtl="0" algn="l">
              <a:lnSpc>
                <a:spcPct val="100000"/>
              </a:lnSpc>
              <a:spcBef>
                <a:spcPts val="1880"/>
              </a:spcBef>
              <a:spcAft>
                <a:spcPts val="0"/>
              </a:spcAft>
              <a:buNone/>
            </a:pPr>
            <a:r>
              <a:rPr b="1" lang="en-US" sz="2400">
                <a:solidFill>
                  <a:schemeClr val="dk1"/>
                </a:solidFill>
                <a:latin typeface="Calibri"/>
                <a:ea typeface="Calibri"/>
                <a:cs typeface="Calibri"/>
                <a:sym typeface="Calibri"/>
              </a:rPr>
              <a:t>Attributes for Tokens</a:t>
            </a:r>
            <a:endParaRPr sz="2400">
              <a:solidFill>
                <a:schemeClr val="dk1"/>
              </a:solidFill>
              <a:latin typeface="Calibri"/>
              <a:ea typeface="Calibri"/>
              <a:cs typeface="Calibri"/>
              <a:sym typeface="Calibri"/>
            </a:endParaRPr>
          </a:p>
          <a:p>
            <a:pPr indent="-229234" lvl="0" marL="707390" marR="5080" rtl="0" algn="l">
              <a:lnSpc>
                <a:spcPct val="107916"/>
              </a:lnSpc>
              <a:spcBef>
                <a:spcPts val="16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When more than one lexeme can match a pattern, lexical analyzer must provide  additional information about the lexeme</a:t>
            </a:r>
            <a:endParaRPr sz="2400">
              <a:solidFill>
                <a:schemeClr val="dk1"/>
              </a:solidFill>
              <a:latin typeface="Calibri"/>
              <a:ea typeface="Calibri"/>
              <a:cs typeface="Calibri"/>
              <a:sym typeface="Calibri"/>
            </a:endParaRPr>
          </a:p>
          <a:p>
            <a:pPr indent="-229234" lvl="0" marL="707390" marR="0" rtl="0" algn="l">
              <a:lnSpc>
                <a:spcPct val="100000"/>
              </a:lnSpc>
              <a:spcBef>
                <a:spcPts val="68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Lexical analyzer returns token name and attribute value to parser.</a:t>
            </a:r>
            <a:endParaRPr sz="2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nvSpPr>
        <p:spPr>
          <a:xfrm>
            <a:off x="916939" y="2238527"/>
            <a:ext cx="6336030" cy="3604895"/>
          </a:xfrm>
          <a:prstGeom prst="rect">
            <a:avLst/>
          </a:prstGeom>
          <a:noFill/>
          <a:ln>
            <a:noFill/>
          </a:ln>
        </p:spPr>
        <p:txBody>
          <a:bodyPr anchorCtr="0" anchor="t" bIns="0" lIns="0" spcFirstLastPara="1" rIns="0" wrap="square" tIns="97775">
            <a:spAutoFit/>
          </a:bodyPr>
          <a:lstStyle/>
          <a:p>
            <a:pPr indent="-283210" lvl="0" marL="295275" marR="0" rtl="0" algn="l">
              <a:lnSpc>
                <a:spcPct val="100000"/>
              </a:lnSpc>
              <a:spcBef>
                <a:spcPts val="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&lt;id, Pointer to symbol table entry	for E &gt;</a:t>
            </a:r>
            <a:endParaRPr sz="2800">
              <a:solidFill>
                <a:schemeClr val="dk1"/>
              </a:solidFill>
              <a:latin typeface="Calibri"/>
              <a:ea typeface="Calibri"/>
              <a:cs typeface="Calibri"/>
              <a:sym typeface="Calibri"/>
            </a:endParaRPr>
          </a:p>
          <a:p>
            <a:pPr indent="-283210" lvl="0" marL="295275" marR="0" rtl="0" algn="l">
              <a:lnSpc>
                <a:spcPct val="100000"/>
              </a:lnSpc>
              <a:spcBef>
                <a:spcPts val="675"/>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&lt;assign_op&gt;</a:t>
            </a:r>
            <a:endParaRPr sz="2800">
              <a:solidFill>
                <a:schemeClr val="dk1"/>
              </a:solidFill>
              <a:latin typeface="Calibri"/>
              <a:ea typeface="Calibri"/>
              <a:cs typeface="Calibri"/>
              <a:sym typeface="Calibri"/>
            </a:endParaRPr>
          </a:p>
          <a:p>
            <a:pPr indent="-283210" lvl="0" marL="295275" marR="0" rtl="0" algn="l">
              <a:lnSpc>
                <a:spcPct val="100000"/>
              </a:lnSpc>
              <a:spcBef>
                <a:spcPts val="66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&lt;id , Pointer to symbol table entry	for M&gt;</a:t>
            </a:r>
            <a:endParaRPr sz="2800">
              <a:solidFill>
                <a:schemeClr val="dk1"/>
              </a:solidFill>
              <a:latin typeface="Calibri"/>
              <a:ea typeface="Calibri"/>
              <a:cs typeface="Calibri"/>
              <a:sym typeface="Calibri"/>
            </a:endParaRPr>
          </a:p>
          <a:p>
            <a:pPr indent="-283210" lvl="0" marL="295275" marR="0" rtl="0" algn="l">
              <a:lnSpc>
                <a:spcPct val="100000"/>
              </a:lnSpc>
              <a:spcBef>
                <a:spcPts val="66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&lt;mult-op&gt;</a:t>
            </a:r>
            <a:endParaRPr sz="2800">
              <a:solidFill>
                <a:schemeClr val="dk1"/>
              </a:solidFill>
              <a:latin typeface="Calibri"/>
              <a:ea typeface="Calibri"/>
              <a:cs typeface="Calibri"/>
              <a:sym typeface="Calibri"/>
            </a:endParaRPr>
          </a:p>
          <a:p>
            <a:pPr indent="-283210" lvl="0" marL="295275" marR="0" rtl="0" algn="l">
              <a:lnSpc>
                <a:spcPct val="100000"/>
              </a:lnSpc>
              <a:spcBef>
                <a:spcPts val="675"/>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&lt;id, Pointer to symbol table entry	for C&gt;</a:t>
            </a:r>
            <a:endParaRPr sz="2800">
              <a:solidFill>
                <a:schemeClr val="dk1"/>
              </a:solidFill>
              <a:latin typeface="Calibri"/>
              <a:ea typeface="Calibri"/>
              <a:cs typeface="Calibri"/>
              <a:sym typeface="Calibri"/>
            </a:endParaRPr>
          </a:p>
          <a:p>
            <a:pPr indent="-283210" lvl="0" marL="295275" marR="0" rtl="0" algn="l">
              <a:lnSpc>
                <a:spcPct val="100000"/>
              </a:lnSpc>
              <a:spcBef>
                <a:spcPts val="66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&lt;exp-op&gt;</a:t>
            </a:r>
            <a:endParaRPr sz="2800">
              <a:solidFill>
                <a:schemeClr val="dk1"/>
              </a:solidFill>
              <a:latin typeface="Calibri"/>
              <a:ea typeface="Calibri"/>
              <a:cs typeface="Calibri"/>
              <a:sym typeface="Calibri"/>
            </a:endParaRPr>
          </a:p>
          <a:p>
            <a:pPr indent="-283210" lvl="0" marL="295275" marR="0" rtl="0" algn="l">
              <a:lnSpc>
                <a:spcPct val="100000"/>
              </a:lnSpc>
              <a:spcBef>
                <a:spcPts val="66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&lt;number, integer value 2&gt;</a:t>
            </a:r>
            <a:endParaRPr sz="2800">
              <a:solidFill>
                <a:schemeClr val="dk1"/>
              </a:solidFill>
              <a:latin typeface="Calibri"/>
              <a:ea typeface="Calibri"/>
              <a:cs typeface="Calibri"/>
              <a:sym typeface="Calibri"/>
            </a:endParaRPr>
          </a:p>
        </p:txBody>
      </p:sp>
      <p:sp>
        <p:nvSpPr>
          <p:cNvPr id="428" name="Google Shape;428;p29"/>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9" name="Google Shape;429;p2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30" name="Google Shape;430;p29"/>
          <p:cNvSpPr txBox="1"/>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p:txBody>
      </p:sp>
      <p:sp>
        <p:nvSpPr>
          <p:cNvPr id="431" name="Google Shape;431;p29"/>
          <p:cNvSpPr txBox="1"/>
          <p:nvPr>
            <p:ph type="title"/>
          </p:nvPr>
        </p:nvSpPr>
        <p:spPr>
          <a:xfrm>
            <a:off x="450595" y="664921"/>
            <a:ext cx="298767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Role of Lexical Analyzer</a:t>
            </a:r>
            <a:endParaRPr sz="2400"/>
          </a:p>
        </p:txBody>
      </p:sp>
      <p:sp>
        <p:nvSpPr>
          <p:cNvPr id="432" name="Google Shape;432;p29"/>
          <p:cNvSpPr txBox="1"/>
          <p:nvPr/>
        </p:nvSpPr>
        <p:spPr>
          <a:xfrm>
            <a:off x="471931" y="1269872"/>
            <a:ext cx="721804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Example: </a:t>
            </a:r>
            <a:r>
              <a:rPr lang="en-US" sz="2400">
                <a:solidFill>
                  <a:schemeClr val="dk1"/>
                </a:solidFill>
                <a:latin typeface="Calibri"/>
                <a:ea typeface="Calibri"/>
                <a:cs typeface="Calibri"/>
                <a:sym typeface="Calibri"/>
              </a:rPr>
              <a:t>Write	the token names and associated attribute</a:t>
            </a:r>
            <a:endParaRPr sz="2400">
              <a:solidFill>
                <a:schemeClr val="dk1"/>
              </a:solidFill>
              <a:latin typeface="Calibri"/>
              <a:ea typeface="Calibri"/>
              <a:cs typeface="Calibri"/>
              <a:sym typeface="Calibri"/>
            </a:endParaRPr>
          </a:p>
        </p:txBody>
      </p:sp>
      <p:sp>
        <p:nvSpPr>
          <p:cNvPr id="433" name="Google Shape;433;p29"/>
          <p:cNvSpPr txBox="1"/>
          <p:nvPr/>
        </p:nvSpPr>
        <p:spPr>
          <a:xfrm>
            <a:off x="916956" y="1754196"/>
            <a:ext cx="3854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values for the given statement:</a:t>
            </a:r>
            <a:endParaRPr sz="2400">
              <a:solidFill>
                <a:schemeClr val="dk1"/>
              </a:solidFill>
              <a:latin typeface="Calibri"/>
              <a:ea typeface="Calibri"/>
              <a:cs typeface="Calibri"/>
              <a:sym typeface="Calibri"/>
            </a:endParaRPr>
          </a:p>
        </p:txBody>
      </p:sp>
      <p:sp>
        <p:nvSpPr>
          <p:cNvPr id="434" name="Google Shape;434;p29"/>
          <p:cNvSpPr txBox="1"/>
          <p:nvPr/>
        </p:nvSpPr>
        <p:spPr>
          <a:xfrm>
            <a:off x="4515484" y="1661667"/>
            <a:ext cx="1757680" cy="372110"/>
          </a:xfrm>
          <a:prstGeom prst="rect">
            <a:avLst/>
          </a:prstGeom>
          <a:solidFill>
            <a:srgbClr val="FFFF00"/>
          </a:solidFill>
          <a:ln>
            <a:noFill/>
          </a:ln>
        </p:spPr>
        <p:txBody>
          <a:bodyPr anchorCtr="0" anchor="t" bIns="0" lIns="0" spcFirstLastPara="1" rIns="0" wrap="square" tIns="0">
            <a:spAutoFit/>
          </a:bodyPr>
          <a:lstStyle/>
          <a:p>
            <a:pPr indent="0" lvl="0" marL="635" marR="0" rtl="0" algn="l">
              <a:lnSpc>
                <a:spcPct val="115625"/>
              </a:lnSpc>
              <a:spcBef>
                <a:spcPts val="0"/>
              </a:spcBef>
              <a:spcAft>
                <a:spcPts val="0"/>
              </a:spcAft>
              <a:buNone/>
            </a:pPr>
            <a:r>
              <a:rPr lang="en-US" sz="2400">
                <a:solidFill>
                  <a:schemeClr val="dk1"/>
                </a:solidFill>
                <a:latin typeface="Calibri"/>
                <a:ea typeface="Calibri"/>
                <a:cs typeface="Calibri"/>
                <a:sym typeface="Calibri"/>
              </a:rPr>
              <a:t>E = M * C ** 2</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1" name="Google Shape;71;p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2" name="Google Shape;72;p3"/>
          <p:cNvSpPr txBox="1"/>
          <p:nvPr>
            <p:ph type="title"/>
          </p:nvPr>
        </p:nvSpPr>
        <p:spPr>
          <a:xfrm>
            <a:off x="450595" y="231986"/>
            <a:ext cx="350456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a:t>
            </a:r>
            <a:endParaRPr sz="2400"/>
          </a:p>
        </p:txBody>
      </p:sp>
      <p:sp>
        <p:nvSpPr>
          <p:cNvPr id="73" name="Google Shape;73;p3"/>
          <p:cNvSpPr txBox="1"/>
          <p:nvPr/>
        </p:nvSpPr>
        <p:spPr>
          <a:xfrm>
            <a:off x="2893822" y="1290904"/>
            <a:ext cx="266509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u="sng">
                <a:solidFill>
                  <a:schemeClr val="dk1"/>
                </a:solidFill>
                <a:latin typeface="Calibri"/>
                <a:ea typeface="Calibri"/>
                <a:cs typeface="Calibri"/>
                <a:sym typeface="Calibri"/>
              </a:rPr>
              <a:t>Phases of a Compiler</a:t>
            </a:r>
            <a:endParaRPr sz="2400">
              <a:solidFill>
                <a:schemeClr val="dk1"/>
              </a:solidFill>
              <a:latin typeface="Calibri"/>
              <a:ea typeface="Calibri"/>
              <a:cs typeface="Calibri"/>
              <a:sym typeface="Calibri"/>
            </a:endParaRPr>
          </a:p>
        </p:txBody>
      </p:sp>
      <p:pic>
        <p:nvPicPr>
          <p:cNvPr id="74" name="Google Shape;74;p3"/>
          <p:cNvPicPr preferRelativeResize="0"/>
          <p:nvPr/>
        </p:nvPicPr>
        <p:blipFill rotWithShape="1">
          <a:blip r:embed="rId4">
            <a:alphaModFix/>
          </a:blip>
          <a:srcRect b="0" l="0" r="0" t="0"/>
          <a:stretch/>
        </p:blipFill>
        <p:spPr>
          <a:xfrm>
            <a:off x="2798064" y="1738883"/>
            <a:ext cx="2628900" cy="505968"/>
          </a:xfrm>
          <a:prstGeom prst="rect">
            <a:avLst/>
          </a:prstGeom>
          <a:noFill/>
          <a:ln>
            <a:noFill/>
          </a:ln>
        </p:spPr>
      </p:pic>
      <p:sp>
        <p:nvSpPr>
          <p:cNvPr id="75" name="Google Shape;75;p3"/>
          <p:cNvSpPr txBox="1"/>
          <p:nvPr/>
        </p:nvSpPr>
        <p:spPr>
          <a:xfrm>
            <a:off x="684682" y="2480564"/>
            <a:ext cx="19888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Source Program</a:t>
            </a:r>
            <a:endParaRPr sz="2400">
              <a:solidFill>
                <a:schemeClr val="dk1"/>
              </a:solidFill>
              <a:latin typeface="Calibri"/>
              <a:ea typeface="Calibri"/>
              <a:cs typeface="Calibri"/>
              <a:sym typeface="Calibri"/>
            </a:endParaRPr>
          </a:p>
        </p:txBody>
      </p:sp>
      <p:grpSp>
        <p:nvGrpSpPr>
          <p:cNvPr id="76" name="Google Shape;76;p3"/>
          <p:cNvGrpSpPr/>
          <p:nvPr/>
        </p:nvGrpSpPr>
        <p:grpSpPr>
          <a:xfrm>
            <a:off x="2930651" y="2415539"/>
            <a:ext cx="6061329" cy="504443"/>
            <a:chOff x="2930651" y="2415539"/>
            <a:chExt cx="6061329" cy="504443"/>
          </a:xfrm>
        </p:grpSpPr>
        <p:sp>
          <p:nvSpPr>
            <p:cNvPr id="77" name="Google Shape;77;p3"/>
            <p:cNvSpPr/>
            <p:nvPr/>
          </p:nvSpPr>
          <p:spPr>
            <a:xfrm>
              <a:off x="2930651" y="2630423"/>
              <a:ext cx="1716405" cy="76200"/>
            </a:xfrm>
            <a:custGeom>
              <a:rect b="b" l="l" r="r" t="t"/>
              <a:pathLst>
                <a:path extrusionOk="0" h="76200" w="1716404">
                  <a:moveTo>
                    <a:pt x="1639824" y="0"/>
                  </a:moveTo>
                  <a:lnTo>
                    <a:pt x="1639824" y="76200"/>
                  </a:lnTo>
                  <a:lnTo>
                    <a:pt x="1703324" y="44450"/>
                  </a:lnTo>
                  <a:lnTo>
                    <a:pt x="1652524" y="44450"/>
                  </a:lnTo>
                  <a:lnTo>
                    <a:pt x="1652524" y="31750"/>
                  </a:lnTo>
                  <a:lnTo>
                    <a:pt x="1703324" y="31750"/>
                  </a:lnTo>
                  <a:lnTo>
                    <a:pt x="1639824" y="0"/>
                  </a:lnTo>
                  <a:close/>
                </a:path>
                <a:path extrusionOk="0" h="76200" w="1716404">
                  <a:moveTo>
                    <a:pt x="1639824" y="31750"/>
                  </a:moveTo>
                  <a:lnTo>
                    <a:pt x="0" y="31750"/>
                  </a:lnTo>
                  <a:lnTo>
                    <a:pt x="0" y="44450"/>
                  </a:lnTo>
                  <a:lnTo>
                    <a:pt x="1639824" y="44450"/>
                  </a:lnTo>
                  <a:lnTo>
                    <a:pt x="1639824" y="31750"/>
                  </a:lnTo>
                  <a:close/>
                </a:path>
                <a:path extrusionOk="0" h="76200" w="1716404">
                  <a:moveTo>
                    <a:pt x="1703324" y="31750"/>
                  </a:moveTo>
                  <a:lnTo>
                    <a:pt x="1652524" y="31750"/>
                  </a:lnTo>
                  <a:lnTo>
                    <a:pt x="1652524" y="44450"/>
                  </a:lnTo>
                  <a:lnTo>
                    <a:pt x="1703324" y="44450"/>
                  </a:lnTo>
                  <a:lnTo>
                    <a:pt x="1716024" y="38100"/>
                  </a:lnTo>
                  <a:lnTo>
                    <a:pt x="1703324" y="3175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 name="Google Shape;78;p3"/>
            <p:cNvPicPr preferRelativeResize="0"/>
            <p:nvPr/>
          </p:nvPicPr>
          <p:blipFill rotWithShape="1">
            <a:blip r:embed="rId4">
              <a:alphaModFix/>
            </a:blip>
            <a:srcRect b="0" l="0" r="0" t="0"/>
            <a:stretch/>
          </p:blipFill>
          <p:spPr>
            <a:xfrm>
              <a:off x="4646675" y="2415539"/>
              <a:ext cx="2628900" cy="504443"/>
            </a:xfrm>
            <a:prstGeom prst="rect">
              <a:avLst/>
            </a:prstGeom>
            <a:noFill/>
            <a:ln>
              <a:noFill/>
            </a:ln>
          </p:spPr>
        </p:pic>
        <p:sp>
          <p:nvSpPr>
            <p:cNvPr id="79" name="Google Shape;79;p3"/>
            <p:cNvSpPr/>
            <p:nvPr/>
          </p:nvSpPr>
          <p:spPr>
            <a:xfrm>
              <a:off x="7275575" y="2618231"/>
              <a:ext cx="1716405" cy="76200"/>
            </a:xfrm>
            <a:custGeom>
              <a:rect b="b" l="l" r="r" t="t"/>
              <a:pathLst>
                <a:path extrusionOk="0" h="76200" w="1716404">
                  <a:moveTo>
                    <a:pt x="1639824" y="0"/>
                  </a:moveTo>
                  <a:lnTo>
                    <a:pt x="1639824" y="76200"/>
                  </a:lnTo>
                  <a:lnTo>
                    <a:pt x="1703324" y="44450"/>
                  </a:lnTo>
                  <a:lnTo>
                    <a:pt x="1652524" y="44450"/>
                  </a:lnTo>
                  <a:lnTo>
                    <a:pt x="1652524" y="31750"/>
                  </a:lnTo>
                  <a:lnTo>
                    <a:pt x="1703324" y="31750"/>
                  </a:lnTo>
                  <a:lnTo>
                    <a:pt x="1639824" y="0"/>
                  </a:lnTo>
                  <a:close/>
                </a:path>
                <a:path extrusionOk="0" h="76200" w="1716404">
                  <a:moveTo>
                    <a:pt x="1639824" y="31750"/>
                  </a:moveTo>
                  <a:lnTo>
                    <a:pt x="0" y="31750"/>
                  </a:lnTo>
                  <a:lnTo>
                    <a:pt x="0" y="44450"/>
                  </a:lnTo>
                  <a:lnTo>
                    <a:pt x="1639824" y="44450"/>
                  </a:lnTo>
                  <a:lnTo>
                    <a:pt x="1639824" y="31750"/>
                  </a:lnTo>
                  <a:close/>
                </a:path>
                <a:path extrusionOk="0" h="76200" w="1716404">
                  <a:moveTo>
                    <a:pt x="1703324" y="31750"/>
                  </a:moveTo>
                  <a:lnTo>
                    <a:pt x="1652524" y="31750"/>
                  </a:lnTo>
                  <a:lnTo>
                    <a:pt x="1652524" y="44450"/>
                  </a:lnTo>
                  <a:lnTo>
                    <a:pt x="1703324" y="44450"/>
                  </a:lnTo>
                  <a:lnTo>
                    <a:pt x="1716024" y="38100"/>
                  </a:lnTo>
                  <a:lnTo>
                    <a:pt x="1703324" y="3175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 name="Google Shape;80;p3"/>
          <p:cNvSpPr txBox="1"/>
          <p:nvPr/>
        </p:nvSpPr>
        <p:spPr>
          <a:xfrm>
            <a:off x="9071609" y="2379584"/>
            <a:ext cx="1647825" cy="1198880"/>
          </a:xfrm>
          <a:prstGeom prst="rect">
            <a:avLst/>
          </a:prstGeom>
          <a:noFill/>
          <a:ln>
            <a:noFill/>
          </a:ln>
        </p:spPr>
        <p:txBody>
          <a:bodyPr anchorCtr="0" anchor="t" bIns="0" lIns="0" spcFirstLastPara="1" rIns="0" wrap="square" tIns="12050">
            <a:spAutoFit/>
          </a:bodyPr>
          <a:lstStyle/>
          <a:p>
            <a:pPr indent="0" lvl="0" marL="12700" marR="5080" rtl="0" algn="l">
              <a:lnSpc>
                <a:spcPct val="106900"/>
              </a:lnSpc>
              <a:spcBef>
                <a:spcPts val="0"/>
              </a:spcBef>
              <a:spcAft>
                <a:spcPts val="0"/>
              </a:spcAft>
              <a:buNone/>
            </a:pPr>
            <a:r>
              <a:rPr lang="en-US" sz="2400">
                <a:solidFill>
                  <a:schemeClr val="dk1"/>
                </a:solidFill>
                <a:latin typeface="Calibri"/>
                <a:ea typeface="Calibri"/>
                <a:cs typeface="Calibri"/>
                <a:sym typeface="Calibri"/>
              </a:rPr>
              <a:t>Lexeme  (Sequence of  Tokens)</a:t>
            </a:r>
            <a:endParaRPr sz="2400">
              <a:solidFill>
                <a:schemeClr val="dk1"/>
              </a:solidFill>
              <a:latin typeface="Calibri"/>
              <a:ea typeface="Calibri"/>
              <a:cs typeface="Calibri"/>
              <a:sym typeface="Calibri"/>
            </a:endParaRPr>
          </a:p>
        </p:txBody>
      </p:sp>
      <p:sp>
        <p:nvSpPr>
          <p:cNvPr id="81" name="Google Shape;81;p3"/>
          <p:cNvSpPr txBox="1"/>
          <p:nvPr/>
        </p:nvSpPr>
        <p:spPr>
          <a:xfrm>
            <a:off x="4219271" y="3233292"/>
            <a:ext cx="640715" cy="279400"/>
          </a:xfrm>
          <a:prstGeom prst="rect">
            <a:avLst/>
          </a:prstGeom>
          <a:noFill/>
          <a:ln>
            <a:noFill/>
          </a:ln>
        </p:spPr>
        <p:txBody>
          <a:bodyPr anchorCtr="0" anchor="t" bIns="0" lIns="0" spcFirstLastPara="1" rIns="0" wrap="square" tIns="0">
            <a:spAutoFit/>
          </a:bodyPr>
          <a:lstStyle/>
          <a:p>
            <a:pPr indent="0" lvl="0" marL="0" marR="0" rtl="0" algn="l">
              <a:lnSpc>
                <a:spcPct val="94772"/>
              </a:lnSpc>
              <a:spcBef>
                <a:spcPts val="0"/>
              </a:spcBef>
              <a:spcAft>
                <a:spcPts val="0"/>
              </a:spcAft>
              <a:buNone/>
            </a:pPr>
            <a:r>
              <a:rPr lang="en-US" sz="2200">
                <a:solidFill>
                  <a:schemeClr val="dk1"/>
                </a:solidFill>
                <a:latin typeface="Calibri"/>
                <a:ea typeface="Calibri"/>
                <a:cs typeface="Calibri"/>
                <a:sym typeface="Calibri"/>
              </a:rPr>
              <a:t>token</a:t>
            </a:r>
            <a:endParaRPr sz="2200">
              <a:solidFill>
                <a:schemeClr val="dk1"/>
              </a:solidFill>
              <a:latin typeface="Calibri"/>
              <a:ea typeface="Calibri"/>
              <a:cs typeface="Calibri"/>
              <a:sym typeface="Calibri"/>
            </a:endParaRPr>
          </a:p>
        </p:txBody>
      </p:sp>
      <p:sp>
        <p:nvSpPr>
          <p:cNvPr id="82" name="Google Shape;82;p3"/>
          <p:cNvSpPr txBox="1"/>
          <p:nvPr/>
        </p:nvSpPr>
        <p:spPr>
          <a:xfrm>
            <a:off x="4944490" y="3233292"/>
            <a:ext cx="641350" cy="279400"/>
          </a:xfrm>
          <a:prstGeom prst="rect">
            <a:avLst/>
          </a:prstGeom>
          <a:noFill/>
          <a:ln>
            <a:noFill/>
          </a:ln>
        </p:spPr>
        <p:txBody>
          <a:bodyPr anchorCtr="0" anchor="t" bIns="0" lIns="0" spcFirstLastPara="1" rIns="0" wrap="square" tIns="0">
            <a:spAutoFit/>
          </a:bodyPr>
          <a:lstStyle/>
          <a:p>
            <a:pPr indent="0" lvl="0" marL="0" marR="0" rtl="0" algn="l">
              <a:lnSpc>
                <a:spcPct val="94772"/>
              </a:lnSpc>
              <a:spcBef>
                <a:spcPts val="0"/>
              </a:spcBef>
              <a:spcAft>
                <a:spcPts val="0"/>
              </a:spcAft>
              <a:buNone/>
            </a:pPr>
            <a:r>
              <a:rPr lang="en-US" sz="2200">
                <a:solidFill>
                  <a:schemeClr val="dk1"/>
                </a:solidFill>
                <a:latin typeface="Calibri"/>
                <a:ea typeface="Calibri"/>
                <a:cs typeface="Calibri"/>
                <a:sym typeface="Calibri"/>
              </a:rPr>
              <a:t>name</a:t>
            </a:r>
            <a:endParaRPr sz="2200">
              <a:solidFill>
                <a:schemeClr val="dk1"/>
              </a:solidFill>
              <a:latin typeface="Calibri"/>
              <a:ea typeface="Calibri"/>
              <a:cs typeface="Calibri"/>
              <a:sym typeface="Calibri"/>
            </a:endParaRPr>
          </a:p>
        </p:txBody>
      </p:sp>
      <p:sp>
        <p:nvSpPr>
          <p:cNvPr id="83" name="Google Shape;83;p3"/>
          <p:cNvSpPr txBox="1"/>
          <p:nvPr/>
        </p:nvSpPr>
        <p:spPr>
          <a:xfrm>
            <a:off x="5723265" y="3233292"/>
            <a:ext cx="1682750" cy="279400"/>
          </a:xfrm>
          <a:prstGeom prst="rect">
            <a:avLst/>
          </a:prstGeom>
          <a:noFill/>
          <a:ln>
            <a:noFill/>
          </a:ln>
        </p:spPr>
        <p:txBody>
          <a:bodyPr anchorCtr="0" anchor="t" bIns="0" lIns="0" spcFirstLastPara="1" rIns="0" wrap="square" tIns="0">
            <a:spAutoFit/>
          </a:bodyPr>
          <a:lstStyle/>
          <a:p>
            <a:pPr indent="0" lvl="0" marL="0" marR="0" rtl="0" algn="l">
              <a:lnSpc>
                <a:spcPct val="94772"/>
              </a:lnSpc>
              <a:spcBef>
                <a:spcPts val="0"/>
              </a:spcBef>
              <a:spcAft>
                <a:spcPts val="0"/>
              </a:spcAft>
              <a:buNone/>
            </a:pPr>
            <a:r>
              <a:rPr lang="en-US" sz="2200">
                <a:solidFill>
                  <a:schemeClr val="dk1"/>
                </a:solidFill>
                <a:latin typeface="Calibri"/>
                <a:ea typeface="Calibri"/>
                <a:cs typeface="Calibri"/>
                <a:sym typeface="Calibri"/>
              </a:rPr>
              <a:t>aatttributtributee  vvalue</a:t>
            </a:r>
            <a:endParaRPr sz="2200">
              <a:solidFill>
                <a:schemeClr val="dk1"/>
              </a:solidFill>
              <a:latin typeface="Calibri"/>
              <a:ea typeface="Calibri"/>
              <a:cs typeface="Calibri"/>
              <a:sym typeface="Calibri"/>
            </a:endParaRPr>
          </a:p>
        </p:txBody>
      </p:sp>
      <p:sp>
        <p:nvSpPr>
          <p:cNvPr id="84" name="Google Shape;84;p3"/>
          <p:cNvSpPr txBox="1"/>
          <p:nvPr/>
        </p:nvSpPr>
        <p:spPr>
          <a:xfrm>
            <a:off x="1889886" y="3204464"/>
            <a:ext cx="7480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Token</a:t>
            </a:r>
            <a:endParaRPr sz="2400">
              <a:solidFill>
                <a:schemeClr val="dk1"/>
              </a:solidFill>
              <a:latin typeface="Calibri"/>
              <a:ea typeface="Calibri"/>
              <a:cs typeface="Calibri"/>
              <a:sym typeface="Calibri"/>
            </a:endParaRPr>
          </a:p>
        </p:txBody>
      </p:sp>
      <p:sp>
        <p:nvSpPr>
          <p:cNvPr id="85" name="Google Shape;85;p3"/>
          <p:cNvSpPr/>
          <p:nvPr/>
        </p:nvSpPr>
        <p:spPr>
          <a:xfrm>
            <a:off x="2709672" y="3400297"/>
            <a:ext cx="1148715" cy="76200"/>
          </a:xfrm>
          <a:custGeom>
            <a:rect b="b" l="l" r="r" t="t"/>
            <a:pathLst>
              <a:path extrusionOk="0" h="76200" w="1148714">
                <a:moveTo>
                  <a:pt x="1072641" y="0"/>
                </a:moveTo>
                <a:lnTo>
                  <a:pt x="1072377" y="31765"/>
                </a:lnTo>
                <a:lnTo>
                  <a:pt x="1085088" y="31876"/>
                </a:lnTo>
                <a:lnTo>
                  <a:pt x="1084961" y="44576"/>
                </a:lnTo>
                <a:lnTo>
                  <a:pt x="1072270" y="44576"/>
                </a:lnTo>
                <a:lnTo>
                  <a:pt x="1072006" y="76200"/>
                </a:lnTo>
                <a:lnTo>
                  <a:pt x="1136646" y="44576"/>
                </a:lnTo>
                <a:lnTo>
                  <a:pt x="1084961" y="44576"/>
                </a:lnTo>
                <a:lnTo>
                  <a:pt x="1136874" y="44465"/>
                </a:lnTo>
                <a:lnTo>
                  <a:pt x="1148588" y="38735"/>
                </a:lnTo>
                <a:lnTo>
                  <a:pt x="1072641" y="0"/>
                </a:lnTo>
                <a:close/>
              </a:path>
              <a:path extrusionOk="0" h="76200" w="1148714">
                <a:moveTo>
                  <a:pt x="1072377" y="31765"/>
                </a:moveTo>
                <a:lnTo>
                  <a:pt x="1072271" y="44465"/>
                </a:lnTo>
                <a:lnTo>
                  <a:pt x="1084961" y="44576"/>
                </a:lnTo>
                <a:lnTo>
                  <a:pt x="1085088" y="31876"/>
                </a:lnTo>
                <a:lnTo>
                  <a:pt x="1072377" y="31765"/>
                </a:lnTo>
                <a:close/>
              </a:path>
              <a:path extrusionOk="0" h="76200" w="1148714">
                <a:moveTo>
                  <a:pt x="0" y="22351"/>
                </a:moveTo>
                <a:lnTo>
                  <a:pt x="0" y="35051"/>
                </a:lnTo>
                <a:lnTo>
                  <a:pt x="1072271" y="44465"/>
                </a:lnTo>
                <a:lnTo>
                  <a:pt x="1072377" y="31765"/>
                </a:lnTo>
                <a:lnTo>
                  <a:pt x="0" y="22351"/>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3"/>
          <p:cNvSpPr/>
          <p:nvPr/>
        </p:nvSpPr>
        <p:spPr>
          <a:xfrm>
            <a:off x="4234053" y="3175126"/>
            <a:ext cx="1367155" cy="340360"/>
          </a:xfrm>
          <a:custGeom>
            <a:rect b="b" l="l" r="r" t="t"/>
            <a:pathLst>
              <a:path extrusionOk="0" h="340360" w="1367154">
                <a:moveTo>
                  <a:pt x="640067" y="0"/>
                </a:moveTo>
                <a:lnTo>
                  <a:pt x="0" y="0"/>
                </a:lnTo>
                <a:lnTo>
                  <a:pt x="0" y="339852"/>
                </a:lnTo>
                <a:lnTo>
                  <a:pt x="640067" y="339852"/>
                </a:lnTo>
                <a:lnTo>
                  <a:pt x="640067" y="0"/>
                </a:lnTo>
                <a:close/>
              </a:path>
              <a:path extrusionOk="0" h="340360" w="1367154">
                <a:moveTo>
                  <a:pt x="1367028" y="0"/>
                </a:moveTo>
                <a:lnTo>
                  <a:pt x="725424" y="0"/>
                </a:lnTo>
                <a:lnTo>
                  <a:pt x="640080" y="0"/>
                </a:lnTo>
                <a:lnTo>
                  <a:pt x="640080" y="339852"/>
                </a:lnTo>
                <a:lnTo>
                  <a:pt x="725424" y="339852"/>
                </a:lnTo>
                <a:lnTo>
                  <a:pt x="1367028" y="339852"/>
                </a:lnTo>
                <a:lnTo>
                  <a:pt x="1367028"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3"/>
          <p:cNvSpPr/>
          <p:nvPr/>
        </p:nvSpPr>
        <p:spPr>
          <a:xfrm>
            <a:off x="5739765" y="3169157"/>
            <a:ext cx="1666239" cy="340360"/>
          </a:xfrm>
          <a:custGeom>
            <a:rect b="b" l="l" r="r" t="t"/>
            <a:pathLst>
              <a:path extrusionOk="0" h="340360" w="1666240">
                <a:moveTo>
                  <a:pt x="1665732" y="0"/>
                </a:moveTo>
                <a:lnTo>
                  <a:pt x="0" y="0"/>
                </a:lnTo>
                <a:lnTo>
                  <a:pt x="0" y="339851"/>
                </a:lnTo>
                <a:lnTo>
                  <a:pt x="1665732" y="339851"/>
                </a:lnTo>
                <a:lnTo>
                  <a:pt x="1665732"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3"/>
          <p:cNvSpPr txBox="1"/>
          <p:nvPr/>
        </p:nvSpPr>
        <p:spPr>
          <a:xfrm>
            <a:off x="4083177" y="3145027"/>
            <a:ext cx="3475354"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chemeClr val="dk1"/>
                </a:solidFill>
                <a:latin typeface="Calibri"/>
                <a:ea typeface="Calibri"/>
                <a:cs typeface="Calibri"/>
                <a:sym typeface="Calibri"/>
              </a:rPr>
              <a:t>&lt;</a:t>
            </a:r>
            <a:r>
              <a:rPr b="1" lang="en-US" sz="2200">
                <a:solidFill>
                  <a:schemeClr val="dk1"/>
                </a:solidFill>
                <a:latin typeface="Calibri"/>
                <a:ea typeface="Calibri"/>
                <a:cs typeface="Calibri"/>
                <a:sym typeface="Calibri"/>
              </a:rPr>
              <a:t>token-</a:t>
            </a:r>
            <a:r>
              <a:rPr lang="en-US" sz="2200">
                <a:solidFill>
                  <a:schemeClr val="dk1"/>
                </a:solidFill>
                <a:latin typeface="Calibri"/>
                <a:ea typeface="Calibri"/>
                <a:cs typeface="Calibri"/>
                <a:sym typeface="Calibri"/>
              </a:rPr>
              <a:t>name</a:t>
            </a:r>
            <a:r>
              <a:rPr b="1"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attribute value</a:t>
            </a:r>
            <a:r>
              <a:rPr b="1" lang="en-US" sz="2200">
                <a:solidFill>
                  <a:schemeClr val="dk1"/>
                </a:solidFill>
                <a:latin typeface="Calibri"/>
                <a:ea typeface="Calibri"/>
                <a:cs typeface="Calibri"/>
                <a:sym typeface="Calibri"/>
              </a:rPr>
              <a:t>&gt;</a:t>
            </a:r>
            <a:endParaRPr sz="2200">
              <a:solidFill>
                <a:schemeClr val="dk1"/>
              </a:solidFill>
              <a:latin typeface="Calibri"/>
              <a:ea typeface="Calibri"/>
              <a:cs typeface="Calibri"/>
              <a:sym typeface="Calibri"/>
            </a:endParaRPr>
          </a:p>
        </p:txBody>
      </p:sp>
      <p:sp>
        <p:nvSpPr>
          <p:cNvPr id="89" name="Google Shape;89;p3"/>
          <p:cNvSpPr txBox="1"/>
          <p:nvPr/>
        </p:nvSpPr>
        <p:spPr>
          <a:xfrm>
            <a:off x="2324607" y="3929634"/>
            <a:ext cx="1480185" cy="340360"/>
          </a:xfrm>
          <a:prstGeom prst="rect">
            <a:avLst/>
          </a:prstGeom>
          <a:solidFill>
            <a:srgbClr val="FFFF00"/>
          </a:solidFill>
          <a:ln>
            <a:noFill/>
          </a:ln>
        </p:spPr>
        <p:txBody>
          <a:bodyPr anchorCtr="0" anchor="t" bIns="0" lIns="0" spcFirstLastPara="1" rIns="0" wrap="square" tIns="0">
            <a:spAutoFit/>
          </a:bodyPr>
          <a:lstStyle/>
          <a:p>
            <a:pPr indent="0" lvl="0" marL="0" marR="0" rtl="0" algn="l">
              <a:lnSpc>
                <a:spcPct val="115681"/>
              </a:lnSpc>
              <a:spcBef>
                <a:spcPts val="0"/>
              </a:spcBef>
              <a:spcAft>
                <a:spcPts val="0"/>
              </a:spcAft>
              <a:buNone/>
            </a:pPr>
            <a:r>
              <a:rPr lang="en-US" sz="2200">
                <a:solidFill>
                  <a:schemeClr val="dk1"/>
                </a:solidFill>
                <a:latin typeface="Calibri"/>
                <a:ea typeface="Calibri"/>
                <a:cs typeface="Calibri"/>
                <a:sym typeface="Calibri"/>
              </a:rPr>
              <a:t>a = b + c * 60</a:t>
            </a:r>
            <a:endParaRPr sz="2200">
              <a:solidFill>
                <a:schemeClr val="dk1"/>
              </a:solidFill>
              <a:latin typeface="Calibri"/>
              <a:ea typeface="Calibri"/>
              <a:cs typeface="Calibri"/>
              <a:sym typeface="Calibri"/>
            </a:endParaRPr>
          </a:p>
        </p:txBody>
      </p:sp>
      <p:sp>
        <p:nvSpPr>
          <p:cNvPr id="90" name="Google Shape;90;p3"/>
          <p:cNvSpPr txBox="1"/>
          <p:nvPr/>
        </p:nvSpPr>
        <p:spPr>
          <a:xfrm>
            <a:off x="78739" y="3856431"/>
            <a:ext cx="19888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Source Program</a:t>
            </a:r>
            <a:endParaRPr sz="2400">
              <a:solidFill>
                <a:schemeClr val="dk1"/>
              </a:solidFill>
              <a:latin typeface="Calibri"/>
              <a:ea typeface="Calibri"/>
              <a:cs typeface="Calibri"/>
              <a:sym typeface="Calibri"/>
            </a:endParaRPr>
          </a:p>
        </p:txBody>
      </p:sp>
      <p:graphicFrame>
        <p:nvGraphicFramePr>
          <p:cNvPr id="91" name="Google Shape;91;p3"/>
          <p:cNvGraphicFramePr/>
          <p:nvPr/>
        </p:nvGraphicFramePr>
        <p:xfrm>
          <a:off x="8293734" y="3750601"/>
          <a:ext cx="3000000" cy="3000000"/>
        </p:xfrm>
        <a:graphic>
          <a:graphicData uri="http://schemas.openxmlformats.org/drawingml/2006/table">
            <a:tbl>
              <a:tblPr bandRow="1" firstRow="1">
                <a:noFill/>
                <a:tableStyleId>{24095DC1-D78C-4F3D-98E2-64D20548AA03}</a:tableStyleId>
              </a:tblPr>
              <a:tblGrid>
                <a:gridCol w="1430650"/>
                <a:gridCol w="2064375"/>
              </a:tblGrid>
              <a:tr h="365750">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Lexeme</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Tokens</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65750">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a</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&lt;id, 1&gt;</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657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657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6580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657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657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6575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pic>
        <p:nvPicPr>
          <p:cNvPr id="92" name="Google Shape;92;p3"/>
          <p:cNvPicPr preferRelativeResize="0"/>
          <p:nvPr/>
        </p:nvPicPr>
        <p:blipFill rotWithShape="1">
          <a:blip r:embed="rId5">
            <a:alphaModFix/>
          </a:blip>
          <a:srcRect b="0" l="0" r="0" t="0"/>
          <a:stretch/>
        </p:blipFill>
        <p:spPr>
          <a:xfrm>
            <a:off x="8400104" y="4482095"/>
            <a:ext cx="2819400" cy="304800"/>
          </a:xfrm>
          <a:prstGeom prst="rect">
            <a:avLst/>
          </a:prstGeom>
          <a:noFill/>
          <a:ln>
            <a:noFill/>
          </a:ln>
        </p:spPr>
      </p:pic>
      <p:pic>
        <p:nvPicPr>
          <p:cNvPr id="93" name="Google Shape;93;p3"/>
          <p:cNvPicPr preferRelativeResize="0"/>
          <p:nvPr/>
        </p:nvPicPr>
        <p:blipFill rotWithShape="1">
          <a:blip r:embed="rId6">
            <a:alphaModFix/>
          </a:blip>
          <a:srcRect b="23090" l="-9089" r="9089" t="-23090"/>
          <a:stretch/>
        </p:blipFill>
        <p:spPr>
          <a:xfrm>
            <a:off x="8323511" y="4806788"/>
            <a:ext cx="2972575" cy="313925"/>
          </a:xfrm>
          <a:prstGeom prst="rect">
            <a:avLst/>
          </a:prstGeom>
          <a:noFill/>
          <a:ln>
            <a:noFill/>
          </a:ln>
        </p:spPr>
      </p:pic>
      <p:pic>
        <p:nvPicPr>
          <p:cNvPr id="94" name="Google Shape;94;p3"/>
          <p:cNvPicPr preferRelativeResize="0"/>
          <p:nvPr/>
        </p:nvPicPr>
        <p:blipFill rotWithShape="1">
          <a:blip r:embed="rId7">
            <a:alphaModFix/>
          </a:blip>
          <a:srcRect b="0" l="0" r="0" t="0"/>
          <a:stretch/>
        </p:blipFill>
        <p:spPr>
          <a:xfrm>
            <a:off x="8712454" y="5326385"/>
            <a:ext cx="2438400" cy="257556"/>
          </a:xfrm>
          <a:prstGeom prst="rect">
            <a:avLst/>
          </a:prstGeom>
          <a:noFill/>
          <a:ln>
            <a:noFill/>
          </a:ln>
        </p:spPr>
      </p:pic>
      <p:pic>
        <p:nvPicPr>
          <p:cNvPr id="95" name="Google Shape;95;p3"/>
          <p:cNvPicPr preferRelativeResize="0"/>
          <p:nvPr/>
        </p:nvPicPr>
        <p:blipFill rotWithShape="1">
          <a:blip r:embed="rId8">
            <a:alphaModFix/>
          </a:blip>
          <a:srcRect b="0" l="0" r="0" t="0"/>
          <a:stretch/>
        </p:blipFill>
        <p:spPr>
          <a:xfrm>
            <a:off x="8400091" y="5696729"/>
            <a:ext cx="2552700" cy="275844"/>
          </a:xfrm>
          <a:prstGeom prst="rect">
            <a:avLst/>
          </a:prstGeom>
          <a:noFill/>
          <a:ln>
            <a:noFill/>
          </a:ln>
        </p:spPr>
      </p:pic>
      <p:pic>
        <p:nvPicPr>
          <p:cNvPr id="96" name="Google Shape;96;p3"/>
          <p:cNvPicPr preferRelativeResize="0"/>
          <p:nvPr/>
        </p:nvPicPr>
        <p:blipFill rotWithShape="1">
          <a:blip r:embed="rId9">
            <a:alphaModFix/>
          </a:blip>
          <a:srcRect b="0" l="0" r="0" t="0"/>
          <a:stretch/>
        </p:blipFill>
        <p:spPr>
          <a:xfrm>
            <a:off x="8419146" y="6085339"/>
            <a:ext cx="2514600" cy="295656"/>
          </a:xfrm>
          <a:prstGeom prst="rect">
            <a:avLst/>
          </a:prstGeom>
          <a:noFill/>
          <a:ln>
            <a:noFill/>
          </a:ln>
        </p:spPr>
      </p:pic>
      <p:pic>
        <p:nvPicPr>
          <p:cNvPr id="97" name="Google Shape;97;p3"/>
          <p:cNvPicPr preferRelativeResize="0"/>
          <p:nvPr/>
        </p:nvPicPr>
        <p:blipFill rotWithShape="1">
          <a:blip r:embed="rId10">
            <a:alphaModFix/>
          </a:blip>
          <a:srcRect b="0" l="0" r="0" t="0"/>
          <a:stretch/>
        </p:blipFill>
        <p:spPr>
          <a:xfrm>
            <a:off x="8419146" y="6349030"/>
            <a:ext cx="2514600" cy="284988"/>
          </a:xfrm>
          <a:prstGeom prst="rect">
            <a:avLst/>
          </a:prstGeom>
          <a:noFill/>
          <a:ln>
            <a:noFill/>
          </a:ln>
        </p:spPr>
      </p:pic>
      <p:sp>
        <p:nvSpPr>
          <p:cNvPr id="98" name="Google Shape;98;p3"/>
          <p:cNvSpPr/>
          <p:nvPr/>
        </p:nvSpPr>
        <p:spPr>
          <a:xfrm>
            <a:off x="83131" y="4696714"/>
            <a:ext cx="4490085" cy="340360"/>
          </a:xfrm>
          <a:custGeom>
            <a:rect b="b" l="l" r="r" t="t"/>
            <a:pathLst>
              <a:path extrusionOk="0" h="340360" w="4490085">
                <a:moveTo>
                  <a:pt x="4489704" y="0"/>
                </a:moveTo>
                <a:lnTo>
                  <a:pt x="0" y="0"/>
                </a:lnTo>
                <a:lnTo>
                  <a:pt x="0" y="339851"/>
                </a:lnTo>
                <a:lnTo>
                  <a:pt x="4489704" y="339851"/>
                </a:lnTo>
                <a:lnTo>
                  <a:pt x="4489704"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txBox="1"/>
          <p:nvPr/>
        </p:nvSpPr>
        <p:spPr>
          <a:xfrm>
            <a:off x="70510" y="4672406"/>
            <a:ext cx="4514850"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chemeClr val="dk1"/>
                </a:solidFill>
                <a:latin typeface="Calibri"/>
                <a:ea typeface="Calibri"/>
                <a:cs typeface="Calibri"/>
                <a:sym typeface="Calibri"/>
              </a:rPr>
              <a:t>&lt;id, 1&gt; &lt;=&gt; &lt;id, 2&gt; &lt;+&gt; &lt;id, 3&gt; &lt;*&gt; &lt;60&gt;</a:t>
            </a:r>
            <a:endParaRPr sz="2200">
              <a:solidFill>
                <a:schemeClr val="dk1"/>
              </a:solidFill>
              <a:latin typeface="Calibri"/>
              <a:ea typeface="Calibri"/>
              <a:cs typeface="Calibri"/>
              <a:sym typeface="Calibri"/>
            </a:endParaRPr>
          </a:p>
        </p:txBody>
      </p:sp>
      <p:sp>
        <p:nvSpPr>
          <p:cNvPr id="100" name="Google Shape;100;p3"/>
          <p:cNvSpPr/>
          <p:nvPr/>
        </p:nvSpPr>
        <p:spPr>
          <a:xfrm>
            <a:off x="2116835" y="4299839"/>
            <a:ext cx="280670" cy="348615"/>
          </a:xfrm>
          <a:custGeom>
            <a:rect b="b" l="l" r="r" t="t"/>
            <a:pathLst>
              <a:path extrusionOk="0" h="348614" w="280669">
                <a:moveTo>
                  <a:pt x="17906" y="264922"/>
                </a:moveTo>
                <a:lnTo>
                  <a:pt x="0" y="348234"/>
                </a:lnTo>
                <a:lnTo>
                  <a:pt x="77343" y="312547"/>
                </a:lnTo>
                <a:lnTo>
                  <a:pt x="64980" y="302641"/>
                </a:lnTo>
                <a:lnTo>
                  <a:pt x="44576" y="302641"/>
                </a:lnTo>
                <a:lnTo>
                  <a:pt x="34670" y="294640"/>
                </a:lnTo>
                <a:lnTo>
                  <a:pt x="42615" y="284720"/>
                </a:lnTo>
                <a:lnTo>
                  <a:pt x="17906" y="264922"/>
                </a:lnTo>
                <a:close/>
              </a:path>
              <a:path extrusionOk="0" h="348614" w="280669">
                <a:moveTo>
                  <a:pt x="42615" y="284720"/>
                </a:moveTo>
                <a:lnTo>
                  <a:pt x="34670" y="294640"/>
                </a:lnTo>
                <a:lnTo>
                  <a:pt x="44576" y="302641"/>
                </a:lnTo>
                <a:lnTo>
                  <a:pt x="52550" y="292680"/>
                </a:lnTo>
                <a:lnTo>
                  <a:pt x="42615" y="284720"/>
                </a:lnTo>
                <a:close/>
              </a:path>
              <a:path extrusionOk="0" h="348614" w="280669">
                <a:moveTo>
                  <a:pt x="52550" y="292680"/>
                </a:moveTo>
                <a:lnTo>
                  <a:pt x="44576" y="302641"/>
                </a:lnTo>
                <a:lnTo>
                  <a:pt x="64980" y="302641"/>
                </a:lnTo>
                <a:lnTo>
                  <a:pt x="52550" y="292680"/>
                </a:lnTo>
                <a:close/>
              </a:path>
              <a:path extrusionOk="0" h="348614" w="280669">
                <a:moveTo>
                  <a:pt x="270637" y="0"/>
                </a:moveTo>
                <a:lnTo>
                  <a:pt x="42615" y="284720"/>
                </a:lnTo>
                <a:lnTo>
                  <a:pt x="52550" y="292680"/>
                </a:lnTo>
                <a:lnTo>
                  <a:pt x="280543" y="7874"/>
                </a:lnTo>
                <a:lnTo>
                  <a:pt x="270637"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nvSpPr>
        <p:spPr>
          <a:xfrm>
            <a:off x="471931" y="1104282"/>
            <a:ext cx="7706995" cy="2328545"/>
          </a:xfrm>
          <a:prstGeom prst="rect">
            <a:avLst/>
          </a:prstGeom>
          <a:noFill/>
          <a:ln>
            <a:noFill/>
          </a:ln>
        </p:spPr>
        <p:txBody>
          <a:bodyPr anchorCtr="0" anchor="t" bIns="0" lIns="0" spcFirstLastPara="1" rIns="0" wrap="square" tIns="1778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Lexical Errors</a:t>
            </a:r>
            <a:endParaRPr sz="2400">
              <a:solidFill>
                <a:schemeClr val="dk1"/>
              </a:solidFill>
              <a:latin typeface="Calibri"/>
              <a:ea typeface="Calibri"/>
              <a:cs typeface="Calibri"/>
              <a:sym typeface="Calibri"/>
            </a:endParaRPr>
          </a:p>
          <a:p>
            <a:pPr indent="-228600" lvl="0" marL="333375" marR="5080" rtl="0" algn="just">
              <a:lnSpc>
                <a:spcPct val="90000"/>
              </a:lnSpc>
              <a:spcBef>
                <a:spcPts val="1855"/>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Suppose a situation arises in which the lexical  analyzer is unable to proceed because none of the  pattern for tokens matches any prefix of the  remaining input.</a:t>
            </a:r>
            <a:endParaRPr sz="2800">
              <a:solidFill>
                <a:schemeClr val="dk1"/>
              </a:solidFill>
              <a:latin typeface="Calibri"/>
              <a:ea typeface="Calibri"/>
              <a:cs typeface="Calibri"/>
              <a:sym typeface="Calibri"/>
            </a:endParaRPr>
          </a:p>
        </p:txBody>
      </p:sp>
      <p:pic>
        <p:nvPicPr>
          <p:cNvPr id="440" name="Google Shape;440;p3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41" name="Google Shape;441;p30"/>
          <p:cNvSpPr txBox="1"/>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p:txBody>
      </p:sp>
      <p:sp>
        <p:nvSpPr>
          <p:cNvPr id="442" name="Google Shape;442;p30"/>
          <p:cNvSpPr txBox="1"/>
          <p:nvPr/>
        </p:nvSpPr>
        <p:spPr>
          <a:xfrm>
            <a:off x="1245514" y="3535533"/>
            <a:ext cx="1320800" cy="1076325"/>
          </a:xfrm>
          <a:prstGeom prst="rect">
            <a:avLst/>
          </a:prstGeom>
          <a:noFill/>
          <a:ln>
            <a:noFill/>
          </a:ln>
        </p:spPr>
        <p:txBody>
          <a:bodyPr anchorCtr="0" anchor="t" bIns="0" lIns="0" spcFirstLastPara="1" rIns="0" wrap="square" tIns="173975">
            <a:spAutoFit/>
          </a:bodyPr>
          <a:lstStyle/>
          <a:p>
            <a:pPr indent="0" lvl="0" marL="12700" marR="0" rtl="0" algn="l">
              <a:lnSpc>
                <a:spcPct val="100000"/>
              </a:lnSpc>
              <a:spcBef>
                <a:spcPts val="0"/>
              </a:spcBef>
              <a:spcAft>
                <a:spcPts val="0"/>
              </a:spcAft>
              <a:buNone/>
            </a:pPr>
            <a:r>
              <a:rPr lang="en-US" sz="2800">
                <a:solidFill>
                  <a:srgbClr val="FF0000"/>
                </a:solidFill>
                <a:latin typeface="Calibri"/>
                <a:ea typeface="Calibri"/>
                <a:cs typeface="Calibri"/>
                <a:sym typeface="Calibri"/>
              </a:rPr>
              <a:t>fi</a:t>
            </a:r>
            <a:endParaRPr sz="2800">
              <a:solidFill>
                <a:schemeClr val="dk1"/>
              </a:solidFill>
              <a:latin typeface="Calibri"/>
              <a:ea typeface="Calibri"/>
              <a:cs typeface="Calibri"/>
              <a:sym typeface="Calibri"/>
            </a:endParaRPr>
          </a:p>
          <a:p>
            <a:pPr indent="0" lvl="0" marL="12700" marR="0" rtl="0" algn="l">
              <a:lnSpc>
                <a:spcPct val="100000"/>
              </a:lnSpc>
              <a:spcBef>
                <a:spcPts val="1000"/>
              </a:spcBef>
              <a:spcAft>
                <a:spcPts val="0"/>
              </a:spcAft>
              <a:buNone/>
            </a:pPr>
            <a:r>
              <a:rPr lang="en-US" sz="2200">
                <a:solidFill>
                  <a:srgbClr val="FF0000"/>
                </a:solidFill>
                <a:latin typeface="Calibri"/>
                <a:ea typeface="Calibri"/>
                <a:cs typeface="Calibri"/>
                <a:sym typeface="Calibri"/>
              </a:rPr>
              <a:t>fi (a == f(x))</a:t>
            </a:r>
            <a:endParaRPr sz="2200">
              <a:solidFill>
                <a:schemeClr val="dk1"/>
              </a:solidFill>
              <a:latin typeface="Calibri"/>
              <a:ea typeface="Calibri"/>
              <a:cs typeface="Calibri"/>
              <a:sym typeface="Calibri"/>
            </a:endParaRPr>
          </a:p>
        </p:txBody>
      </p:sp>
      <p:sp>
        <p:nvSpPr>
          <p:cNvPr id="443" name="Google Shape;443;p30"/>
          <p:cNvSpPr txBox="1"/>
          <p:nvPr/>
        </p:nvSpPr>
        <p:spPr>
          <a:xfrm>
            <a:off x="3607308" y="3807967"/>
            <a:ext cx="1047115" cy="330835"/>
          </a:xfrm>
          <a:prstGeom prst="rect">
            <a:avLst/>
          </a:prstGeom>
          <a:noFill/>
          <a:ln>
            <a:noFill/>
          </a:ln>
        </p:spPr>
        <p:txBody>
          <a:bodyPr anchorCtr="0" anchor="t" bIns="0" lIns="0" spcFirstLastPara="1" rIns="0" wrap="square" tIns="0">
            <a:spAutoFit/>
          </a:bodyPr>
          <a:lstStyle/>
          <a:p>
            <a:pPr indent="0" lvl="0" marL="0" marR="0" rtl="0" algn="l">
              <a:lnSpc>
                <a:spcPct val="95192"/>
              </a:lnSpc>
              <a:spcBef>
                <a:spcPts val="0"/>
              </a:spcBef>
              <a:spcAft>
                <a:spcPts val="0"/>
              </a:spcAft>
              <a:buNone/>
            </a:pPr>
            <a:r>
              <a:rPr lang="en-US" sz="2600">
                <a:solidFill>
                  <a:schemeClr val="dk1"/>
                </a:solidFill>
                <a:latin typeface="Calibri"/>
                <a:ea typeface="Calibri"/>
                <a:cs typeface="Calibri"/>
                <a:sym typeface="Calibri"/>
              </a:rPr>
              <a:t>Spelling</a:t>
            </a:r>
            <a:endParaRPr sz="2600">
              <a:solidFill>
                <a:schemeClr val="dk1"/>
              </a:solidFill>
              <a:latin typeface="Calibri"/>
              <a:ea typeface="Calibri"/>
              <a:cs typeface="Calibri"/>
              <a:sym typeface="Calibri"/>
            </a:endParaRPr>
          </a:p>
        </p:txBody>
      </p:sp>
      <p:sp>
        <p:nvSpPr>
          <p:cNvPr id="444" name="Google Shape;444;p30"/>
          <p:cNvSpPr txBox="1"/>
          <p:nvPr/>
        </p:nvSpPr>
        <p:spPr>
          <a:xfrm>
            <a:off x="4727447" y="3807967"/>
            <a:ext cx="678180" cy="330835"/>
          </a:xfrm>
          <a:prstGeom prst="rect">
            <a:avLst/>
          </a:prstGeom>
          <a:noFill/>
          <a:ln>
            <a:noFill/>
          </a:ln>
        </p:spPr>
        <p:txBody>
          <a:bodyPr anchorCtr="0" anchor="t" bIns="0" lIns="0" spcFirstLastPara="1" rIns="0" wrap="square" tIns="0">
            <a:spAutoFit/>
          </a:bodyPr>
          <a:lstStyle/>
          <a:p>
            <a:pPr indent="0" lvl="0" marL="0" marR="0" rtl="0" algn="l">
              <a:lnSpc>
                <a:spcPct val="95192"/>
              </a:lnSpc>
              <a:spcBef>
                <a:spcPts val="0"/>
              </a:spcBef>
              <a:spcAft>
                <a:spcPts val="0"/>
              </a:spcAft>
              <a:buNone/>
            </a:pPr>
            <a:r>
              <a:rPr lang="en-US" sz="2600">
                <a:solidFill>
                  <a:schemeClr val="dk1"/>
                </a:solidFill>
                <a:latin typeface="Calibri"/>
                <a:ea typeface="Calibri"/>
                <a:cs typeface="Calibri"/>
                <a:sym typeface="Calibri"/>
              </a:rPr>
              <a:t>Error</a:t>
            </a:r>
            <a:endParaRPr sz="2600">
              <a:solidFill>
                <a:schemeClr val="dk1"/>
              </a:solidFill>
              <a:latin typeface="Calibri"/>
              <a:ea typeface="Calibri"/>
              <a:cs typeface="Calibri"/>
              <a:sym typeface="Calibri"/>
            </a:endParaRPr>
          </a:p>
        </p:txBody>
      </p:sp>
      <p:sp>
        <p:nvSpPr>
          <p:cNvPr id="445" name="Google Shape;445;p30"/>
          <p:cNvSpPr txBox="1"/>
          <p:nvPr/>
        </p:nvSpPr>
        <p:spPr>
          <a:xfrm>
            <a:off x="8781033" y="2099148"/>
            <a:ext cx="2170430" cy="1935480"/>
          </a:xfrm>
          <a:prstGeom prst="rect">
            <a:avLst/>
          </a:prstGeom>
          <a:noFill/>
          <a:ln>
            <a:noFill/>
          </a:ln>
        </p:spPr>
        <p:txBody>
          <a:bodyPr anchorCtr="0" anchor="t" bIns="0" lIns="0" spcFirstLastPara="1" rIns="0" wrap="square" tIns="123175">
            <a:spAutoFit/>
          </a:bodyPr>
          <a:lstStyle/>
          <a:p>
            <a:pPr indent="-243204" lvl="0" marL="255270" marR="0" rtl="0" algn="l">
              <a:lnSpc>
                <a:spcPct val="100000"/>
              </a:lnSpc>
              <a:spcBef>
                <a:spcPts val="0"/>
              </a:spcBef>
              <a:spcAft>
                <a:spcPts val="0"/>
              </a:spcAft>
              <a:buClr>
                <a:srgbClr val="FF0000"/>
              </a:buClr>
              <a:buSzPts val="2300"/>
              <a:buFont typeface="Noto Sans Symbols"/>
              <a:buChar char="⮚"/>
            </a:pPr>
            <a:r>
              <a:rPr lang="en-US" sz="2400">
                <a:solidFill>
                  <a:srgbClr val="FF0000"/>
                </a:solidFill>
                <a:latin typeface="Calibri"/>
                <a:ea typeface="Calibri"/>
                <a:cs typeface="Calibri"/>
                <a:sym typeface="Calibri"/>
              </a:rPr>
              <a:t>Spelling Error </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12700" marR="0" rtl="0" algn="l">
              <a:lnSpc>
                <a:spcPct val="100000"/>
              </a:lnSpc>
              <a:spcBef>
                <a:spcPts val="750"/>
              </a:spcBef>
              <a:spcAft>
                <a:spcPts val="0"/>
              </a:spcAft>
              <a:buNone/>
            </a:pPr>
            <a:r>
              <a:rPr lang="en-US" sz="2400">
                <a:solidFill>
                  <a:schemeClr val="dk1"/>
                </a:solidFill>
                <a:latin typeface="Calibri"/>
                <a:ea typeface="Calibri"/>
                <a:cs typeface="Calibri"/>
                <a:sym typeface="Calibri"/>
              </a:rPr>
              <a:t>di {….</a:t>
            </a:r>
            <a:endParaRPr sz="2400">
              <a:solidFill>
                <a:schemeClr val="dk1"/>
              </a:solidFill>
              <a:latin typeface="Calibri"/>
              <a:ea typeface="Calibri"/>
              <a:cs typeface="Calibri"/>
              <a:sym typeface="Calibri"/>
            </a:endParaRPr>
          </a:p>
          <a:p>
            <a:pPr indent="0" lvl="0" marL="12700" marR="428625" rtl="0" algn="l">
              <a:lnSpc>
                <a:spcPct val="124600"/>
              </a:lnSpc>
              <a:spcBef>
                <a:spcPts val="0"/>
              </a:spcBef>
              <a:spcAft>
                <a:spcPts val="0"/>
              </a:spcAft>
              <a:buNone/>
            </a:pPr>
            <a:r>
              <a:rPr lang="en-US" sz="2400">
                <a:solidFill>
                  <a:schemeClr val="dk1"/>
                </a:solidFill>
                <a:latin typeface="Calibri"/>
                <a:ea typeface="Calibri"/>
                <a:cs typeface="Calibri"/>
                <a:sym typeface="Calibri"/>
              </a:rPr>
              <a:t>…………………..}  while();</a:t>
            </a:r>
            <a:endParaRPr sz="2400">
              <a:solidFill>
                <a:schemeClr val="dk1"/>
              </a:solidFill>
              <a:latin typeface="Calibri"/>
              <a:ea typeface="Calibri"/>
              <a:cs typeface="Calibri"/>
              <a:sym typeface="Calibri"/>
            </a:endParaRPr>
          </a:p>
        </p:txBody>
      </p:sp>
      <p:grpSp>
        <p:nvGrpSpPr>
          <p:cNvPr id="446" name="Google Shape;446;p30"/>
          <p:cNvGrpSpPr/>
          <p:nvPr/>
        </p:nvGrpSpPr>
        <p:grpSpPr>
          <a:xfrm>
            <a:off x="3607298" y="1276573"/>
            <a:ext cx="4694427" cy="3172460"/>
            <a:chOff x="3606673" y="1182623"/>
            <a:chExt cx="4694427" cy="3172460"/>
          </a:xfrm>
        </p:grpSpPr>
        <p:sp>
          <p:nvSpPr>
            <p:cNvPr id="447" name="Google Shape;447;p30"/>
            <p:cNvSpPr/>
            <p:nvPr/>
          </p:nvSpPr>
          <p:spPr>
            <a:xfrm>
              <a:off x="8258555" y="1182623"/>
              <a:ext cx="42545" cy="3172460"/>
            </a:xfrm>
            <a:custGeom>
              <a:rect b="b" l="l" r="r" t="t"/>
              <a:pathLst>
                <a:path extrusionOk="0" h="3172460" w="42545">
                  <a:moveTo>
                    <a:pt x="42037" y="0"/>
                  </a:moveTo>
                  <a:lnTo>
                    <a:pt x="0" y="3172079"/>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0"/>
            <p:cNvSpPr/>
            <p:nvPr/>
          </p:nvSpPr>
          <p:spPr>
            <a:xfrm>
              <a:off x="3606673" y="3738117"/>
              <a:ext cx="1798320" cy="403860"/>
            </a:xfrm>
            <a:custGeom>
              <a:rect b="b" l="l" r="r" t="t"/>
              <a:pathLst>
                <a:path extrusionOk="0" h="403860" w="1798320">
                  <a:moveTo>
                    <a:pt x="1798320" y="0"/>
                  </a:moveTo>
                  <a:lnTo>
                    <a:pt x="1120140" y="0"/>
                  </a:lnTo>
                  <a:lnTo>
                    <a:pt x="1048512" y="0"/>
                  </a:lnTo>
                  <a:lnTo>
                    <a:pt x="0" y="0"/>
                  </a:lnTo>
                  <a:lnTo>
                    <a:pt x="0" y="403860"/>
                  </a:lnTo>
                  <a:lnTo>
                    <a:pt x="1048512" y="403860"/>
                  </a:lnTo>
                  <a:lnTo>
                    <a:pt x="1120140" y="403860"/>
                  </a:lnTo>
                  <a:lnTo>
                    <a:pt x="1798320" y="403860"/>
                  </a:lnTo>
                  <a:lnTo>
                    <a:pt x="1798320"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9" name="Google Shape;449;p30"/>
          <p:cNvSpPr txBox="1"/>
          <p:nvPr/>
        </p:nvSpPr>
        <p:spPr>
          <a:xfrm>
            <a:off x="3332226" y="3712590"/>
            <a:ext cx="2085975" cy="422275"/>
          </a:xfrm>
          <a:prstGeom prst="rect">
            <a:avLst/>
          </a:prstGeom>
          <a:noFill/>
          <a:ln>
            <a:noFill/>
          </a:ln>
        </p:spPr>
        <p:txBody>
          <a:bodyPr anchorCtr="0" anchor="t" bIns="0" lIns="0" spcFirstLastPara="1" rIns="0" wrap="square" tIns="12700">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Spelling Error</a:t>
            </a:r>
            <a:endParaRPr sz="2600">
              <a:solidFill>
                <a:schemeClr val="dk1"/>
              </a:solidFill>
              <a:latin typeface="Calibri"/>
              <a:ea typeface="Calibri"/>
              <a:cs typeface="Calibri"/>
              <a:sym typeface="Calibri"/>
            </a:endParaRPr>
          </a:p>
        </p:txBody>
      </p:sp>
      <p:sp>
        <p:nvSpPr>
          <p:cNvPr id="450" name="Google Shape;450;p30"/>
          <p:cNvSpPr txBox="1"/>
          <p:nvPr/>
        </p:nvSpPr>
        <p:spPr>
          <a:xfrm>
            <a:off x="3332226" y="4108265"/>
            <a:ext cx="4558665" cy="1358900"/>
          </a:xfrm>
          <a:prstGeom prst="rect">
            <a:avLst/>
          </a:prstGeom>
          <a:noFill/>
          <a:ln>
            <a:noFill/>
          </a:ln>
        </p:spPr>
        <p:txBody>
          <a:bodyPr anchorCtr="0" anchor="t" bIns="0" lIns="0" spcFirstLastPara="1" rIns="0" wrap="square" tIns="60950">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Unmatched string</a:t>
            </a:r>
            <a:endParaRPr sz="2600">
              <a:solidFill>
                <a:schemeClr val="dk1"/>
              </a:solidFill>
              <a:latin typeface="Calibri"/>
              <a:ea typeface="Calibri"/>
              <a:cs typeface="Calibri"/>
              <a:sym typeface="Calibri"/>
            </a:endParaRPr>
          </a:p>
          <a:p>
            <a:pPr indent="-264160" lvl="0" marL="276225" marR="0" rtl="0" algn="l">
              <a:lnSpc>
                <a:spcPct val="100000"/>
              </a:lnSpc>
              <a:spcBef>
                <a:spcPts val="384"/>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Appearance of illegal characters</a:t>
            </a:r>
            <a:endParaRPr sz="2600">
              <a:solidFill>
                <a:schemeClr val="dk1"/>
              </a:solidFill>
              <a:latin typeface="Calibri"/>
              <a:ea typeface="Calibri"/>
              <a:cs typeface="Calibri"/>
              <a:sym typeface="Calibri"/>
            </a:endParaRPr>
          </a:p>
          <a:p>
            <a:pPr indent="-263525" lvl="0" marL="275590" marR="0" rtl="0" algn="l">
              <a:lnSpc>
                <a:spcPct val="100000"/>
              </a:lnSpc>
              <a:spcBef>
                <a:spcPts val="37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Exceeding length of identifiers</a:t>
            </a:r>
            <a:endParaRPr sz="2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nvSpPr>
        <p:spPr>
          <a:xfrm>
            <a:off x="471931" y="1104282"/>
            <a:ext cx="7706995" cy="2328545"/>
          </a:xfrm>
          <a:prstGeom prst="rect">
            <a:avLst/>
          </a:prstGeom>
          <a:noFill/>
          <a:ln>
            <a:noFill/>
          </a:ln>
        </p:spPr>
        <p:txBody>
          <a:bodyPr anchorCtr="0" anchor="t" bIns="0" lIns="0" spcFirstLastPara="1" rIns="0" wrap="square" tIns="1778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Lexical Errors</a:t>
            </a:r>
            <a:endParaRPr sz="2400">
              <a:solidFill>
                <a:schemeClr val="dk1"/>
              </a:solidFill>
              <a:latin typeface="Calibri"/>
              <a:ea typeface="Calibri"/>
              <a:cs typeface="Calibri"/>
              <a:sym typeface="Calibri"/>
            </a:endParaRPr>
          </a:p>
          <a:p>
            <a:pPr indent="-228600" lvl="0" marL="333375" marR="5080" rtl="0" algn="just">
              <a:lnSpc>
                <a:spcPct val="90000"/>
              </a:lnSpc>
              <a:spcBef>
                <a:spcPts val="1855"/>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Suppose a situation arises in which the lexical  analyzer is unable to proceed because none of the  pattern for tokens matches any prefix of the  remaining input.</a:t>
            </a:r>
            <a:endParaRPr sz="2800">
              <a:solidFill>
                <a:schemeClr val="dk1"/>
              </a:solidFill>
              <a:latin typeface="Calibri"/>
              <a:ea typeface="Calibri"/>
              <a:cs typeface="Calibri"/>
              <a:sym typeface="Calibri"/>
            </a:endParaRPr>
          </a:p>
        </p:txBody>
      </p:sp>
      <p:pic>
        <p:nvPicPr>
          <p:cNvPr id="456" name="Google Shape;456;p3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57" name="Google Shape;457;p31"/>
          <p:cNvSpPr txBox="1"/>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p:txBody>
      </p:sp>
      <p:sp>
        <p:nvSpPr>
          <p:cNvPr id="458" name="Google Shape;458;p31"/>
          <p:cNvSpPr txBox="1"/>
          <p:nvPr/>
        </p:nvSpPr>
        <p:spPr>
          <a:xfrm>
            <a:off x="1245514" y="3535533"/>
            <a:ext cx="1320800" cy="1076325"/>
          </a:xfrm>
          <a:prstGeom prst="rect">
            <a:avLst/>
          </a:prstGeom>
          <a:noFill/>
          <a:ln>
            <a:noFill/>
          </a:ln>
        </p:spPr>
        <p:txBody>
          <a:bodyPr anchorCtr="0" anchor="t" bIns="0" lIns="0" spcFirstLastPara="1" rIns="0" wrap="square" tIns="173975">
            <a:spAutoFit/>
          </a:bodyPr>
          <a:lstStyle/>
          <a:p>
            <a:pPr indent="0" lvl="0" marL="12700" marR="0" rtl="0" algn="l">
              <a:lnSpc>
                <a:spcPct val="100000"/>
              </a:lnSpc>
              <a:spcBef>
                <a:spcPts val="0"/>
              </a:spcBef>
              <a:spcAft>
                <a:spcPts val="0"/>
              </a:spcAft>
              <a:buNone/>
            </a:pPr>
            <a:r>
              <a:rPr lang="en-US" sz="2800">
                <a:solidFill>
                  <a:srgbClr val="FF0000"/>
                </a:solidFill>
                <a:latin typeface="Calibri"/>
                <a:ea typeface="Calibri"/>
                <a:cs typeface="Calibri"/>
                <a:sym typeface="Calibri"/>
              </a:rPr>
              <a:t>fi</a:t>
            </a:r>
            <a:endParaRPr sz="2800">
              <a:solidFill>
                <a:schemeClr val="dk1"/>
              </a:solidFill>
              <a:latin typeface="Calibri"/>
              <a:ea typeface="Calibri"/>
              <a:cs typeface="Calibri"/>
              <a:sym typeface="Calibri"/>
            </a:endParaRPr>
          </a:p>
          <a:p>
            <a:pPr indent="0" lvl="0" marL="12700" marR="0" rtl="0" algn="l">
              <a:lnSpc>
                <a:spcPct val="100000"/>
              </a:lnSpc>
              <a:spcBef>
                <a:spcPts val="1000"/>
              </a:spcBef>
              <a:spcAft>
                <a:spcPts val="0"/>
              </a:spcAft>
              <a:buNone/>
            </a:pPr>
            <a:r>
              <a:rPr lang="en-US" sz="2200">
                <a:solidFill>
                  <a:srgbClr val="FF0000"/>
                </a:solidFill>
                <a:latin typeface="Calibri"/>
                <a:ea typeface="Calibri"/>
                <a:cs typeface="Calibri"/>
                <a:sym typeface="Calibri"/>
              </a:rPr>
              <a:t>fi (a == f(x))</a:t>
            </a:r>
            <a:endParaRPr sz="2200">
              <a:solidFill>
                <a:schemeClr val="dk1"/>
              </a:solidFill>
              <a:latin typeface="Calibri"/>
              <a:ea typeface="Calibri"/>
              <a:cs typeface="Calibri"/>
              <a:sym typeface="Calibri"/>
            </a:endParaRPr>
          </a:p>
        </p:txBody>
      </p:sp>
      <p:sp>
        <p:nvSpPr>
          <p:cNvPr id="459" name="Google Shape;459;p31"/>
          <p:cNvSpPr/>
          <p:nvPr/>
        </p:nvSpPr>
        <p:spPr>
          <a:xfrm>
            <a:off x="3606673" y="4181601"/>
            <a:ext cx="2392680" cy="403860"/>
          </a:xfrm>
          <a:custGeom>
            <a:rect b="b" l="l" r="r" t="t"/>
            <a:pathLst>
              <a:path extrusionOk="0" h="403860" w="2392679">
                <a:moveTo>
                  <a:pt x="2392680" y="0"/>
                </a:moveTo>
                <a:lnTo>
                  <a:pt x="1633728" y="0"/>
                </a:lnTo>
                <a:lnTo>
                  <a:pt x="1563624" y="0"/>
                </a:lnTo>
                <a:lnTo>
                  <a:pt x="0" y="0"/>
                </a:lnTo>
                <a:lnTo>
                  <a:pt x="0" y="403860"/>
                </a:lnTo>
                <a:lnTo>
                  <a:pt x="1563624" y="403860"/>
                </a:lnTo>
                <a:lnTo>
                  <a:pt x="1633728" y="403860"/>
                </a:lnTo>
                <a:lnTo>
                  <a:pt x="2392680" y="403860"/>
                </a:lnTo>
                <a:lnTo>
                  <a:pt x="2392680"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1"/>
          <p:cNvSpPr txBox="1"/>
          <p:nvPr/>
        </p:nvSpPr>
        <p:spPr>
          <a:xfrm>
            <a:off x="3332226" y="3712590"/>
            <a:ext cx="2085975" cy="422275"/>
          </a:xfrm>
          <a:prstGeom prst="rect">
            <a:avLst/>
          </a:prstGeom>
          <a:noFill/>
          <a:ln>
            <a:noFill/>
          </a:ln>
        </p:spPr>
        <p:txBody>
          <a:bodyPr anchorCtr="0" anchor="t" bIns="0" lIns="0" spcFirstLastPara="1" rIns="0" wrap="square" tIns="12700">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Spelling Error</a:t>
            </a:r>
            <a:endParaRPr sz="2600">
              <a:solidFill>
                <a:schemeClr val="dk1"/>
              </a:solidFill>
              <a:latin typeface="Calibri"/>
              <a:ea typeface="Calibri"/>
              <a:cs typeface="Calibri"/>
              <a:sym typeface="Calibri"/>
            </a:endParaRPr>
          </a:p>
        </p:txBody>
      </p:sp>
      <p:sp>
        <p:nvSpPr>
          <p:cNvPr id="461" name="Google Shape;461;p31"/>
          <p:cNvSpPr txBox="1"/>
          <p:nvPr/>
        </p:nvSpPr>
        <p:spPr>
          <a:xfrm>
            <a:off x="3332226" y="4156075"/>
            <a:ext cx="2679700" cy="422275"/>
          </a:xfrm>
          <a:prstGeom prst="rect">
            <a:avLst/>
          </a:prstGeom>
          <a:noFill/>
          <a:ln>
            <a:noFill/>
          </a:ln>
        </p:spPr>
        <p:txBody>
          <a:bodyPr anchorCtr="0" anchor="t" bIns="0" lIns="0" spcFirstLastPara="1" rIns="0" wrap="square" tIns="12700">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Unmatched string</a:t>
            </a:r>
            <a:endParaRPr sz="2600">
              <a:solidFill>
                <a:schemeClr val="dk1"/>
              </a:solidFill>
              <a:latin typeface="Calibri"/>
              <a:ea typeface="Calibri"/>
              <a:cs typeface="Calibri"/>
              <a:sym typeface="Calibri"/>
            </a:endParaRPr>
          </a:p>
        </p:txBody>
      </p:sp>
      <p:sp>
        <p:nvSpPr>
          <p:cNvPr id="462" name="Google Shape;462;p31"/>
          <p:cNvSpPr txBox="1"/>
          <p:nvPr/>
        </p:nvSpPr>
        <p:spPr>
          <a:xfrm>
            <a:off x="3332226" y="4553907"/>
            <a:ext cx="4558665" cy="913765"/>
          </a:xfrm>
          <a:prstGeom prst="rect">
            <a:avLst/>
          </a:prstGeom>
          <a:noFill/>
          <a:ln>
            <a:noFill/>
          </a:ln>
        </p:spPr>
        <p:txBody>
          <a:bodyPr anchorCtr="0" anchor="t" bIns="0" lIns="0" spcFirstLastPara="1" rIns="0" wrap="square" tIns="60325">
            <a:spAutoFit/>
          </a:bodyPr>
          <a:lstStyle/>
          <a:p>
            <a:pPr indent="-264160" lvl="0" marL="276225"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Appearance of illegal characters</a:t>
            </a:r>
            <a:endParaRPr sz="2600">
              <a:solidFill>
                <a:schemeClr val="dk1"/>
              </a:solidFill>
              <a:latin typeface="Calibri"/>
              <a:ea typeface="Calibri"/>
              <a:cs typeface="Calibri"/>
              <a:sym typeface="Calibri"/>
            </a:endParaRPr>
          </a:p>
          <a:p>
            <a:pPr indent="-263525" lvl="0" marL="275590" marR="0" rtl="0" algn="l">
              <a:lnSpc>
                <a:spcPct val="100000"/>
              </a:lnSpc>
              <a:spcBef>
                <a:spcPts val="375"/>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Exceeding length of identifiers</a:t>
            </a:r>
            <a:endParaRPr sz="2600">
              <a:solidFill>
                <a:schemeClr val="dk1"/>
              </a:solidFill>
              <a:latin typeface="Calibri"/>
              <a:ea typeface="Calibri"/>
              <a:cs typeface="Calibri"/>
              <a:sym typeface="Calibri"/>
            </a:endParaRPr>
          </a:p>
        </p:txBody>
      </p:sp>
      <p:sp>
        <p:nvSpPr>
          <p:cNvPr id="463" name="Google Shape;463;p31"/>
          <p:cNvSpPr/>
          <p:nvPr/>
        </p:nvSpPr>
        <p:spPr>
          <a:xfrm>
            <a:off x="9935718" y="3614165"/>
            <a:ext cx="128270" cy="372110"/>
          </a:xfrm>
          <a:custGeom>
            <a:rect b="b" l="l" r="r" t="t"/>
            <a:pathLst>
              <a:path extrusionOk="0" h="372110" w="128270">
                <a:moveTo>
                  <a:pt x="128016" y="0"/>
                </a:moveTo>
                <a:lnTo>
                  <a:pt x="0" y="0"/>
                </a:lnTo>
                <a:lnTo>
                  <a:pt x="0" y="371855"/>
                </a:lnTo>
                <a:lnTo>
                  <a:pt x="128016" y="371855"/>
                </a:lnTo>
                <a:lnTo>
                  <a:pt x="128016"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1"/>
          <p:cNvSpPr txBox="1"/>
          <p:nvPr/>
        </p:nvSpPr>
        <p:spPr>
          <a:xfrm>
            <a:off x="8781033" y="2127676"/>
            <a:ext cx="2592705" cy="941069"/>
          </a:xfrm>
          <a:prstGeom prst="rect">
            <a:avLst/>
          </a:prstGeom>
          <a:noFill/>
          <a:ln>
            <a:noFill/>
          </a:ln>
        </p:spPr>
        <p:txBody>
          <a:bodyPr anchorCtr="0" anchor="t" bIns="0" lIns="0" spcFirstLastPara="1" rIns="0" wrap="square" tIns="104775">
            <a:spAutoFit/>
          </a:bodyPr>
          <a:lstStyle/>
          <a:p>
            <a:pPr indent="-243204" lvl="0" marL="255270" marR="0" rtl="0" algn="l">
              <a:lnSpc>
                <a:spcPct val="100000"/>
              </a:lnSpc>
              <a:spcBef>
                <a:spcPts val="0"/>
              </a:spcBef>
              <a:spcAft>
                <a:spcPts val="0"/>
              </a:spcAft>
              <a:buClr>
                <a:srgbClr val="FF0000"/>
              </a:buClr>
              <a:buSzPts val="2300"/>
              <a:buFont typeface="Noto Sans Symbols"/>
              <a:buChar char="⮚"/>
            </a:pPr>
            <a:r>
              <a:rPr lang="en-US" sz="2400">
                <a:solidFill>
                  <a:srgbClr val="FF0000"/>
                </a:solidFill>
                <a:latin typeface="Calibri"/>
                <a:ea typeface="Calibri"/>
                <a:cs typeface="Calibri"/>
                <a:sym typeface="Calibri"/>
              </a:rPr>
              <a:t>Unmatched String-</a:t>
            </a:r>
            <a:endParaRPr sz="2400">
              <a:solidFill>
                <a:schemeClr val="dk1"/>
              </a:solidFill>
              <a:latin typeface="Calibri"/>
              <a:ea typeface="Calibri"/>
              <a:cs typeface="Calibri"/>
              <a:sym typeface="Calibri"/>
            </a:endParaRPr>
          </a:p>
          <a:p>
            <a:pPr indent="0" lvl="0" marL="12700" marR="0" rtl="0" algn="l">
              <a:lnSpc>
                <a:spcPct val="100000"/>
              </a:lnSpc>
              <a:spcBef>
                <a:spcPts val="720"/>
              </a:spcBef>
              <a:spcAft>
                <a:spcPts val="0"/>
              </a:spcAft>
              <a:buNone/>
            </a:pPr>
            <a:r>
              <a:rPr lang="en-US" sz="2400">
                <a:solidFill>
                  <a:schemeClr val="dk1"/>
                </a:solidFill>
                <a:latin typeface="Calibri"/>
                <a:ea typeface="Calibri"/>
                <a:cs typeface="Calibri"/>
                <a:sym typeface="Calibri"/>
              </a:rPr>
              <a:t>printf(“hi);</a:t>
            </a:r>
            <a:endParaRPr sz="2400">
              <a:solidFill>
                <a:schemeClr val="dk1"/>
              </a:solidFill>
              <a:latin typeface="Calibri"/>
              <a:ea typeface="Calibri"/>
              <a:cs typeface="Calibri"/>
              <a:sym typeface="Calibri"/>
            </a:endParaRPr>
          </a:p>
        </p:txBody>
      </p:sp>
      <p:sp>
        <p:nvSpPr>
          <p:cNvPr id="465" name="Google Shape;465;p31"/>
          <p:cNvSpPr txBox="1"/>
          <p:nvPr/>
        </p:nvSpPr>
        <p:spPr>
          <a:xfrm>
            <a:off x="8781033" y="3588511"/>
            <a:ext cx="14719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libri"/>
                <a:ea typeface="Calibri"/>
                <a:cs typeface="Calibri"/>
                <a:sym typeface="Calibri"/>
              </a:rPr>
              <a:t>printf(“hi”);</a:t>
            </a:r>
            <a:endParaRPr sz="2400">
              <a:solidFill>
                <a:schemeClr val="dk1"/>
              </a:solidFill>
              <a:latin typeface="Calibri"/>
              <a:ea typeface="Calibri"/>
              <a:cs typeface="Calibri"/>
              <a:sym typeface="Calibri"/>
            </a:endParaRPr>
          </a:p>
        </p:txBody>
      </p:sp>
      <p:sp>
        <p:nvSpPr>
          <p:cNvPr id="466" name="Google Shape;466;p31"/>
          <p:cNvSpPr/>
          <p:nvPr/>
        </p:nvSpPr>
        <p:spPr>
          <a:xfrm>
            <a:off x="8258556" y="1182624"/>
            <a:ext cx="42545" cy="3172460"/>
          </a:xfrm>
          <a:custGeom>
            <a:rect b="b" l="l" r="r" t="t"/>
            <a:pathLst>
              <a:path extrusionOk="0" h="3172460" w="42545">
                <a:moveTo>
                  <a:pt x="42037" y="0"/>
                </a:moveTo>
                <a:lnTo>
                  <a:pt x="0" y="3172079"/>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2"/>
          <p:cNvSpPr txBox="1"/>
          <p:nvPr/>
        </p:nvSpPr>
        <p:spPr>
          <a:xfrm>
            <a:off x="792886" y="2596337"/>
            <a:ext cx="6012815" cy="836294"/>
          </a:xfrm>
          <a:prstGeom prst="rect">
            <a:avLst/>
          </a:prstGeom>
          <a:noFill/>
          <a:ln>
            <a:noFill/>
          </a:ln>
        </p:spPr>
        <p:txBody>
          <a:bodyPr anchorCtr="0" anchor="t" bIns="0" lIns="0" spcFirstLastPara="1" rIns="0" wrap="square" tIns="60325">
            <a:spAutoFit/>
          </a:bodyPr>
          <a:lstStyle/>
          <a:p>
            <a:pPr indent="0" lvl="0" marL="12700" marR="5080" rtl="0" algn="l">
              <a:lnSpc>
                <a:spcPct val="108214"/>
              </a:lnSpc>
              <a:spcBef>
                <a:spcPts val="0"/>
              </a:spcBef>
              <a:spcAft>
                <a:spcPts val="0"/>
              </a:spcAft>
              <a:buNone/>
            </a:pPr>
            <a:r>
              <a:rPr lang="en-US" sz="2800">
                <a:solidFill>
                  <a:schemeClr val="dk1"/>
                </a:solidFill>
                <a:latin typeface="Calibri"/>
                <a:ea typeface="Calibri"/>
                <a:cs typeface="Calibri"/>
                <a:sym typeface="Calibri"/>
              </a:rPr>
              <a:t>pattern	for	tokens	matches	any	prefix  remaining input.</a:t>
            </a:r>
            <a:endParaRPr sz="2800">
              <a:solidFill>
                <a:schemeClr val="dk1"/>
              </a:solidFill>
              <a:latin typeface="Calibri"/>
              <a:ea typeface="Calibri"/>
              <a:cs typeface="Calibri"/>
              <a:sym typeface="Calibri"/>
            </a:endParaRPr>
          </a:p>
        </p:txBody>
      </p:sp>
      <p:sp>
        <p:nvSpPr>
          <p:cNvPr id="472" name="Google Shape;472;p32"/>
          <p:cNvSpPr txBox="1"/>
          <p:nvPr/>
        </p:nvSpPr>
        <p:spPr>
          <a:xfrm>
            <a:off x="471931" y="1104282"/>
            <a:ext cx="7706359" cy="1560195"/>
          </a:xfrm>
          <a:prstGeom prst="rect">
            <a:avLst/>
          </a:prstGeom>
          <a:noFill/>
          <a:ln>
            <a:noFill/>
          </a:ln>
        </p:spPr>
        <p:txBody>
          <a:bodyPr anchorCtr="0" anchor="t" bIns="0" lIns="0" spcFirstLastPara="1" rIns="0" wrap="square" tIns="1778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Lexical Errors</a:t>
            </a:r>
            <a:endParaRPr sz="2400">
              <a:solidFill>
                <a:schemeClr val="dk1"/>
              </a:solidFill>
              <a:latin typeface="Calibri"/>
              <a:ea typeface="Calibri"/>
              <a:cs typeface="Calibri"/>
              <a:sym typeface="Calibri"/>
            </a:endParaRPr>
          </a:p>
          <a:p>
            <a:pPr indent="-228600" lvl="0" marL="333375" marR="5080" rtl="0" algn="l">
              <a:lnSpc>
                <a:spcPct val="107857"/>
              </a:lnSpc>
              <a:spcBef>
                <a:spcPts val="1900"/>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Suppose	a	situation	arises	in	which	the	lexical  analyzer is unable to proceed because none of the</a:t>
            </a:r>
            <a:endParaRPr sz="2800">
              <a:solidFill>
                <a:schemeClr val="dk1"/>
              </a:solidFill>
              <a:latin typeface="Calibri"/>
              <a:ea typeface="Calibri"/>
              <a:cs typeface="Calibri"/>
              <a:sym typeface="Calibri"/>
            </a:endParaRPr>
          </a:p>
        </p:txBody>
      </p:sp>
      <p:pic>
        <p:nvPicPr>
          <p:cNvPr id="473" name="Google Shape;473;p3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74" name="Google Shape;474;p32"/>
          <p:cNvSpPr txBox="1"/>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p:txBody>
      </p:sp>
      <p:sp>
        <p:nvSpPr>
          <p:cNvPr id="475" name="Google Shape;475;p32"/>
          <p:cNvSpPr txBox="1"/>
          <p:nvPr/>
        </p:nvSpPr>
        <p:spPr>
          <a:xfrm>
            <a:off x="1245514" y="3535533"/>
            <a:ext cx="1320800" cy="1076325"/>
          </a:xfrm>
          <a:prstGeom prst="rect">
            <a:avLst/>
          </a:prstGeom>
          <a:noFill/>
          <a:ln>
            <a:noFill/>
          </a:ln>
        </p:spPr>
        <p:txBody>
          <a:bodyPr anchorCtr="0" anchor="t" bIns="0" lIns="0" spcFirstLastPara="1" rIns="0" wrap="square" tIns="173975">
            <a:spAutoFit/>
          </a:bodyPr>
          <a:lstStyle/>
          <a:p>
            <a:pPr indent="0" lvl="0" marL="12700" marR="0" rtl="0" algn="l">
              <a:lnSpc>
                <a:spcPct val="100000"/>
              </a:lnSpc>
              <a:spcBef>
                <a:spcPts val="0"/>
              </a:spcBef>
              <a:spcAft>
                <a:spcPts val="0"/>
              </a:spcAft>
              <a:buNone/>
            </a:pPr>
            <a:r>
              <a:rPr lang="en-US" sz="2800">
                <a:solidFill>
                  <a:srgbClr val="FF0000"/>
                </a:solidFill>
                <a:latin typeface="Calibri"/>
                <a:ea typeface="Calibri"/>
                <a:cs typeface="Calibri"/>
                <a:sym typeface="Calibri"/>
              </a:rPr>
              <a:t>fi</a:t>
            </a:r>
            <a:endParaRPr sz="2800">
              <a:solidFill>
                <a:schemeClr val="dk1"/>
              </a:solidFill>
              <a:latin typeface="Calibri"/>
              <a:ea typeface="Calibri"/>
              <a:cs typeface="Calibri"/>
              <a:sym typeface="Calibri"/>
            </a:endParaRPr>
          </a:p>
          <a:p>
            <a:pPr indent="0" lvl="0" marL="12700" marR="0" rtl="0" algn="l">
              <a:lnSpc>
                <a:spcPct val="100000"/>
              </a:lnSpc>
              <a:spcBef>
                <a:spcPts val="1000"/>
              </a:spcBef>
              <a:spcAft>
                <a:spcPts val="0"/>
              </a:spcAft>
              <a:buNone/>
            </a:pPr>
            <a:r>
              <a:rPr lang="en-US" sz="2200">
                <a:solidFill>
                  <a:srgbClr val="FF0000"/>
                </a:solidFill>
                <a:latin typeface="Calibri"/>
                <a:ea typeface="Calibri"/>
                <a:cs typeface="Calibri"/>
                <a:sym typeface="Calibri"/>
              </a:rPr>
              <a:t>fi (a == f(x))</a:t>
            </a:r>
            <a:endParaRPr sz="2200">
              <a:solidFill>
                <a:schemeClr val="dk1"/>
              </a:solidFill>
              <a:latin typeface="Calibri"/>
              <a:ea typeface="Calibri"/>
              <a:cs typeface="Calibri"/>
              <a:sym typeface="Calibri"/>
            </a:endParaRPr>
          </a:p>
        </p:txBody>
      </p:sp>
      <p:sp>
        <p:nvSpPr>
          <p:cNvPr id="476" name="Google Shape;476;p32"/>
          <p:cNvSpPr/>
          <p:nvPr/>
        </p:nvSpPr>
        <p:spPr>
          <a:xfrm>
            <a:off x="3606673" y="4626609"/>
            <a:ext cx="4270375" cy="403860"/>
          </a:xfrm>
          <a:custGeom>
            <a:rect b="b" l="l" r="r" t="t"/>
            <a:pathLst>
              <a:path extrusionOk="0" h="403860" w="4270375">
                <a:moveTo>
                  <a:pt x="1677911" y="0"/>
                </a:moveTo>
                <a:lnTo>
                  <a:pt x="1607820" y="0"/>
                </a:lnTo>
                <a:lnTo>
                  <a:pt x="0" y="0"/>
                </a:lnTo>
                <a:lnTo>
                  <a:pt x="0" y="403860"/>
                </a:lnTo>
                <a:lnTo>
                  <a:pt x="1607820" y="403860"/>
                </a:lnTo>
                <a:lnTo>
                  <a:pt x="1677911" y="403860"/>
                </a:lnTo>
                <a:lnTo>
                  <a:pt x="1677911" y="0"/>
                </a:lnTo>
                <a:close/>
              </a:path>
              <a:path extrusionOk="0" h="403860" w="4270375">
                <a:moveTo>
                  <a:pt x="2804147" y="0"/>
                </a:moveTo>
                <a:lnTo>
                  <a:pt x="2026920" y="0"/>
                </a:lnTo>
                <a:lnTo>
                  <a:pt x="1952244" y="0"/>
                </a:lnTo>
                <a:lnTo>
                  <a:pt x="1677924" y="0"/>
                </a:lnTo>
                <a:lnTo>
                  <a:pt x="1677924" y="403860"/>
                </a:lnTo>
                <a:lnTo>
                  <a:pt x="1952244" y="403860"/>
                </a:lnTo>
                <a:lnTo>
                  <a:pt x="2026920" y="403860"/>
                </a:lnTo>
                <a:lnTo>
                  <a:pt x="2804147" y="403860"/>
                </a:lnTo>
                <a:lnTo>
                  <a:pt x="2804147" y="0"/>
                </a:lnTo>
                <a:close/>
              </a:path>
              <a:path extrusionOk="0" h="403860" w="4270375">
                <a:moveTo>
                  <a:pt x="4270248" y="0"/>
                </a:moveTo>
                <a:lnTo>
                  <a:pt x="2877312" y="0"/>
                </a:lnTo>
                <a:lnTo>
                  <a:pt x="2804160" y="0"/>
                </a:lnTo>
                <a:lnTo>
                  <a:pt x="2804160" y="403860"/>
                </a:lnTo>
                <a:lnTo>
                  <a:pt x="2877312" y="403860"/>
                </a:lnTo>
                <a:lnTo>
                  <a:pt x="4270248" y="403860"/>
                </a:lnTo>
                <a:lnTo>
                  <a:pt x="4270248"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2"/>
          <p:cNvSpPr txBox="1"/>
          <p:nvPr/>
        </p:nvSpPr>
        <p:spPr>
          <a:xfrm>
            <a:off x="3332226" y="3665956"/>
            <a:ext cx="2679700" cy="912494"/>
          </a:xfrm>
          <a:prstGeom prst="rect">
            <a:avLst/>
          </a:prstGeom>
          <a:noFill/>
          <a:ln>
            <a:noFill/>
          </a:ln>
        </p:spPr>
        <p:txBody>
          <a:bodyPr anchorCtr="0" anchor="t" bIns="0" lIns="0" spcFirstLastPara="1" rIns="0" wrap="square" tIns="59675">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Spelling Error</a:t>
            </a:r>
            <a:endParaRPr sz="2600">
              <a:solidFill>
                <a:schemeClr val="dk1"/>
              </a:solidFill>
              <a:latin typeface="Calibri"/>
              <a:ea typeface="Calibri"/>
              <a:cs typeface="Calibri"/>
              <a:sym typeface="Calibri"/>
            </a:endParaRPr>
          </a:p>
          <a:p>
            <a:pPr indent="-263525" lvl="0" marL="275590" marR="0" rtl="0" algn="l">
              <a:lnSpc>
                <a:spcPct val="100000"/>
              </a:lnSpc>
              <a:spcBef>
                <a:spcPts val="37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Unmatched string</a:t>
            </a:r>
            <a:endParaRPr sz="2600">
              <a:solidFill>
                <a:schemeClr val="dk1"/>
              </a:solidFill>
              <a:latin typeface="Calibri"/>
              <a:ea typeface="Calibri"/>
              <a:cs typeface="Calibri"/>
              <a:sym typeface="Calibri"/>
            </a:endParaRPr>
          </a:p>
        </p:txBody>
      </p:sp>
      <p:sp>
        <p:nvSpPr>
          <p:cNvPr id="478" name="Google Shape;478;p32"/>
          <p:cNvSpPr txBox="1"/>
          <p:nvPr/>
        </p:nvSpPr>
        <p:spPr>
          <a:xfrm>
            <a:off x="3332226" y="4553907"/>
            <a:ext cx="4558665" cy="913765"/>
          </a:xfrm>
          <a:prstGeom prst="rect">
            <a:avLst/>
          </a:prstGeom>
          <a:noFill/>
          <a:ln>
            <a:noFill/>
          </a:ln>
        </p:spPr>
        <p:txBody>
          <a:bodyPr anchorCtr="0" anchor="t" bIns="0" lIns="0" spcFirstLastPara="1" rIns="0" wrap="square" tIns="60325">
            <a:spAutoFit/>
          </a:bodyPr>
          <a:lstStyle/>
          <a:p>
            <a:pPr indent="-264160" lvl="0" marL="276225"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Appearance of illegal characters</a:t>
            </a:r>
            <a:endParaRPr sz="2600">
              <a:solidFill>
                <a:schemeClr val="dk1"/>
              </a:solidFill>
              <a:latin typeface="Calibri"/>
              <a:ea typeface="Calibri"/>
              <a:cs typeface="Calibri"/>
              <a:sym typeface="Calibri"/>
            </a:endParaRPr>
          </a:p>
          <a:p>
            <a:pPr indent="-263525" lvl="0" marL="275590" marR="0" rtl="0" algn="l">
              <a:lnSpc>
                <a:spcPct val="100000"/>
              </a:lnSpc>
              <a:spcBef>
                <a:spcPts val="375"/>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Exceeding length of identifiers</a:t>
            </a:r>
            <a:endParaRPr sz="2600">
              <a:solidFill>
                <a:schemeClr val="dk1"/>
              </a:solidFill>
              <a:latin typeface="Calibri"/>
              <a:ea typeface="Calibri"/>
              <a:cs typeface="Calibri"/>
              <a:sym typeface="Calibri"/>
            </a:endParaRPr>
          </a:p>
        </p:txBody>
      </p:sp>
      <p:sp>
        <p:nvSpPr>
          <p:cNvPr id="479" name="Google Shape;479;p32"/>
          <p:cNvSpPr/>
          <p:nvPr/>
        </p:nvSpPr>
        <p:spPr>
          <a:xfrm>
            <a:off x="9698990" y="2675382"/>
            <a:ext cx="307975" cy="372110"/>
          </a:xfrm>
          <a:custGeom>
            <a:rect b="b" l="l" r="r" t="t"/>
            <a:pathLst>
              <a:path extrusionOk="0" h="372110" w="307975">
                <a:moveTo>
                  <a:pt x="307848" y="0"/>
                </a:moveTo>
                <a:lnTo>
                  <a:pt x="0" y="0"/>
                </a:lnTo>
                <a:lnTo>
                  <a:pt x="0" y="371856"/>
                </a:lnTo>
                <a:lnTo>
                  <a:pt x="307848" y="371856"/>
                </a:lnTo>
                <a:lnTo>
                  <a:pt x="307848"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2"/>
          <p:cNvSpPr txBox="1"/>
          <p:nvPr/>
        </p:nvSpPr>
        <p:spPr>
          <a:xfrm>
            <a:off x="7176261" y="2599131"/>
            <a:ext cx="2926800" cy="452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Calibri"/>
                <a:ea typeface="Calibri"/>
                <a:cs typeface="Calibri"/>
                <a:sym typeface="Calibri"/>
              </a:rPr>
              <a:t>of	the	</a:t>
            </a:r>
            <a:r>
              <a:rPr lang="en-US" sz="2400">
                <a:solidFill>
                  <a:schemeClr val="dk1"/>
                </a:solidFill>
                <a:latin typeface="Calibri"/>
                <a:ea typeface="Calibri"/>
                <a:cs typeface="Calibri"/>
                <a:sym typeface="Calibri"/>
              </a:rPr>
              <a:t>printf(“hi”)$$;</a:t>
            </a:r>
            <a:endParaRPr sz="2400">
              <a:solidFill>
                <a:schemeClr val="dk1"/>
              </a:solidFill>
              <a:latin typeface="Calibri"/>
              <a:ea typeface="Calibri"/>
              <a:cs typeface="Calibri"/>
              <a:sym typeface="Calibri"/>
            </a:endParaRPr>
          </a:p>
        </p:txBody>
      </p:sp>
      <p:sp>
        <p:nvSpPr>
          <p:cNvPr id="481" name="Google Shape;481;p32"/>
          <p:cNvSpPr txBox="1"/>
          <p:nvPr/>
        </p:nvSpPr>
        <p:spPr>
          <a:xfrm>
            <a:off x="8323326" y="2225497"/>
            <a:ext cx="3759835" cy="36068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FF0000"/>
              </a:buClr>
              <a:buSzPts val="2100"/>
              <a:buFont typeface="Noto Sans Symbols"/>
              <a:buChar char="⮚"/>
            </a:pPr>
            <a:r>
              <a:rPr lang="en-US" sz="2200">
                <a:solidFill>
                  <a:srgbClr val="FF0000"/>
                </a:solidFill>
                <a:latin typeface="Calibri"/>
                <a:ea typeface="Calibri"/>
                <a:cs typeface="Calibri"/>
                <a:sym typeface="Calibri"/>
              </a:rPr>
              <a:t>Appearance of Illegal character</a:t>
            </a:r>
            <a:endParaRPr sz="2200">
              <a:solidFill>
                <a:schemeClr val="dk1"/>
              </a:solidFill>
              <a:latin typeface="Calibri"/>
              <a:ea typeface="Calibri"/>
              <a:cs typeface="Calibri"/>
              <a:sym typeface="Calibri"/>
            </a:endParaRPr>
          </a:p>
        </p:txBody>
      </p:sp>
      <p:sp>
        <p:nvSpPr>
          <p:cNvPr id="482" name="Google Shape;482;p32"/>
          <p:cNvSpPr/>
          <p:nvPr/>
        </p:nvSpPr>
        <p:spPr>
          <a:xfrm>
            <a:off x="9282956" y="1104274"/>
            <a:ext cx="42545" cy="3172460"/>
          </a:xfrm>
          <a:custGeom>
            <a:rect b="b" l="l" r="r" t="t"/>
            <a:pathLst>
              <a:path extrusionOk="0" h="3172460" w="42545">
                <a:moveTo>
                  <a:pt x="42037" y="0"/>
                </a:moveTo>
                <a:lnTo>
                  <a:pt x="0" y="3172079"/>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nvSpPr>
        <p:spPr>
          <a:xfrm>
            <a:off x="471931" y="1104282"/>
            <a:ext cx="7706995" cy="2328545"/>
          </a:xfrm>
          <a:prstGeom prst="rect">
            <a:avLst/>
          </a:prstGeom>
          <a:noFill/>
          <a:ln>
            <a:noFill/>
          </a:ln>
        </p:spPr>
        <p:txBody>
          <a:bodyPr anchorCtr="0" anchor="t" bIns="0" lIns="0" spcFirstLastPara="1" rIns="0" wrap="square" tIns="1778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Lexical Errors</a:t>
            </a:r>
            <a:endParaRPr sz="2400">
              <a:solidFill>
                <a:schemeClr val="dk1"/>
              </a:solidFill>
              <a:latin typeface="Calibri"/>
              <a:ea typeface="Calibri"/>
              <a:cs typeface="Calibri"/>
              <a:sym typeface="Calibri"/>
            </a:endParaRPr>
          </a:p>
          <a:p>
            <a:pPr indent="-228600" lvl="0" marL="333375" marR="5080" rtl="0" algn="just">
              <a:lnSpc>
                <a:spcPct val="90000"/>
              </a:lnSpc>
              <a:spcBef>
                <a:spcPts val="1855"/>
              </a:spcBef>
              <a:spcAft>
                <a:spcPts val="0"/>
              </a:spcAft>
              <a:buClr>
                <a:schemeClr val="dk1"/>
              </a:buClr>
              <a:buSzPts val="2700"/>
              <a:buFont typeface="Noto Sans Symbols"/>
              <a:buChar char="⮚"/>
            </a:pPr>
            <a:r>
              <a:rPr lang="en-US" sz="2800">
                <a:solidFill>
                  <a:schemeClr val="dk1"/>
                </a:solidFill>
                <a:latin typeface="Calibri"/>
                <a:ea typeface="Calibri"/>
                <a:cs typeface="Calibri"/>
                <a:sym typeface="Calibri"/>
              </a:rPr>
              <a:t>Suppose a situation arises in which the lexical  analyzer is unable to proceed because none of the  pattern for tokens matches any prefix of the  remaining input.</a:t>
            </a:r>
            <a:endParaRPr sz="2800">
              <a:solidFill>
                <a:schemeClr val="dk1"/>
              </a:solidFill>
              <a:latin typeface="Calibri"/>
              <a:ea typeface="Calibri"/>
              <a:cs typeface="Calibri"/>
              <a:sym typeface="Calibri"/>
            </a:endParaRPr>
          </a:p>
        </p:txBody>
      </p:sp>
      <p:pic>
        <p:nvPicPr>
          <p:cNvPr id="488" name="Google Shape;488;p3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89" name="Google Shape;489;p33"/>
          <p:cNvSpPr txBox="1"/>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p:txBody>
      </p:sp>
      <p:sp>
        <p:nvSpPr>
          <p:cNvPr id="490" name="Google Shape;490;p33"/>
          <p:cNvSpPr txBox="1"/>
          <p:nvPr/>
        </p:nvSpPr>
        <p:spPr>
          <a:xfrm>
            <a:off x="1245514" y="3535533"/>
            <a:ext cx="1320800" cy="1076325"/>
          </a:xfrm>
          <a:prstGeom prst="rect">
            <a:avLst/>
          </a:prstGeom>
          <a:noFill/>
          <a:ln>
            <a:noFill/>
          </a:ln>
        </p:spPr>
        <p:txBody>
          <a:bodyPr anchorCtr="0" anchor="t" bIns="0" lIns="0" spcFirstLastPara="1" rIns="0" wrap="square" tIns="173975">
            <a:spAutoFit/>
          </a:bodyPr>
          <a:lstStyle/>
          <a:p>
            <a:pPr indent="0" lvl="0" marL="12700" marR="0" rtl="0" algn="l">
              <a:lnSpc>
                <a:spcPct val="100000"/>
              </a:lnSpc>
              <a:spcBef>
                <a:spcPts val="0"/>
              </a:spcBef>
              <a:spcAft>
                <a:spcPts val="0"/>
              </a:spcAft>
              <a:buNone/>
            </a:pPr>
            <a:r>
              <a:rPr lang="en-US" sz="2800">
                <a:solidFill>
                  <a:srgbClr val="FF0000"/>
                </a:solidFill>
                <a:latin typeface="Calibri"/>
                <a:ea typeface="Calibri"/>
                <a:cs typeface="Calibri"/>
                <a:sym typeface="Calibri"/>
              </a:rPr>
              <a:t>fi</a:t>
            </a:r>
            <a:endParaRPr sz="2800">
              <a:solidFill>
                <a:schemeClr val="dk1"/>
              </a:solidFill>
              <a:latin typeface="Calibri"/>
              <a:ea typeface="Calibri"/>
              <a:cs typeface="Calibri"/>
              <a:sym typeface="Calibri"/>
            </a:endParaRPr>
          </a:p>
          <a:p>
            <a:pPr indent="0" lvl="0" marL="12700" marR="0" rtl="0" algn="l">
              <a:lnSpc>
                <a:spcPct val="100000"/>
              </a:lnSpc>
              <a:spcBef>
                <a:spcPts val="1000"/>
              </a:spcBef>
              <a:spcAft>
                <a:spcPts val="0"/>
              </a:spcAft>
              <a:buNone/>
            </a:pPr>
            <a:r>
              <a:rPr lang="en-US" sz="2200">
                <a:solidFill>
                  <a:srgbClr val="FF0000"/>
                </a:solidFill>
                <a:latin typeface="Calibri"/>
                <a:ea typeface="Calibri"/>
                <a:cs typeface="Calibri"/>
                <a:sym typeface="Calibri"/>
              </a:rPr>
              <a:t>fi (a == f(x))</a:t>
            </a:r>
            <a:endParaRPr sz="2200">
              <a:solidFill>
                <a:schemeClr val="dk1"/>
              </a:solidFill>
              <a:latin typeface="Calibri"/>
              <a:ea typeface="Calibri"/>
              <a:cs typeface="Calibri"/>
              <a:sym typeface="Calibri"/>
            </a:endParaRPr>
          </a:p>
        </p:txBody>
      </p:sp>
      <p:sp>
        <p:nvSpPr>
          <p:cNvPr id="491" name="Google Shape;491;p33"/>
          <p:cNvSpPr/>
          <p:nvPr/>
        </p:nvSpPr>
        <p:spPr>
          <a:xfrm>
            <a:off x="3606673" y="5070094"/>
            <a:ext cx="4041775" cy="403860"/>
          </a:xfrm>
          <a:custGeom>
            <a:rect b="b" l="l" r="r" t="t"/>
            <a:pathLst>
              <a:path extrusionOk="0" h="403860" w="4041775">
                <a:moveTo>
                  <a:pt x="1415783" y="0"/>
                </a:moveTo>
                <a:lnTo>
                  <a:pt x="1345692" y="0"/>
                </a:lnTo>
                <a:lnTo>
                  <a:pt x="0" y="0"/>
                </a:lnTo>
                <a:lnTo>
                  <a:pt x="0" y="403860"/>
                </a:lnTo>
                <a:lnTo>
                  <a:pt x="1345692" y="403860"/>
                </a:lnTo>
                <a:lnTo>
                  <a:pt x="1415783" y="403860"/>
                </a:lnTo>
                <a:lnTo>
                  <a:pt x="1415783" y="0"/>
                </a:lnTo>
                <a:close/>
              </a:path>
              <a:path extrusionOk="0" h="403860" w="4041775">
                <a:moveTo>
                  <a:pt x="4041648" y="0"/>
                </a:moveTo>
                <a:lnTo>
                  <a:pt x="4041648" y="0"/>
                </a:lnTo>
                <a:lnTo>
                  <a:pt x="1415796" y="0"/>
                </a:lnTo>
                <a:lnTo>
                  <a:pt x="1415796" y="403860"/>
                </a:lnTo>
                <a:lnTo>
                  <a:pt x="4041648" y="403860"/>
                </a:lnTo>
                <a:lnTo>
                  <a:pt x="4041648"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3"/>
          <p:cNvSpPr txBox="1"/>
          <p:nvPr/>
        </p:nvSpPr>
        <p:spPr>
          <a:xfrm>
            <a:off x="3332226" y="3665956"/>
            <a:ext cx="4558665" cy="1357630"/>
          </a:xfrm>
          <a:prstGeom prst="rect">
            <a:avLst/>
          </a:prstGeom>
          <a:noFill/>
          <a:ln>
            <a:noFill/>
          </a:ln>
        </p:spPr>
        <p:txBody>
          <a:bodyPr anchorCtr="0" anchor="t" bIns="0" lIns="0" spcFirstLastPara="1" rIns="0" wrap="square" tIns="59675">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Spelling Error</a:t>
            </a:r>
            <a:endParaRPr sz="2600">
              <a:solidFill>
                <a:schemeClr val="dk1"/>
              </a:solidFill>
              <a:latin typeface="Calibri"/>
              <a:ea typeface="Calibri"/>
              <a:cs typeface="Calibri"/>
              <a:sym typeface="Calibri"/>
            </a:endParaRPr>
          </a:p>
          <a:p>
            <a:pPr indent="-263525" lvl="0" marL="275590" marR="0" rtl="0" algn="l">
              <a:lnSpc>
                <a:spcPct val="100000"/>
              </a:lnSpc>
              <a:spcBef>
                <a:spcPts val="37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Unmatched string</a:t>
            </a:r>
            <a:endParaRPr sz="2600">
              <a:solidFill>
                <a:schemeClr val="dk1"/>
              </a:solidFill>
              <a:latin typeface="Calibri"/>
              <a:ea typeface="Calibri"/>
              <a:cs typeface="Calibri"/>
              <a:sym typeface="Calibri"/>
            </a:endParaRPr>
          </a:p>
          <a:p>
            <a:pPr indent="-264160" lvl="0" marL="276225" marR="0" rtl="0" algn="l">
              <a:lnSpc>
                <a:spcPct val="100000"/>
              </a:lnSpc>
              <a:spcBef>
                <a:spcPts val="385"/>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Appearance of illegal characters</a:t>
            </a:r>
            <a:endParaRPr sz="2600">
              <a:solidFill>
                <a:schemeClr val="dk1"/>
              </a:solidFill>
              <a:latin typeface="Calibri"/>
              <a:ea typeface="Calibri"/>
              <a:cs typeface="Calibri"/>
              <a:sym typeface="Calibri"/>
            </a:endParaRPr>
          </a:p>
        </p:txBody>
      </p:sp>
      <p:sp>
        <p:nvSpPr>
          <p:cNvPr id="493" name="Google Shape;493;p33"/>
          <p:cNvSpPr txBox="1"/>
          <p:nvPr/>
        </p:nvSpPr>
        <p:spPr>
          <a:xfrm>
            <a:off x="3332226" y="5044821"/>
            <a:ext cx="4330065" cy="422275"/>
          </a:xfrm>
          <a:prstGeom prst="rect">
            <a:avLst/>
          </a:prstGeom>
          <a:noFill/>
          <a:ln>
            <a:noFill/>
          </a:ln>
        </p:spPr>
        <p:txBody>
          <a:bodyPr anchorCtr="0" anchor="t" bIns="0" lIns="0" spcFirstLastPara="1" rIns="0" wrap="square" tIns="12700">
            <a:spAutoFit/>
          </a:bodyPr>
          <a:lstStyle/>
          <a:p>
            <a:pPr indent="-263525" lvl="0" marL="275590" marR="0" rtl="0" algn="l">
              <a:lnSpc>
                <a:spcPct val="100000"/>
              </a:lnSpc>
              <a:spcBef>
                <a:spcPts val="0"/>
              </a:spcBef>
              <a:spcAft>
                <a:spcPts val="0"/>
              </a:spcAft>
              <a:buClr>
                <a:schemeClr val="dk1"/>
              </a:buClr>
              <a:buSzPts val="2500"/>
              <a:buFont typeface="Noto Sans Symbols"/>
              <a:buChar char="⮚"/>
            </a:pPr>
            <a:r>
              <a:rPr lang="en-US" sz="2600">
                <a:solidFill>
                  <a:schemeClr val="dk1"/>
                </a:solidFill>
                <a:latin typeface="Calibri"/>
                <a:ea typeface="Calibri"/>
                <a:cs typeface="Calibri"/>
                <a:sym typeface="Calibri"/>
              </a:rPr>
              <a:t>Exceeding length of identifiers</a:t>
            </a:r>
            <a:endParaRPr sz="2600">
              <a:solidFill>
                <a:schemeClr val="dk1"/>
              </a:solidFill>
              <a:latin typeface="Calibri"/>
              <a:ea typeface="Calibri"/>
              <a:cs typeface="Calibri"/>
              <a:sym typeface="Calibri"/>
            </a:endParaRPr>
          </a:p>
        </p:txBody>
      </p:sp>
      <p:sp>
        <p:nvSpPr>
          <p:cNvPr id="494" name="Google Shape;494;p33"/>
          <p:cNvSpPr txBox="1"/>
          <p:nvPr/>
        </p:nvSpPr>
        <p:spPr>
          <a:xfrm>
            <a:off x="8337931" y="2244717"/>
            <a:ext cx="3565525" cy="1352550"/>
          </a:xfrm>
          <a:prstGeom prst="rect">
            <a:avLst/>
          </a:prstGeom>
          <a:noFill/>
          <a:ln>
            <a:noFill/>
          </a:ln>
        </p:spPr>
        <p:txBody>
          <a:bodyPr anchorCtr="0" anchor="t" bIns="0" lIns="0" spcFirstLastPara="1" rIns="0" wrap="square" tIns="93975">
            <a:spAutoFit/>
          </a:bodyPr>
          <a:lstStyle/>
          <a:p>
            <a:pPr indent="-228600" lvl="0" marL="241300" marR="0" rtl="0" algn="l">
              <a:lnSpc>
                <a:spcPct val="100000"/>
              </a:lnSpc>
              <a:spcBef>
                <a:spcPts val="0"/>
              </a:spcBef>
              <a:spcAft>
                <a:spcPts val="0"/>
              </a:spcAft>
              <a:buClr>
                <a:srgbClr val="FF0000"/>
              </a:buClr>
              <a:buSzPts val="2100"/>
              <a:buFont typeface="Noto Sans Symbols"/>
              <a:buChar char="⮚"/>
            </a:pPr>
            <a:r>
              <a:rPr lang="en-US" sz="2200">
                <a:solidFill>
                  <a:srgbClr val="FF0000"/>
                </a:solidFill>
                <a:latin typeface="Calibri"/>
                <a:ea typeface="Calibri"/>
                <a:cs typeface="Calibri"/>
                <a:sym typeface="Calibri"/>
              </a:rPr>
              <a:t>Exceeding length of identifier</a:t>
            </a:r>
            <a:endParaRPr sz="2200">
              <a:solidFill>
                <a:schemeClr val="dk1"/>
              </a:solidFill>
              <a:latin typeface="Calibri"/>
              <a:ea typeface="Calibri"/>
              <a:cs typeface="Calibri"/>
              <a:sym typeface="Calibri"/>
            </a:endParaRPr>
          </a:p>
          <a:p>
            <a:pPr indent="-146049" lvl="0" marL="12700" marR="253365" rtl="0" algn="l">
              <a:lnSpc>
                <a:spcPct val="149583"/>
              </a:lnSpc>
              <a:spcBef>
                <a:spcPts val="90"/>
              </a:spcBef>
              <a:spcAft>
                <a:spcPts val="0"/>
              </a:spcAft>
              <a:buClr>
                <a:schemeClr val="dk1"/>
              </a:buClr>
              <a:buSzPts val="2300"/>
              <a:buFont typeface="Noto Sans Symbols"/>
              <a:buChar char="✔"/>
            </a:pPr>
            <a:r>
              <a:rPr i="1" lang="en-US" sz="2400">
                <a:solidFill>
                  <a:schemeClr val="dk1"/>
                </a:solidFill>
                <a:latin typeface="Calibri"/>
                <a:ea typeface="Calibri"/>
                <a:cs typeface="Calibri"/>
                <a:sym typeface="Calibri"/>
              </a:rPr>
              <a:t>More than 32 characters  in identifier</a:t>
            </a:r>
            <a:endParaRPr sz="2400">
              <a:solidFill>
                <a:schemeClr val="dk1"/>
              </a:solidFill>
              <a:latin typeface="Calibri"/>
              <a:ea typeface="Calibri"/>
              <a:cs typeface="Calibri"/>
              <a:sym typeface="Calibri"/>
            </a:endParaRPr>
          </a:p>
        </p:txBody>
      </p:sp>
      <p:sp>
        <p:nvSpPr>
          <p:cNvPr id="495" name="Google Shape;495;p33"/>
          <p:cNvSpPr/>
          <p:nvPr/>
        </p:nvSpPr>
        <p:spPr>
          <a:xfrm>
            <a:off x="8258556" y="1182624"/>
            <a:ext cx="42545" cy="3172460"/>
          </a:xfrm>
          <a:custGeom>
            <a:rect b="b" l="l" r="r" t="t"/>
            <a:pathLst>
              <a:path extrusionOk="0" h="3172460" w="42545">
                <a:moveTo>
                  <a:pt x="42037" y="0"/>
                </a:moveTo>
                <a:lnTo>
                  <a:pt x="0" y="3172079"/>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4"/>
          <p:cNvSpPr txBox="1"/>
          <p:nvPr/>
        </p:nvSpPr>
        <p:spPr>
          <a:xfrm>
            <a:off x="450595" y="231986"/>
            <a:ext cx="8101965" cy="444690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Role of Lexical Analyzer</a:t>
            </a:r>
            <a:endParaRPr sz="2400">
              <a:solidFill>
                <a:schemeClr val="dk1"/>
              </a:solidFill>
              <a:latin typeface="Calibri"/>
              <a:ea typeface="Calibri"/>
              <a:cs typeface="Calibri"/>
              <a:sym typeface="Calibri"/>
            </a:endParaRPr>
          </a:p>
          <a:p>
            <a:pPr indent="0" lvl="0" marL="33655" marR="0" rtl="0" algn="l">
              <a:lnSpc>
                <a:spcPct val="100000"/>
              </a:lnSpc>
              <a:spcBef>
                <a:spcPts val="188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a:p>
            <a:pPr indent="-243204" lvl="0" marL="721360" marR="0" rtl="0" algn="l">
              <a:lnSpc>
                <a:spcPct val="100000"/>
              </a:lnSpc>
              <a:spcBef>
                <a:spcPts val="1315"/>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a:p>
            <a:pPr indent="-243204" lvl="0" marL="721360" marR="0" rtl="0" algn="l">
              <a:lnSpc>
                <a:spcPct val="100000"/>
              </a:lnSpc>
              <a:spcBef>
                <a:spcPts val="72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sz="2400">
              <a:solidFill>
                <a:schemeClr val="dk1"/>
              </a:solidFill>
              <a:latin typeface="Calibri"/>
              <a:ea typeface="Calibri"/>
              <a:cs typeface="Calibri"/>
              <a:sym typeface="Calibri"/>
            </a:endParaRPr>
          </a:p>
          <a:p>
            <a:pPr indent="-243204" lvl="0" marL="72136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a:p>
            <a:pPr indent="-243204" lvl="0" marL="72136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Transpose two adjacent characters.</a:t>
            </a:r>
            <a:endParaRPr sz="2400">
              <a:solidFill>
                <a:schemeClr val="dk1"/>
              </a:solidFill>
              <a:latin typeface="Calibri"/>
              <a:ea typeface="Calibri"/>
              <a:cs typeface="Calibri"/>
              <a:sym typeface="Calibri"/>
            </a:endParaRPr>
          </a:p>
          <a:p>
            <a:pPr indent="-229234" lvl="0" marL="707390" marR="5080" rtl="0" algn="just">
              <a:lnSpc>
                <a:spcPct val="90000"/>
              </a:lnSpc>
              <a:spcBef>
                <a:spcPts val="10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successive characters from the remaining input until  Lexical Analyzer recognizes a well-formed token. This is also  called </a:t>
            </a:r>
            <a:r>
              <a:rPr lang="en-US" sz="2400">
                <a:solidFill>
                  <a:srgbClr val="FF0000"/>
                </a:solidFill>
                <a:latin typeface="Calibri"/>
                <a:ea typeface="Calibri"/>
                <a:cs typeface="Calibri"/>
                <a:sym typeface="Calibri"/>
              </a:rPr>
              <a:t>PANIC MODE </a:t>
            </a:r>
            <a:r>
              <a:rPr lang="en-US" sz="2400">
                <a:solidFill>
                  <a:schemeClr val="dk1"/>
                </a:solidFill>
                <a:latin typeface="Calibri"/>
                <a:ea typeface="Calibri"/>
                <a:cs typeface="Calibri"/>
                <a:sym typeface="Calibri"/>
              </a:rPr>
              <a:t>error recovery.</a:t>
            </a:r>
            <a:endParaRPr sz="2400">
              <a:solidFill>
                <a:schemeClr val="dk1"/>
              </a:solidFill>
              <a:latin typeface="Calibri"/>
              <a:ea typeface="Calibri"/>
              <a:cs typeface="Calibri"/>
              <a:sym typeface="Calibri"/>
            </a:endParaRPr>
          </a:p>
        </p:txBody>
      </p:sp>
      <p:pic>
        <p:nvPicPr>
          <p:cNvPr id="501" name="Google Shape;501;p3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5"/>
          <p:cNvSpPr/>
          <p:nvPr/>
        </p:nvSpPr>
        <p:spPr>
          <a:xfrm>
            <a:off x="1171956" y="1828672"/>
            <a:ext cx="5849620" cy="372110"/>
          </a:xfrm>
          <a:custGeom>
            <a:rect b="b" l="l" r="r" t="t"/>
            <a:pathLst>
              <a:path extrusionOk="0" h="372110" w="5849620">
                <a:moveTo>
                  <a:pt x="3805415" y="0"/>
                </a:moveTo>
                <a:lnTo>
                  <a:pt x="3805415" y="0"/>
                </a:lnTo>
                <a:lnTo>
                  <a:pt x="0" y="0"/>
                </a:lnTo>
                <a:lnTo>
                  <a:pt x="0" y="371856"/>
                </a:lnTo>
                <a:lnTo>
                  <a:pt x="3805415" y="371856"/>
                </a:lnTo>
                <a:lnTo>
                  <a:pt x="3805415" y="0"/>
                </a:lnTo>
                <a:close/>
              </a:path>
              <a:path extrusionOk="0" h="372110" w="5849620">
                <a:moveTo>
                  <a:pt x="5120627" y="0"/>
                </a:moveTo>
                <a:lnTo>
                  <a:pt x="5053584" y="0"/>
                </a:lnTo>
                <a:lnTo>
                  <a:pt x="3805428" y="0"/>
                </a:lnTo>
                <a:lnTo>
                  <a:pt x="3805428" y="371856"/>
                </a:lnTo>
                <a:lnTo>
                  <a:pt x="5053584" y="371856"/>
                </a:lnTo>
                <a:lnTo>
                  <a:pt x="5120627" y="371856"/>
                </a:lnTo>
                <a:lnTo>
                  <a:pt x="5120627" y="0"/>
                </a:lnTo>
                <a:close/>
              </a:path>
              <a:path extrusionOk="0" h="372110" w="5849620">
                <a:moveTo>
                  <a:pt x="5849112" y="0"/>
                </a:moveTo>
                <a:lnTo>
                  <a:pt x="5772912" y="0"/>
                </a:lnTo>
                <a:lnTo>
                  <a:pt x="5120640" y="0"/>
                </a:lnTo>
                <a:lnTo>
                  <a:pt x="5120640" y="371856"/>
                </a:lnTo>
                <a:lnTo>
                  <a:pt x="5772912" y="371856"/>
                </a:lnTo>
                <a:lnTo>
                  <a:pt x="5849112" y="371856"/>
                </a:lnTo>
                <a:lnTo>
                  <a:pt x="5849112"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35"/>
          <p:cNvSpPr txBox="1"/>
          <p:nvPr/>
        </p:nvSpPr>
        <p:spPr>
          <a:xfrm>
            <a:off x="916939" y="1802638"/>
            <a:ext cx="6118860" cy="391160"/>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p:txBody>
      </p:sp>
      <p:sp>
        <p:nvSpPr>
          <p:cNvPr id="508" name="Google Shape;508;p35"/>
          <p:cNvSpPr txBox="1"/>
          <p:nvPr/>
        </p:nvSpPr>
        <p:spPr>
          <a:xfrm>
            <a:off x="916939" y="2169541"/>
            <a:ext cx="6286500" cy="1393190"/>
          </a:xfrm>
          <a:prstGeom prst="rect">
            <a:avLst/>
          </a:prstGeom>
          <a:noFill/>
          <a:ln>
            <a:noFill/>
          </a:ln>
        </p:spPr>
        <p:txBody>
          <a:bodyPr anchorCtr="0" anchor="t" bIns="0" lIns="0" spcFirstLastPara="1" rIns="0" wrap="square" tIns="102850">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sz="2400">
              <a:solidFill>
                <a:schemeClr val="dk1"/>
              </a:solidFill>
              <a:latin typeface="Calibri"/>
              <a:ea typeface="Calibri"/>
              <a:cs typeface="Calibri"/>
              <a:sym typeface="Calibri"/>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Transpose two adjacent characters.</a:t>
            </a:r>
            <a:endParaRPr sz="2400">
              <a:solidFill>
                <a:schemeClr val="dk1"/>
              </a:solidFill>
              <a:latin typeface="Calibri"/>
              <a:ea typeface="Calibri"/>
              <a:cs typeface="Calibri"/>
              <a:sym typeface="Calibri"/>
            </a:endParaRPr>
          </a:p>
        </p:txBody>
      </p:sp>
      <p:sp>
        <p:nvSpPr>
          <p:cNvPr id="509" name="Google Shape;509;p35"/>
          <p:cNvSpPr txBox="1"/>
          <p:nvPr/>
        </p:nvSpPr>
        <p:spPr>
          <a:xfrm>
            <a:off x="916939" y="3628770"/>
            <a:ext cx="7635875" cy="1050290"/>
          </a:xfrm>
          <a:prstGeom prst="rect">
            <a:avLst/>
          </a:prstGeom>
          <a:noFill/>
          <a:ln>
            <a:noFill/>
          </a:ln>
        </p:spPr>
        <p:txBody>
          <a:bodyPr anchorCtr="0" anchor="t" bIns="0" lIns="0" spcFirstLastPara="1" rIns="0" wrap="square" tIns="48875">
            <a:spAutoFit/>
          </a:bodyPr>
          <a:lstStyle/>
          <a:p>
            <a:pPr indent="-229234" lvl="0" marL="241300" marR="5080" rtl="0" algn="just">
              <a:lnSpc>
                <a:spcPct val="9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successive characters from the remaining input until  Lexical Analyzer recognizes a well-formed token. This is also  called </a:t>
            </a:r>
            <a:r>
              <a:rPr lang="en-US" sz="2400">
                <a:solidFill>
                  <a:srgbClr val="FF0000"/>
                </a:solidFill>
                <a:latin typeface="Calibri"/>
                <a:ea typeface="Calibri"/>
                <a:cs typeface="Calibri"/>
                <a:sym typeface="Calibri"/>
              </a:rPr>
              <a:t>PANIC MODE </a:t>
            </a:r>
            <a:r>
              <a:rPr lang="en-US" sz="2400">
                <a:solidFill>
                  <a:schemeClr val="dk1"/>
                </a:solidFill>
                <a:latin typeface="Calibri"/>
                <a:ea typeface="Calibri"/>
                <a:cs typeface="Calibri"/>
                <a:sym typeface="Calibri"/>
              </a:rPr>
              <a:t>error recovery.</a:t>
            </a:r>
            <a:endParaRPr sz="2400">
              <a:solidFill>
                <a:schemeClr val="dk1"/>
              </a:solidFill>
              <a:latin typeface="Calibri"/>
              <a:ea typeface="Calibri"/>
              <a:cs typeface="Calibri"/>
              <a:sym typeface="Calibri"/>
            </a:endParaRPr>
          </a:p>
        </p:txBody>
      </p:sp>
      <p:sp>
        <p:nvSpPr>
          <p:cNvPr id="510" name="Google Shape;510;p35"/>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1" name="Google Shape;511;p3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12" name="Google Shape;512;p35"/>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513" name="Google Shape;513;p35"/>
          <p:cNvSpPr txBox="1"/>
          <p:nvPr/>
        </p:nvSpPr>
        <p:spPr>
          <a:xfrm>
            <a:off x="471931" y="1269872"/>
            <a:ext cx="2896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p:txBody>
      </p:sp>
      <p:sp>
        <p:nvSpPr>
          <p:cNvPr id="514" name="Google Shape;514;p35"/>
          <p:cNvSpPr txBox="1"/>
          <p:nvPr/>
        </p:nvSpPr>
        <p:spPr>
          <a:xfrm>
            <a:off x="8108950" y="2034921"/>
            <a:ext cx="950594"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0000"/>
                </a:solidFill>
                <a:latin typeface="Calibri"/>
                <a:ea typeface="Calibri"/>
                <a:cs typeface="Calibri"/>
                <a:sym typeface="Calibri"/>
              </a:rPr>
              <a:t>Example -  </a:t>
            </a:r>
            <a:r>
              <a:rPr b="1" lang="en-US" sz="1800">
                <a:solidFill>
                  <a:srgbClr val="006FC0"/>
                </a:solidFill>
                <a:latin typeface="Calibri"/>
                <a:ea typeface="Calibri"/>
                <a:cs typeface="Calibri"/>
                <a:sym typeface="Calibri"/>
              </a:rPr>
              <a:t>d</a:t>
            </a:r>
            <a:r>
              <a:rPr b="1" lang="en-US" sz="1800">
                <a:solidFill>
                  <a:srgbClr val="C00000"/>
                </a:solidFill>
                <a:latin typeface="Calibri"/>
                <a:ea typeface="Calibri"/>
                <a:cs typeface="Calibri"/>
                <a:sym typeface="Calibri"/>
              </a:rPr>
              <a:t>i</a:t>
            </a:r>
            <a:r>
              <a:rPr b="1" lang="en-US" sz="1800">
                <a:solidFill>
                  <a:srgbClr val="006FC0"/>
                </a:solidFill>
                <a:latin typeface="Calibri"/>
                <a:ea typeface="Calibri"/>
                <a:cs typeface="Calibri"/>
                <a:sym typeface="Calibri"/>
              </a:rPr>
              <a:t>o{…</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 while();</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6"/>
          <p:cNvSpPr/>
          <p:nvPr/>
        </p:nvSpPr>
        <p:spPr>
          <a:xfrm>
            <a:off x="1171956" y="2285872"/>
            <a:ext cx="6017260" cy="372110"/>
          </a:xfrm>
          <a:custGeom>
            <a:rect b="b" l="l" r="r" t="t"/>
            <a:pathLst>
              <a:path extrusionOk="0" h="372110" w="6017259">
                <a:moveTo>
                  <a:pt x="3497567" y="0"/>
                </a:moveTo>
                <a:lnTo>
                  <a:pt x="3497567" y="0"/>
                </a:lnTo>
                <a:lnTo>
                  <a:pt x="0" y="0"/>
                </a:lnTo>
                <a:lnTo>
                  <a:pt x="0" y="371856"/>
                </a:lnTo>
                <a:lnTo>
                  <a:pt x="3497567" y="371856"/>
                </a:lnTo>
                <a:lnTo>
                  <a:pt x="3497567" y="0"/>
                </a:lnTo>
                <a:close/>
              </a:path>
              <a:path extrusionOk="0" h="372110" w="6017259">
                <a:moveTo>
                  <a:pt x="3980675" y="0"/>
                </a:moveTo>
                <a:lnTo>
                  <a:pt x="3566160" y="0"/>
                </a:lnTo>
                <a:lnTo>
                  <a:pt x="3497580" y="0"/>
                </a:lnTo>
                <a:lnTo>
                  <a:pt x="3497580" y="371856"/>
                </a:lnTo>
                <a:lnTo>
                  <a:pt x="3566160" y="371856"/>
                </a:lnTo>
                <a:lnTo>
                  <a:pt x="3980675" y="371856"/>
                </a:lnTo>
                <a:lnTo>
                  <a:pt x="3980675" y="0"/>
                </a:lnTo>
                <a:close/>
              </a:path>
              <a:path extrusionOk="0" h="372110" w="6017259">
                <a:moveTo>
                  <a:pt x="6016752" y="0"/>
                </a:moveTo>
                <a:lnTo>
                  <a:pt x="5364467" y="0"/>
                </a:lnTo>
                <a:lnTo>
                  <a:pt x="5297424" y="0"/>
                </a:lnTo>
                <a:lnTo>
                  <a:pt x="4049268" y="0"/>
                </a:lnTo>
                <a:lnTo>
                  <a:pt x="3980688" y="0"/>
                </a:lnTo>
                <a:lnTo>
                  <a:pt x="3980688" y="371856"/>
                </a:lnTo>
                <a:lnTo>
                  <a:pt x="4049268" y="371856"/>
                </a:lnTo>
                <a:lnTo>
                  <a:pt x="5297424" y="371856"/>
                </a:lnTo>
                <a:lnTo>
                  <a:pt x="5364467" y="371856"/>
                </a:lnTo>
                <a:lnTo>
                  <a:pt x="6016752" y="371856"/>
                </a:lnTo>
                <a:lnTo>
                  <a:pt x="6016752"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6"/>
          <p:cNvSpPr txBox="1"/>
          <p:nvPr/>
        </p:nvSpPr>
        <p:spPr>
          <a:xfrm>
            <a:off x="916939" y="1802638"/>
            <a:ext cx="6118860" cy="391160"/>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p:txBody>
      </p:sp>
      <p:sp>
        <p:nvSpPr>
          <p:cNvPr id="521" name="Google Shape;521;p36"/>
          <p:cNvSpPr txBox="1"/>
          <p:nvPr/>
        </p:nvSpPr>
        <p:spPr>
          <a:xfrm>
            <a:off x="916939" y="2259838"/>
            <a:ext cx="6286500" cy="391160"/>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sz="2400">
              <a:solidFill>
                <a:schemeClr val="dk1"/>
              </a:solidFill>
              <a:latin typeface="Calibri"/>
              <a:ea typeface="Calibri"/>
              <a:cs typeface="Calibri"/>
              <a:sym typeface="Calibri"/>
            </a:endParaRPr>
          </a:p>
        </p:txBody>
      </p:sp>
      <p:sp>
        <p:nvSpPr>
          <p:cNvPr id="522" name="Google Shape;522;p36"/>
          <p:cNvSpPr txBox="1"/>
          <p:nvPr/>
        </p:nvSpPr>
        <p:spPr>
          <a:xfrm>
            <a:off x="916939" y="2625979"/>
            <a:ext cx="5132070" cy="937260"/>
          </a:xfrm>
          <a:prstGeom prst="rect">
            <a:avLst/>
          </a:prstGeom>
          <a:noFill/>
          <a:ln>
            <a:noFill/>
          </a:ln>
        </p:spPr>
        <p:txBody>
          <a:bodyPr anchorCtr="0" anchor="t" bIns="0" lIns="0" spcFirstLastPara="1" rIns="0" wrap="square" tIns="102225">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Transpose two adjacent characters.</a:t>
            </a:r>
            <a:endParaRPr sz="2400">
              <a:solidFill>
                <a:schemeClr val="dk1"/>
              </a:solidFill>
              <a:latin typeface="Calibri"/>
              <a:ea typeface="Calibri"/>
              <a:cs typeface="Calibri"/>
              <a:sym typeface="Calibri"/>
            </a:endParaRPr>
          </a:p>
        </p:txBody>
      </p:sp>
      <p:sp>
        <p:nvSpPr>
          <p:cNvPr id="523" name="Google Shape;523;p36"/>
          <p:cNvSpPr txBox="1"/>
          <p:nvPr/>
        </p:nvSpPr>
        <p:spPr>
          <a:xfrm>
            <a:off x="916939" y="3628770"/>
            <a:ext cx="7635875" cy="1050290"/>
          </a:xfrm>
          <a:prstGeom prst="rect">
            <a:avLst/>
          </a:prstGeom>
          <a:noFill/>
          <a:ln>
            <a:noFill/>
          </a:ln>
        </p:spPr>
        <p:txBody>
          <a:bodyPr anchorCtr="0" anchor="t" bIns="0" lIns="0" spcFirstLastPara="1" rIns="0" wrap="square" tIns="48875">
            <a:spAutoFit/>
          </a:bodyPr>
          <a:lstStyle/>
          <a:p>
            <a:pPr indent="-229234" lvl="0" marL="241300" marR="5080" rtl="0" algn="just">
              <a:lnSpc>
                <a:spcPct val="9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successive characters from the remaining input until  Lexical Analyzer recognizes a well-formed token. This is also  called </a:t>
            </a:r>
            <a:r>
              <a:rPr lang="en-US" sz="2400">
                <a:solidFill>
                  <a:srgbClr val="FF0000"/>
                </a:solidFill>
                <a:latin typeface="Calibri"/>
                <a:ea typeface="Calibri"/>
                <a:cs typeface="Calibri"/>
                <a:sym typeface="Calibri"/>
              </a:rPr>
              <a:t>PANIC MODE </a:t>
            </a:r>
            <a:r>
              <a:rPr lang="en-US" sz="2400">
                <a:solidFill>
                  <a:schemeClr val="dk1"/>
                </a:solidFill>
                <a:latin typeface="Calibri"/>
                <a:ea typeface="Calibri"/>
                <a:cs typeface="Calibri"/>
                <a:sym typeface="Calibri"/>
              </a:rPr>
              <a:t>error recovery.</a:t>
            </a:r>
            <a:endParaRPr sz="2400">
              <a:solidFill>
                <a:schemeClr val="dk1"/>
              </a:solidFill>
              <a:latin typeface="Calibri"/>
              <a:ea typeface="Calibri"/>
              <a:cs typeface="Calibri"/>
              <a:sym typeface="Calibri"/>
            </a:endParaRPr>
          </a:p>
        </p:txBody>
      </p:sp>
      <p:sp>
        <p:nvSpPr>
          <p:cNvPr id="524" name="Google Shape;524;p36"/>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5" name="Google Shape;525;p3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26" name="Google Shape;526;p36"/>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527" name="Google Shape;527;p36"/>
          <p:cNvSpPr txBox="1"/>
          <p:nvPr/>
        </p:nvSpPr>
        <p:spPr>
          <a:xfrm>
            <a:off x="471931" y="1269872"/>
            <a:ext cx="2896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p:txBody>
      </p:sp>
      <p:sp>
        <p:nvSpPr>
          <p:cNvPr id="528" name="Google Shape;528;p36"/>
          <p:cNvSpPr/>
          <p:nvPr/>
        </p:nvSpPr>
        <p:spPr>
          <a:xfrm>
            <a:off x="8244078" y="2879217"/>
            <a:ext cx="338455" cy="280670"/>
          </a:xfrm>
          <a:custGeom>
            <a:rect b="b" l="l" r="r" t="t"/>
            <a:pathLst>
              <a:path extrusionOk="0" h="280669" w="338454">
                <a:moveTo>
                  <a:pt x="338327" y="0"/>
                </a:moveTo>
                <a:lnTo>
                  <a:pt x="0" y="0"/>
                </a:lnTo>
                <a:lnTo>
                  <a:pt x="0" y="280415"/>
                </a:lnTo>
                <a:lnTo>
                  <a:pt x="338327" y="280415"/>
                </a:lnTo>
                <a:lnTo>
                  <a:pt x="338327"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36"/>
          <p:cNvSpPr txBox="1"/>
          <p:nvPr/>
        </p:nvSpPr>
        <p:spPr>
          <a:xfrm>
            <a:off x="8108950" y="2034921"/>
            <a:ext cx="109029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0000"/>
                </a:solidFill>
                <a:latin typeface="Calibri"/>
                <a:ea typeface="Calibri"/>
                <a:cs typeface="Calibri"/>
                <a:sym typeface="Calibri"/>
              </a:rPr>
              <a:t>Example -  </a:t>
            </a:r>
            <a:r>
              <a:rPr b="1" lang="en-US" sz="1800">
                <a:solidFill>
                  <a:srgbClr val="006FC0"/>
                </a:solidFill>
                <a:latin typeface="Calibri"/>
                <a:ea typeface="Calibri"/>
                <a:cs typeface="Calibri"/>
                <a:sym typeface="Calibri"/>
              </a:rPr>
              <a:t>prntf(“hi”);</a:t>
            </a:r>
            <a:endParaRPr sz="1800">
              <a:solidFill>
                <a:schemeClr val="dk1"/>
              </a:solidFill>
              <a:latin typeface="Calibri"/>
              <a:ea typeface="Calibri"/>
              <a:cs typeface="Calibri"/>
              <a:sym typeface="Calibri"/>
            </a:endParaRPr>
          </a:p>
        </p:txBody>
      </p:sp>
      <p:sp>
        <p:nvSpPr>
          <p:cNvPr id="530" name="Google Shape;530;p36"/>
          <p:cNvSpPr txBox="1"/>
          <p:nvPr/>
        </p:nvSpPr>
        <p:spPr>
          <a:xfrm>
            <a:off x="8108950" y="2857576"/>
            <a:ext cx="11468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printf(“hi”);</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7"/>
          <p:cNvSpPr/>
          <p:nvPr/>
        </p:nvSpPr>
        <p:spPr>
          <a:xfrm>
            <a:off x="1171956" y="2741548"/>
            <a:ext cx="4864735" cy="372110"/>
          </a:xfrm>
          <a:custGeom>
            <a:rect b="b" l="l" r="r" t="t"/>
            <a:pathLst>
              <a:path extrusionOk="0" h="372110" w="4864735">
                <a:moveTo>
                  <a:pt x="2208263" y="0"/>
                </a:moveTo>
                <a:lnTo>
                  <a:pt x="1037844" y="0"/>
                </a:lnTo>
                <a:lnTo>
                  <a:pt x="972312" y="0"/>
                </a:lnTo>
                <a:lnTo>
                  <a:pt x="0" y="0"/>
                </a:lnTo>
                <a:lnTo>
                  <a:pt x="0" y="371856"/>
                </a:lnTo>
                <a:lnTo>
                  <a:pt x="972312" y="371856"/>
                </a:lnTo>
                <a:lnTo>
                  <a:pt x="1037844" y="371856"/>
                </a:lnTo>
                <a:lnTo>
                  <a:pt x="2208263" y="371856"/>
                </a:lnTo>
                <a:lnTo>
                  <a:pt x="2208263" y="0"/>
                </a:lnTo>
                <a:close/>
              </a:path>
              <a:path extrusionOk="0" h="372110" w="4864735">
                <a:moveTo>
                  <a:pt x="2569451" y="0"/>
                </a:moveTo>
                <a:lnTo>
                  <a:pt x="2272284" y="0"/>
                </a:lnTo>
                <a:lnTo>
                  <a:pt x="2208276" y="0"/>
                </a:lnTo>
                <a:lnTo>
                  <a:pt x="2208276" y="371856"/>
                </a:lnTo>
                <a:lnTo>
                  <a:pt x="2272284" y="371856"/>
                </a:lnTo>
                <a:lnTo>
                  <a:pt x="2569451" y="371856"/>
                </a:lnTo>
                <a:lnTo>
                  <a:pt x="2569451" y="0"/>
                </a:lnTo>
                <a:close/>
              </a:path>
              <a:path extrusionOk="0" h="372110" w="4864735">
                <a:moveTo>
                  <a:pt x="3694163" y="0"/>
                </a:moveTo>
                <a:lnTo>
                  <a:pt x="3625596" y="0"/>
                </a:lnTo>
                <a:lnTo>
                  <a:pt x="2638044" y="0"/>
                </a:lnTo>
                <a:lnTo>
                  <a:pt x="2569464" y="0"/>
                </a:lnTo>
                <a:lnTo>
                  <a:pt x="2569464" y="371856"/>
                </a:lnTo>
                <a:lnTo>
                  <a:pt x="2638044" y="371856"/>
                </a:lnTo>
                <a:lnTo>
                  <a:pt x="3625596" y="371856"/>
                </a:lnTo>
                <a:lnTo>
                  <a:pt x="3694163" y="371856"/>
                </a:lnTo>
                <a:lnTo>
                  <a:pt x="3694163" y="0"/>
                </a:lnTo>
                <a:close/>
              </a:path>
              <a:path extrusionOk="0" h="372110" w="4864735">
                <a:moveTo>
                  <a:pt x="4864608" y="0"/>
                </a:moveTo>
                <a:lnTo>
                  <a:pt x="3694176" y="0"/>
                </a:lnTo>
                <a:lnTo>
                  <a:pt x="3694176" y="371856"/>
                </a:lnTo>
                <a:lnTo>
                  <a:pt x="4864608" y="371856"/>
                </a:lnTo>
                <a:lnTo>
                  <a:pt x="4864608"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37"/>
          <p:cNvSpPr txBox="1"/>
          <p:nvPr/>
        </p:nvSpPr>
        <p:spPr>
          <a:xfrm>
            <a:off x="916939" y="1711198"/>
            <a:ext cx="6286500" cy="939800"/>
          </a:xfrm>
          <a:prstGeom prst="rect">
            <a:avLst/>
          </a:prstGeom>
          <a:noFill/>
          <a:ln>
            <a:noFill/>
          </a:ln>
        </p:spPr>
        <p:txBody>
          <a:bodyPr anchorCtr="0" anchor="t" bIns="0" lIns="0" spcFirstLastPara="1" rIns="0" wrap="square" tIns="104125">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a:p>
            <a:pPr indent="-243204" lvl="0" marL="255270" marR="0" rtl="0" algn="l">
              <a:lnSpc>
                <a:spcPct val="100000"/>
              </a:lnSpc>
              <a:spcBef>
                <a:spcPts val="72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a:p>
        </p:txBody>
      </p:sp>
      <p:sp>
        <p:nvSpPr>
          <p:cNvPr id="537" name="Google Shape;537;p37"/>
          <p:cNvSpPr txBox="1"/>
          <p:nvPr/>
        </p:nvSpPr>
        <p:spPr>
          <a:xfrm>
            <a:off x="916939" y="2715895"/>
            <a:ext cx="5132070" cy="391160"/>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p:txBody>
      </p:sp>
      <p:sp>
        <p:nvSpPr>
          <p:cNvPr id="538" name="Google Shape;538;p37"/>
          <p:cNvSpPr txBox="1"/>
          <p:nvPr>
            <p:ph idx="1" type="body"/>
          </p:nvPr>
        </p:nvSpPr>
        <p:spPr>
          <a:xfrm>
            <a:off x="990600" y="3200400"/>
            <a:ext cx="10909198" cy="1341393"/>
          </a:xfrm>
          <a:prstGeom prst="rect">
            <a:avLst/>
          </a:prstGeom>
          <a:noFill/>
          <a:ln>
            <a:noFill/>
          </a:ln>
        </p:spPr>
        <p:txBody>
          <a:bodyPr anchorCtr="0" anchor="t" bIns="0" lIns="0" spcFirstLastPara="1" rIns="0" wrap="square" tIns="104125">
            <a:spAutoFit/>
          </a:bodyPr>
          <a:lstStyle/>
          <a:p>
            <a:pPr indent="-243204" lvl="0" marL="255270" rtl="0" algn="l">
              <a:spcBef>
                <a:spcPts val="0"/>
              </a:spcBef>
              <a:spcAft>
                <a:spcPts val="0"/>
              </a:spcAft>
              <a:buClr>
                <a:schemeClr val="dk1"/>
              </a:buClr>
              <a:buSzPts val="2300"/>
              <a:buFont typeface="Noto Sans Symbols"/>
              <a:buChar char="⮚"/>
            </a:pPr>
            <a:r>
              <a:rPr lang="en-US" sz="2400">
                <a:latin typeface="Calibri"/>
                <a:ea typeface="Calibri"/>
                <a:cs typeface="Calibri"/>
                <a:sym typeface="Calibri"/>
              </a:rPr>
              <a:t>Transpose two adjacent characters.</a:t>
            </a:r>
            <a:endParaRPr/>
          </a:p>
          <a:p>
            <a:pPr indent="-243204" lvl="0" marL="255270" marR="5080" rtl="0" algn="l">
              <a:spcBef>
                <a:spcPts val="1005"/>
              </a:spcBef>
              <a:spcAft>
                <a:spcPts val="0"/>
              </a:spcAft>
              <a:buClr>
                <a:schemeClr val="dk1"/>
              </a:buClr>
              <a:buSzPts val="2300"/>
              <a:buFont typeface="Noto Sans Symbols"/>
              <a:buChar char="⮚"/>
            </a:pPr>
            <a:r>
              <a:rPr lang="en-US" sz="2400">
                <a:latin typeface="Calibri"/>
                <a:ea typeface="Calibri"/>
                <a:cs typeface="Calibri"/>
                <a:sym typeface="Calibri"/>
              </a:rPr>
              <a:t>Delete successive characters from the remaining input until  Lexical Analyzer recognizes a well-formed token. This is also  called PANIC MODE error recovery.</a:t>
            </a:r>
            <a:endParaRPr/>
          </a:p>
        </p:txBody>
      </p:sp>
      <p:sp>
        <p:nvSpPr>
          <p:cNvPr id="539" name="Google Shape;539;p37"/>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0" name="Google Shape;540;p3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41" name="Google Shape;541;p37"/>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542" name="Google Shape;542;p37"/>
          <p:cNvSpPr txBox="1"/>
          <p:nvPr/>
        </p:nvSpPr>
        <p:spPr>
          <a:xfrm>
            <a:off x="471931" y="1269872"/>
            <a:ext cx="2896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p:txBody>
      </p:sp>
      <p:sp>
        <p:nvSpPr>
          <p:cNvPr id="543" name="Google Shape;543;p37"/>
          <p:cNvSpPr txBox="1"/>
          <p:nvPr/>
        </p:nvSpPr>
        <p:spPr>
          <a:xfrm>
            <a:off x="8108950" y="2034921"/>
            <a:ext cx="950594"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0000"/>
                </a:solidFill>
                <a:latin typeface="Calibri"/>
                <a:ea typeface="Calibri"/>
                <a:cs typeface="Calibri"/>
                <a:sym typeface="Calibri"/>
              </a:rPr>
              <a:t>Example -  </a:t>
            </a:r>
            <a:r>
              <a:rPr b="1" lang="en-US" sz="1800">
                <a:solidFill>
                  <a:srgbClr val="006FC0"/>
                </a:solidFill>
                <a:latin typeface="Calibri"/>
                <a:ea typeface="Calibri"/>
                <a:cs typeface="Calibri"/>
                <a:sym typeface="Calibri"/>
              </a:rPr>
              <a:t>d</a:t>
            </a:r>
            <a:r>
              <a:rPr b="1" lang="en-US" sz="1800">
                <a:solidFill>
                  <a:srgbClr val="C00000"/>
                </a:solidFill>
                <a:latin typeface="Calibri"/>
                <a:ea typeface="Calibri"/>
                <a:cs typeface="Calibri"/>
                <a:sym typeface="Calibri"/>
              </a:rPr>
              <a:t>i</a:t>
            </a:r>
            <a:r>
              <a:rPr b="1" lang="en-US" sz="1800">
                <a:solidFill>
                  <a:srgbClr val="006FC0"/>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 while();</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8"/>
          <p:cNvSpPr/>
          <p:nvPr/>
        </p:nvSpPr>
        <p:spPr>
          <a:xfrm>
            <a:off x="1171956" y="3197224"/>
            <a:ext cx="4356100" cy="372110"/>
          </a:xfrm>
          <a:custGeom>
            <a:rect b="b" l="l" r="r" t="t"/>
            <a:pathLst>
              <a:path extrusionOk="0" h="372110" w="4356100">
                <a:moveTo>
                  <a:pt x="4355592" y="0"/>
                </a:moveTo>
                <a:lnTo>
                  <a:pt x="4355592" y="0"/>
                </a:lnTo>
                <a:lnTo>
                  <a:pt x="0" y="0"/>
                </a:lnTo>
                <a:lnTo>
                  <a:pt x="0" y="371856"/>
                </a:lnTo>
                <a:lnTo>
                  <a:pt x="4355592" y="371856"/>
                </a:lnTo>
                <a:lnTo>
                  <a:pt x="4355592"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38"/>
          <p:cNvSpPr txBox="1"/>
          <p:nvPr/>
        </p:nvSpPr>
        <p:spPr>
          <a:xfrm>
            <a:off x="916939" y="1711198"/>
            <a:ext cx="6286500" cy="1396365"/>
          </a:xfrm>
          <a:prstGeom prst="rect">
            <a:avLst/>
          </a:prstGeom>
          <a:noFill/>
          <a:ln>
            <a:noFill/>
          </a:ln>
        </p:spPr>
        <p:txBody>
          <a:bodyPr anchorCtr="0" anchor="t" bIns="0" lIns="0" spcFirstLastPara="1" rIns="0" wrap="square" tIns="104125">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a:p>
            <a:pPr indent="-243204" lvl="0" marL="255270" marR="0" rtl="0" algn="l">
              <a:lnSpc>
                <a:spcPct val="100000"/>
              </a:lnSpc>
              <a:spcBef>
                <a:spcPts val="72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p:txBody>
      </p:sp>
      <p:sp>
        <p:nvSpPr>
          <p:cNvPr id="550" name="Google Shape;550;p38"/>
          <p:cNvSpPr txBox="1"/>
          <p:nvPr>
            <p:ph idx="1" type="body"/>
          </p:nvPr>
        </p:nvSpPr>
        <p:spPr>
          <a:xfrm>
            <a:off x="914400" y="3124200"/>
            <a:ext cx="10680598" cy="1267526"/>
          </a:xfrm>
          <a:prstGeom prst="rect">
            <a:avLst/>
          </a:prstGeom>
          <a:noFill/>
          <a:ln>
            <a:noFill/>
          </a:ln>
        </p:spPr>
        <p:txBody>
          <a:bodyPr anchorCtr="0" anchor="t" bIns="0" lIns="0" spcFirstLastPara="1" rIns="0" wrap="square" tIns="104125">
            <a:spAutoFit/>
          </a:bodyPr>
          <a:lstStyle/>
          <a:p>
            <a:pPr indent="-243204" lvl="0" marL="255270" rtl="0" algn="just">
              <a:lnSpc>
                <a:spcPct val="100000"/>
              </a:lnSpc>
              <a:spcBef>
                <a:spcPts val="0"/>
              </a:spcBef>
              <a:spcAft>
                <a:spcPts val="0"/>
              </a:spcAft>
              <a:buClr>
                <a:schemeClr val="dk1"/>
              </a:buClr>
              <a:buSzPts val="2300"/>
              <a:buFont typeface="Noto Sans Symbols"/>
              <a:buChar char="⮚"/>
            </a:pPr>
            <a:r>
              <a:rPr lang="en-US" sz="2400">
                <a:latin typeface="Calibri"/>
                <a:ea typeface="Calibri"/>
                <a:cs typeface="Calibri"/>
                <a:sym typeface="Calibri"/>
              </a:rPr>
              <a:t>Transpose two adjacent characters.</a:t>
            </a:r>
            <a:endParaRPr/>
          </a:p>
          <a:p>
            <a:pPr indent="-229234" lvl="0" marL="241300" marR="5080" rtl="0" algn="just">
              <a:lnSpc>
                <a:spcPct val="90000"/>
              </a:lnSpc>
              <a:spcBef>
                <a:spcPts val="1005"/>
              </a:spcBef>
              <a:spcAft>
                <a:spcPts val="0"/>
              </a:spcAft>
              <a:buClr>
                <a:schemeClr val="dk1"/>
              </a:buClr>
              <a:buSzPts val="2300"/>
              <a:buFont typeface="Noto Sans Symbols"/>
              <a:buChar char="⮚"/>
            </a:pPr>
            <a:r>
              <a:rPr lang="en-US" sz="2400">
                <a:latin typeface="Calibri"/>
                <a:ea typeface="Calibri"/>
                <a:cs typeface="Calibri"/>
                <a:sym typeface="Calibri"/>
              </a:rPr>
              <a:t>Delete successive characters from the remaining input until  Lexical Analyzer recognizes a well-formed token. This is also  called PANIC MODE error recovery.</a:t>
            </a:r>
            <a:endParaRPr/>
          </a:p>
        </p:txBody>
      </p:sp>
      <p:sp>
        <p:nvSpPr>
          <p:cNvPr id="551" name="Google Shape;551;p38"/>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52" name="Google Shape;552;p3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53" name="Google Shape;553;p38"/>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554" name="Google Shape;554;p38"/>
          <p:cNvSpPr txBox="1"/>
          <p:nvPr/>
        </p:nvSpPr>
        <p:spPr>
          <a:xfrm>
            <a:off x="471931" y="1269872"/>
            <a:ext cx="2896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p:txBody>
      </p:sp>
      <p:sp>
        <p:nvSpPr>
          <p:cNvPr id="555" name="Google Shape;555;p38"/>
          <p:cNvSpPr/>
          <p:nvPr/>
        </p:nvSpPr>
        <p:spPr>
          <a:xfrm>
            <a:off x="8244078" y="2879217"/>
            <a:ext cx="338455" cy="280670"/>
          </a:xfrm>
          <a:custGeom>
            <a:rect b="b" l="l" r="r" t="t"/>
            <a:pathLst>
              <a:path extrusionOk="0" h="280669" w="338454">
                <a:moveTo>
                  <a:pt x="338327" y="0"/>
                </a:moveTo>
                <a:lnTo>
                  <a:pt x="0" y="0"/>
                </a:lnTo>
                <a:lnTo>
                  <a:pt x="0" y="280415"/>
                </a:lnTo>
                <a:lnTo>
                  <a:pt x="338327" y="280415"/>
                </a:lnTo>
                <a:lnTo>
                  <a:pt x="338327"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38"/>
          <p:cNvSpPr txBox="1"/>
          <p:nvPr/>
        </p:nvSpPr>
        <p:spPr>
          <a:xfrm>
            <a:off x="8108950" y="2034921"/>
            <a:ext cx="114617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0000"/>
                </a:solidFill>
                <a:latin typeface="Calibri"/>
                <a:ea typeface="Calibri"/>
                <a:cs typeface="Calibri"/>
                <a:sym typeface="Calibri"/>
              </a:rPr>
              <a:t>Example -  </a:t>
            </a:r>
            <a:r>
              <a:rPr b="1" lang="en-US" sz="1800">
                <a:solidFill>
                  <a:srgbClr val="006FC0"/>
                </a:solidFill>
                <a:latin typeface="Calibri"/>
                <a:ea typeface="Calibri"/>
                <a:cs typeface="Calibri"/>
                <a:sym typeface="Calibri"/>
              </a:rPr>
              <a:t>rpintf(“hi”);</a:t>
            </a:r>
            <a:endParaRPr sz="1800">
              <a:solidFill>
                <a:schemeClr val="dk1"/>
              </a:solidFill>
              <a:latin typeface="Calibri"/>
              <a:ea typeface="Calibri"/>
              <a:cs typeface="Calibri"/>
              <a:sym typeface="Calibri"/>
            </a:endParaRPr>
          </a:p>
        </p:txBody>
      </p:sp>
      <p:sp>
        <p:nvSpPr>
          <p:cNvPr id="557" name="Google Shape;557;p38"/>
          <p:cNvSpPr txBox="1"/>
          <p:nvPr/>
        </p:nvSpPr>
        <p:spPr>
          <a:xfrm>
            <a:off x="8108950" y="2857576"/>
            <a:ext cx="11468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printf(“hi”);</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9"/>
          <p:cNvSpPr/>
          <p:nvPr/>
        </p:nvSpPr>
        <p:spPr>
          <a:xfrm>
            <a:off x="1171956" y="3654425"/>
            <a:ext cx="6807834" cy="372110"/>
          </a:xfrm>
          <a:custGeom>
            <a:rect b="b" l="l" r="r" t="t"/>
            <a:pathLst>
              <a:path extrusionOk="0" h="372110" w="6807834">
                <a:moveTo>
                  <a:pt x="3599675" y="0"/>
                </a:moveTo>
                <a:lnTo>
                  <a:pt x="3599675" y="0"/>
                </a:lnTo>
                <a:lnTo>
                  <a:pt x="0" y="0"/>
                </a:lnTo>
                <a:lnTo>
                  <a:pt x="0" y="371856"/>
                </a:lnTo>
                <a:lnTo>
                  <a:pt x="3599675" y="371856"/>
                </a:lnTo>
                <a:lnTo>
                  <a:pt x="3599675" y="0"/>
                </a:lnTo>
                <a:close/>
              </a:path>
              <a:path extrusionOk="0" h="372110" w="6807834">
                <a:moveTo>
                  <a:pt x="4684763" y="0"/>
                </a:moveTo>
                <a:lnTo>
                  <a:pt x="4271772" y="0"/>
                </a:lnTo>
                <a:lnTo>
                  <a:pt x="4197096" y="0"/>
                </a:lnTo>
                <a:lnTo>
                  <a:pt x="3599688" y="0"/>
                </a:lnTo>
                <a:lnTo>
                  <a:pt x="3599688" y="371856"/>
                </a:lnTo>
                <a:lnTo>
                  <a:pt x="4197096" y="371856"/>
                </a:lnTo>
                <a:lnTo>
                  <a:pt x="4271772" y="371856"/>
                </a:lnTo>
                <a:lnTo>
                  <a:pt x="4684763" y="371856"/>
                </a:lnTo>
                <a:lnTo>
                  <a:pt x="4684763" y="0"/>
                </a:lnTo>
                <a:close/>
              </a:path>
              <a:path extrusionOk="0" h="372110" w="6807834">
                <a:moveTo>
                  <a:pt x="6807708" y="0"/>
                </a:moveTo>
                <a:lnTo>
                  <a:pt x="6807708" y="0"/>
                </a:lnTo>
                <a:lnTo>
                  <a:pt x="4684776" y="0"/>
                </a:lnTo>
                <a:lnTo>
                  <a:pt x="4684776" y="371856"/>
                </a:lnTo>
                <a:lnTo>
                  <a:pt x="6807708" y="371856"/>
                </a:lnTo>
                <a:lnTo>
                  <a:pt x="6807708"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39"/>
          <p:cNvSpPr txBox="1"/>
          <p:nvPr/>
        </p:nvSpPr>
        <p:spPr>
          <a:xfrm>
            <a:off x="916939" y="1711198"/>
            <a:ext cx="6286500" cy="1851660"/>
          </a:xfrm>
          <a:prstGeom prst="rect">
            <a:avLst/>
          </a:prstGeom>
          <a:noFill/>
          <a:ln>
            <a:noFill/>
          </a:ln>
        </p:spPr>
        <p:txBody>
          <a:bodyPr anchorCtr="0" anchor="t" bIns="0" lIns="0" spcFirstLastPara="1" rIns="0" wrap="square" tIns="104125">
            <a:spAutoFit/>
          </a:bodyPr>
          <a:lstStyle/>
          <a:p>
            <a:pPr indent="-243204" lvl="0" marL="255270" marR="0" rtl="0" algn="l">
              <a:lnSpc>
                <a:spcPct val="10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one character from the remaining input.</a:t>
            </a:r>
            <a:endParaRPr sz="2400">
              <a:solidFill>
                <a:schemeClr val="dk1"/>
              </a:solidFill>
              <a:latin typeface="Calibri"/>
              <a:ea typeface="Calibri"/>
              <a:cs typeface="Calibri"/>
              <a:sym typeface="Calibri"/>
            </a:endParaRPr>
          </a:p>
          <a:p>
            <a:pPr indent="-243204" lvl="0" marL="255270" marR="0" rtl="0" algn="l">
              <a:lnSpc>
                <a:spcPct val="100000"/>
              </a:lnSpc>
              <a:spcBef>
                <a:spcPts val="72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Insert missing character into the remaining input</a:t>
            </a:r>
            <a:endParaRPr sz="2400">
              <a:solidFill>
                <a:schemeClr val="dk1"/>
              </a:solidFill>
              <a:latin typeface="Calibri"/>
              <a:ea typeface="Calibri"/>
              <a:cs typeface="Calibri"/>
              <a:sym typeface="Calibri"/>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Replace character by another character</a:t>
            </a:r>
            <a:endParaRPr sz="2400">
              <a:solidFill>
                <a:schemeClr val="dk1"/>
              </a:solidFill>
              <a:latin typeface="Calibri"/>
              <a:ea typeface="Calibri"/>
              <a:cs typeface="Calibri"/>
              <a:sym typeface="Calibri"/>
            </a:endParaRPr>
          </a:p>
          <a:p>
            <a:pPr indent="-243204" lvl="0" marL="255270" marR="0" rtl="0" algn="l">
              <a:lnSpc>
                <a:spcPct val="100000"/>
              </a:lnSpc>
              <a:spcBef>
                <a:spcPts val="71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Transpose two adjacent characters.</a:t>
            </a:r>
            <a:endParaRPr sz="2400">
              <a:solidFill>
                <a:schemeClr val="dk1"/>
              </a:solidFill>
              <a:latin typeface="Calibri"/>
              <a:ea typeface="Calibri"/>
              <a:cs typeface="Calibri"/>
              <a:sym typeface="Calibri"/>
            </a:endParaRPr>
          </a:p>
        </p:txBody>
      </p:sp>
      <p:sp>
        <p:nvSpPr>
          <p:cNvPr id="564" name="Google Shape;564;p39"/>
          <p:cNvSpPr txBox="1"/>
          <p:nvPr/>
        </p:nvSpPr>
        <p:spPr>
          <a:xfrm>
            <a:off x="916939" y="3628770"/>
            <a:ext cx="7635900" cy="1050300"/>
          </a:xfrm>
          <a:prstGeom prst="rect">
            <a:avLst/>
          </a:prstGeom>
          <a:noFill/>
          <a:ln>
            <a:noFill/>
          </a:ln>
        </p:spPr>
        <p:txBody>
          <a:bodyPr anchorCtr="0" anchor="t" bIns="0" lIns="0" spcFirstLastPara="1" rIns="0" wrap="square" tIns="48875">
            <a:spAutoFit/>
          </a:bodyPr>
          <a:lstStyle/>
          <a:p>
            <a:pPr indent="-229234" lvl="0" marL="241300" marR="5080" rtl="0" algn="just">
              <a:lnSpc>
                <a:spcPct val="90000"/>
              </a:lnSpc>
              <a:spcBef>
                <a:spcPts val="0"/>
              </a:spcBef>
              <a:spcAft>
                <a:spcPts val="0"/>
              </a:spcAft>
              <a:buClr>
                <a:schemeClr val="dk1"/>
              </a:buClr>
              <a:buSzPts val="2300"/>
              <a:buFont typeface="Noto Sans Symbols"/>
              <a:buChar char="⮚"/>
            </a:pPr>
            <a:r>
              <a:rPr lang="en-US" sz="2400">
                <a:solidFill>
                  <a:schemeClr val="dk1"/>
                </a:solidFill>
                <a:latin typeface="Calibri"/>
                <a:ea typeface="Calibri"/>
                <a:cs typeface="Calibri"/>
                <a:sym typeface="Calibri"/>
              </a:rPr>
              <a:t>Delete successive characters from the remaining input until  Lexical Analyzer recognizes a well-formed token. This is also  called </a:t>
            </a:r>
            <a:r>
              <a:rPr lang="en-US" sz="2400">
                <a:solidFill>
                  <a:srgbClr val="FF0000"/>
                </a:solidFill>
                <a:latin typeface="Calibri"/>
                <a:ea typeface="Calibri"/>
                <a:cs typeface="Calibri"/>
                <a:sym typeface="Calibri"/>
              </a:rPr>
              <a:t>PANIC MODE </a:t>
            </a:r>
            <a:r>
              <a:rPr lang="en-US" sz="2400">
                <a:solidFill>
                  <a:schemeClr val="dk1"/>
                </a:solidFill>
                <a:latin typeface="Calibri"/>
                <a:ea typeface="Calibri"/>
                <a:cs typeface="Calibri"/>
                <a:sym typeface="Calibri"/>
              </a:rPr>
              <a:t>error recovery.</a:t>
            </a:r>
            <a:endParaRPr sz="2400">
              <a:solidFill>
                <a:schemeClr val="dk1"/>
              </a:solidFill>
              <a:latin typeface="Calibri"/>
              <a:ea typeface="Calibri"/>
              <a:cs typeface="Calibri"/>
              <a:sym typeface="Calibri"/>
            </a:endParaRPr>
          </a:p>
        </p:txBody>
      </p:sp>
      <p:sp>
        <p:nvSpPr>
          <p:cNvPr id="565" name="Google Shape;565;p39"/>
          <p:cNvSpPr/>
          <p:nvPr/>
        </p:nvSpPr>
        <p:spPr>
          <a:xfrm>
            <a:off x="761" y="1183386"/>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6" name="Google Shape;566;p3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67" name="Google Shape;567;p39"/>
          <p:cNvSpPr txBox="1"/>
          <p:nvPr>
            <p:ph type="title"/>
          </p:nvPr>
        </p:nvSpPr>
        <p:spPr>
          <a:xfrm>
            <a:off x="450595" y="231986"/>
            <a:ext cx="298767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Role of Lexical Analyzer</a:t>
            </a:r>
            <a:endParaRPr sz="2400"/>
          </a:p>
        </p:txBody>
      </p:sp>
      <p:sp>
        <p:nvSpPr>
          <p:cNvPr id="568" name="Google Shape;568;p39"/>
          <p:cNvSpPr txBox="1"/>
          <p:nvPr/>
        </p:nvSpPr>
        <p:spPr>
          <a:xfrm>
            <a:off x="471931" y="1269872"/>
            <a:ext cx="28962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Error Recovery Actions</a:t>
            </a:r>
            <a:endParaRPr sz="2400">
              <a:solidFill>
                <a:schemeClr val="dk1"/>
              </a:solidFill>
              <a:latin typeface="Calibri"/>
              <a:ea typeface="Calibri"/>
              <a:cs typeface="Calibri"/>
              <a:sym typeface="Calibri"/>
            </a:endParaRPr>
          </a:p>
        </p:txBody>
      </p:sp>
      <p:sp>
        <p:nvSpPr>
          <p:cNvPr id="569" name="Google Shape;569;p39"/>
          <p:cNvSpPr txBox="1"/>
          <p:nvPr/>
        </p:nvSpPr>
        <p:spPr>
          <a:xfrm>
            <a:off x="8108950" y="2034921"/>
            <a:ext cx="137795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0000"/>
                </a:solidFill>
                <a:latin typeface="Calibri"/>
                <a:ea typeface="Calibri"/>
                <a:cs typeface="Calibri"/>
                <a:sym typeface="Calibri"/>
              </a:rPr>
              <a:t>Example -  </a:t>
            </a:r>
            <a:r>
              <a:rPr b="1" lang="en-US" sz="1800">
                <a:solidFill>
                  <a:srgbClr val="006FC0"/>
                </a:solidFill>
                <a:latin typeface="Calibri"/>
                <a:ea typeface="Calibri"/>
                <a:cs typeface="Calibri"/>
                <a:sym typeface="Calibri"/>
              </a:rPr>
              <a:t>printf(“hi”)$$;</a:t>
            </a:r>
            <a:endParaRPr sz="1800">
              <a:solidFill>
                <a:schemeClr val="dk1"/>
              </a:solidFill>
              <a:latin typeface="Calibri"/>
              <a:ea typeface="Calibri"/>
              <a:cs typeface="Calibri"/>
              <a:sym typeface="Calibri"/>
            </a:endParaRPr>
          </a:p>
        </p:txBody>
      </p:sp>
      <p:sp>
        <p:nvSpPr>
          <p:cNvPr id="570" name="Google Shape;570;p39"/>
          <p:cNvSpPr txBox="1"/>
          <p:nvPr/>
        </p:nvSpPr>
        <p:spPr>
          <a:xfrm>
            <a:off x="8108950" y="2857576"/>
            <a:ext cx="11468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printf(“hi”);</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4"/>
          <p:cNvSpPr/>
          <p:nvPr/>
        </p:nvSpPr>
        <p:spPr>
          <a:xfrm>
            <a:off x="761" y="1495805"/>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7" name="Google Shape;107;p4"/>
          <p:cNvSpPr txBox="1"/>
          <p:nvPr>
            <p:ph type="title"/>
          </p:nvPr>
        </p:nvSpPr>
        <p:spPr>
          <a:xfrm>
            <a:off x="450595" y="231986"/>
            <a:ext cx="651192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	</a:t>
            </a:r>
            <a:r>
              <a:rPr lang="en-US" sz="2400" u="sng">
                <a:solidFill>
                  <a:srgbClr val="000000"/>
                </a:solidFill>
              </a:rPr>
              <a:t>(Phases of a Compiler)</a:t>
            </a:r>
            <a:endParaRPr sz="2400"/>
          </a:p>
        </p:txBody>
      </p:sp>
      <p:pic>
        <p:nvPicPr>
          <p:cNvPr id="108" name="Google Shape;108;p4"/>
          <p:cNvPicPr preferRelativeResize="0"/>
          <p:nvPr/>
        </p:nvPicPr>
        <p:blipFill rotWithShape="1">
          <a:blip r:embed="rId4">
            <a:alphaModFix/>
          </a:blip>
          <a:srcRect b="0" l="0" r="0" t="0"/>
          <a:stretch/>
        </p:blipFill>
        <p:spPr>
          <a:xfrm>
            <a:off x="2634995" y="1578863"/>
            <a:ext cx="2627376" cy="504443"/>
          </a:xfrm>
          <a:prstGeom prst="rect">
            <a:avLst/>
          </a:prstGeom>
          <a:noFill/>
          <a:ln>
            <a:noFill/>
          </a:ln>
        </p:spPr>
      </p:pic>
      <p:sp>
        <p:nvSpPr>
          <p:cNvPr id="109" name="Google Shape;109;p4"/>
          <p:cNvSpPr txBox="1"/>
          <p:nvPr/>
        </p:nvSpPr>
        <p:spPr>
          <a:xfrm>
            <a:off x="3354325" y="934450"/>
            <a:ext cx="1549200" cy="350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chemeClr val="dk1"/>
                </a:solidFill>
                <a:latin typeface="Calibri"/>
                <a:ea typeface="Calibri"/>
                <a:cs typeface="Calibri"/>
                <a:sym typeface="Calibri"/>
              </a:rPr>
              <a:t>a = b + c * 60</a:t>
            </a:r>
            <a:endParaRPr sz="2200">
              <a:solidFill>
                <a:schemeClr val="dk1"/>
              </a:solidFill>
              <a:latin typeface="Calibri"/>
              <a:ea typeface="Calibri"/>
              <a:cs typeface="Calibri"/>
              <a:sym typeface="Calibri"/>
            </a:endParaRPr>
          </a:p>
        </p:txBody>
      </p:sp>
      <p:grpSp>
        <p:nvGrpSpPr>
          <p:cNvPr id="110" name="Google Shape;110;p4"/>
          <p:cNvGrpSpPr/>
          <p:nvPr/>
        </p:nvGrpSpPr>
        <p:grpSpPr>
          <a:xfrm>
            <a:off x="3837432" y="1392936"/>
            <a:ext cx="114300" cy="1162177"/>
            <a:chOff x="3837432" y="1392936"/>
            <a:chExt cx="114300" cy="1162177"/>
          </a:xfrm>
        </p:grpSpPr>
        <p:pic>
          <p:nvPicPr>
            <p:cNvPr id="111" name="Google Shape;111;p4"/>
            <p:cNvPicPr preferRelativeResize="0"/>
            <p:nvPr/>
          </p:nvPicPr>
          <p:blipFill rotWithShape="1">
            <a:blip r:embed="rId5">
              <a:alphaModFix/>
            </a:blip>
            <a:srcRect b="0" l="0" r="0" t="0"/>
            <a:stretch/>
          </p:blipFill>
          <p:spPr>
            <a:xfrm>
              <a:off x="3837432" y="1392936"/>
              <a:ext cx="76200" cy="187198"/>
            </a:xfrm>
            <a:prstGeom prst="rect">
              <a:avLst/>
            </a:prstGeom>
            <a:noFill/>
            <a:ln>
              <a:noFill/>
            </a:ln>
          </p:spPr>
        </p:pic>
        <p:sp>
          <p:nvSpPr>
            <p:cNvPr id="112" name="Google Shape;112;p4"/>
            <p:cNvSpPr/>
            <p:nvPr/>
          </p:nvSpPr>
          <p:spPr>
            <a:xfrm>
              <a:off x="3875532" y="2083308"/>
              <a:ext cx="76200" cy="471805"/>
            </a:xfrm>
            <a:custGeom>
              <a:rect b="b" l="l" r="r" t="t"/>
              <a:pathLst>
                <a:path extrusionOk="0" h="471805" w="76200">
                  <a:moveTo>
                    <a:pt x="31750" y="395096"/>
                  </a:moveTo>
                  <a:lnTo>
                    <a:pt x="0" y="395096"/>
                  </a:lnTo>
                  <a:lnTo>
                    <a:pt x="38100" y="471296"/>
                  </a:lnTo>
                  <a:lnTo>
                    <a:pt x="69850" y="407796"/>
                  </a:lnTo>
                  <a:lnTo>
                    <a:pt x="31750" y="407796"/>
                  </a:lnTo>
                  <a:lnTo>
                    <a:pt x="31750" y="395096"/>
                  </a:lnTo>
                  <a:close/>
                </a:path>
                <a:path extrusionOk="0" h="471805" w="76200">
                  <a:moveTo>
                    <a:pt x="44450" y="0"/>
                  </a:moveTo>
                  <a:lnTo>
                    <a:pt x="31750" y="0"/>
                  </a:lnTo>
                  <a:lnTo>
                    <a:pt x="31750" y="407796"/>
                  </a:lnTo>
                  <a:lnTo>
                    <a:pt x="44450" y="407796"/>
                  </a:lnTo>
                  <a:lnTo>
                    <a:pt x="44450" y="0"/>
                  </a:lnTo>
                  <a:close/>
                </a:path>
                <a:path extrusionOk="0" h="471805" w="76200">
                  <a:moveTo>
                    <a:pt x="76200" y="395096"/>
                  </a:moveTo>
                  <a:lnTo>
                    <a:pt x="44450" y="395096"/>
                  </a:lnTo>
                  <a:lnTo>
                    <a:pt x="44450" y="407796"/>
                  </a:lnTo>
                  <a:lnTo>
                    <a:pt x="69850" y="407796"/>
                  </a:lnTo>
                  <a:lnTo>
                    <a:pt x="76200" y="395096"/>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4"/>
          <p:cNvSpPr txBox="1"/>
          <p:nvPr/>
        </p:nvSpPr>
        <p:spPr>
          <a:xfrm>
            <a:off x="1963292" y="2491486"/>
            <a:ext cx="4512310"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chemeClr val="dk1"/>
                </a:solidFill>
                <a:latin typeface="Calibri"/>
                <a:ea typeface="Calibri"/>
                <a:cs typeface="Calibri"/>
                <a:sym typeface="Calibri"/>
              </a:rPr>
              <a:t>&lt;id, 1&gt; &lt;=&gt; &lt;id, 2&gt; &lt;+&gt; &lt;id, 3&gt; &lt;*&gt; &lt;60&gt;</a:t>
            </a:r>
            <a:endParaRPr sz="2200">
              <a:solidFill>
                <a:schemeClr val="dk1"/>
              </a:solidFill>
              <a:latin typeface="Calibri"/>
              <a:ea typeface="Calibri"/>
              <a:cs typeface="Calibri"/>
              <a:sym typeface="Calibri"/>
            </a:endParaRPr>
          </a:p>
        </p:txBody>
      </p:sp>
      <p:grpSp>
        <p:nvGrpSpPr>
          <p:cNvPr id="114" name="Google Shape;114;p4"/>
          <p:cNvGrpSpPr/>
          <p:nvPr/>
        </p:nvGrpSpPr>
        <p:grpSpPr>
          <a:xfrm>
            <a:off x="2712720" y="2895600"/>
            <a:ext cx="2628900" cy="978408"/>
            <a:chOff x="2712720" y="2895600"/>
            <a:chExt cx="2628900" cy="978408"/>
          </a:xfrm>
        </p:grpSpPr>
        <p:pic>
          <p:nvPicPr>
            <p:cNvPr id="115" name="Google Shape;115;p4"/>
            <p:cNvPicPr preferRelativeResize="0"/>
            <p:nvPr/>
          </p:nvPicPr>
          <p:blipFill rotWithShape="1">
            <a:blip r:embed="rId6">
              <a:alphaModFix/>
            </a:blip>
            <a:srcRect b="0" l="0" r="0" t="0"/>
            <a:stretch/>
          </p:blipFill>
          <p:spPr>
            <a:xfrm>
              <a:off x="2712720" y="3378708"/>
              <a:ext cx="2628900" cy="495300"/>
            </a:xfrm>
            <a:prstGeom prst="rect">
              <a:avLst/>
            </a:prstGeom>
            <a:noFill/>
            <a:ln>
              <a:noFill/>
            </a:ln>
          </p:spPr>
        </p:pic>
        <p:sp>
          <p:nvSpPr>
            <p:cNvPr id="116" name="Google Shape;116;p4"/>
            <p:cNvSpPr/>
            <p:nvPr/>
          </p:nvSpPr>
          <p:spPr>
            <a:xfrm>
              <a:off x="3826764" y="2895600"/>
              <a:ext cx="149860" cy="495300"/>
            </a:xfrm>
            <a:custGeom>
              <a:rect b="b" l="l" r="r" t="t"/>
              <a:pathLst>
                <a:path extrusionOk="0" h="495300" w="149860">
                  <a:moveTo>
                    <a:pt x="112013" y="0"/>
                  </a:moveTo>
                  <a:lnTo>
                    <a:pt x="37337" y="0"/>
                  </a:lnTo>
                  <a:lnTo>
                    <a:pt x="37337" y="420624"/>
                  </a:lnTo>
                  <a:lnTo>
                    <a:pt x="0" y="420624"/>
                  </a:lnTo>
                  <a:lnTo>
                    <a:pt x="74675" y="495300"/>
                  </a:lnTo>
                  <a:lnTo>
                    <a:pt x="149351" y="420624"/>
                  </a:lnTo>
                  <a:lnTo>
                    <a:pt x="112013" y="420624"/>
                  </a:lnTo>
                  <a:lnTo>
                    <a:pt x="11201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3826764" y="2895600"/>
              <a:ext cx="149860" cy="495300"/>
            </a:xfrm>
            <a:custGeom>
              <a:rect b="b" l="l" r="r" t="t"/>
              <a:pathLst>
                <a:path extrusionOk="0" h="495300" w="149860">
                  <a:moveTo>
                    <a:pt x="0" y="420624"/>
                  </a:moveTo>
                  <a:lnTo>
                    <a:pt x="37337" y="420624"/>
                  </a:lnTo>
                  <a:lnTo>
                    <a:pt x="37337" y="0"/>
                  </a:lnTo>
                  <a:lnTo>
                    <a:pt x="112013" y="0"/>
                  </a:lnTo>
                  <a:lnTo>
                    <a:pt x="112013" y="420624"/>
                  </a:lnTo>
                  <a:lnTo>
                    <a:pt x="149351" y="420624"/>
                  </a:lnTo>
                  <a:lnTo>
                    <a:pt x="74675" y="495300"/>
                  </a:lnTo>
                  <a:lnTo>
                    <a:pt x="0" y="420624"/>
                  </a:lnTo>
                  <a:close/>
                </a:path>
              </a:pathLst>
            </a:custGeom>
            <a:noFill/>
            <a:ln cap="flat" cmpd="sng" w="121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8" name="Google Shape;118;p4"/>
          <p:cNvSpPr/>
          <p:nvPr/>
        </p:nvSpPr>
        <p:spPr>
          <a:xfrm>
            <a:off x="1883664" y="4108703"/>
            <a:ext cx="622300" cy="563880"/>
          </a:xfrm>
          <a:custGeom>
            <a:rect b="b" l="l" r="r" t="t"/>
            <a:pathLst>
              <a:path extrusionOk="0" h="563879" w="622300">
                <a:moveTo>
                  <a:pt x="0" y="281940"/>
                </a:moveTo>
                <a:lnTo>
                  <a:pt x="4069" y="236210"/>
                </a:lnTo>
                <a:lnTo>
                  <a:pt x="15849" y="192828"/>
                </a:lnTo>
                <a:lnTo>
                  <a:pt x="34701" y="152376"/>
                </a:lnTo>
                <a:lnTo>
                  <a:pt x="59984" y="115433"/>
                </a:lnTo>
                <a:lnTo>
                  <a:pt x="91059" y="82581"/>
                </a:lnTo>
                <a:lnTo>
                  <a:pt x="127284" y="54400"/>
                </a:lnTo>
                <a:lnTo>
                  <a:pt x="168021" y="31471"/>
                </a:lnTo>
                <a:lnTo>
                  <a:pt x="212628" y="14374"/>
                </a:lnTo>
                <a:lnTo>
                  <a:pt x="260466" y="3690"/>
                </a:lnTo>
                <a:lnTo>
                  <a:pt x="310896" y="0"/>
                </a:lnTo>
                <a:lnTo>
                  <a:pt x="361325" y="3690"/>
                </a:lnTo>
                <a:lnTo>
                  <a:pt x="409163" y="14374"/>
                </a:lnTo>
                <a:lnTo>
                  <a:pt x="453770" y="31471"/>
                </a:lnTo>
                <a:lnTo>
                  <a:pt x="494507" y="54400"/>
                </a:lnTo>
                <a:lnTo>
                  <a:pt x="530732" y="82581"/>
                </a:lnTo>
                <a:lnTo>
                  <a:pt x="561807" y="115433"/>
                </a:lnTo>
                <a:lnTo>
                  <a:pt x="587090" y="152376"/>
                </a:lnTo>
                <a:lnTo>
                  <a:pt x="605942" y="192828"/>
                </a:lnTo>
                <a:lnTo>
                  <a:pt x="617722" y="236210"/>
                </a:lnTo>
                <a:lnTo>
                  <a:pt x="621792" y="281940"/>
                </a:lnTo>
                <a:lnTo>
                  <a:pt x="617722" y="327669"/>
                </a:lnTo>
                <a:lnTo>
                  <a:pt x="605942" y="371051"/>
                </a:lnTo>
                <a:lnTo>
                  <a:pt x="587090" y="411503"/>
                </a:lnTo>
                <a:lnTo>
                  <a:pt x="561807" y="448446"/>
                </a:lnTo>
                <a:lnTo>
                  <a:pt x="530732" y="481298"/>
                </a:lnTo>
                <a:lnTo>
                  <a:pt x="494507" y="509479"/>
                </a:lnTo>
                <a:lnTo>
                  <a:pt x="453771" y="532408"/>
                </a:lnTo>
                <a:lnTo>
                  <a:pt x="409163" y="549505"/>
                </a:lnTo>
                <a:lnTo>
                  <a:pt x="361325" y="560189"/>
                </a:lnTo>
                <a:lnTo>
                  <a:pt x="310896" y="563880"/>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40"/>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txBox="1"/>
          <p:nvPr/>
        </p:nvSpPr>
        <p:spPr>
          <a:xfrm>
            <a:off x="2124582" y="4226179"/>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20" name="Google Shape;120;p4"/>
          <p:cNvSpPr/>
          <p:nvPr/>
        </p:nvSpPr>
        <p:spPr>
          <a:xfrm>
            <a:off x="1121663" y="4802123"/>
            <a:ext cx="622300" cy="563880"/>
          </a:xfrm>
          <a:custGeom>
            <a:rect b="b" l="l" r="r" t="t"/>
            <a:pathLst>
              <a:path extrusionOk="0" h="563879" w="622300">
                <a:moveTo>
                  <a:pt x="0" y="281939"/>
                </a:moveTo>
                <a:lnTo>
                  <a:pt x="4069" y="236210"/>
                </a:lnTo>
                <a:lnTo>
                  <a:pt x="15849" y="192828"/>
                </a:lnTo>
                <a:lnTo>
                  <a:pt x="34701" y="152376"/>
                </a:lnTo>
                <a:lnTo>
                  <a:pt x="59984" y="115433"/>
                </a:lnTo>
                <a:lnTo>
                  <a:pt x="91059" y="82581"/>
                </a:lnTo>
                <a:lnTo>
                  <a:pt x="127284" y="54400"/>
                </a:lnTo>
                <a:lnTo>
                  <a:pt x="168021" y="31471"/>
                </a:lnTo>
                <a:lnTo>
                  <a:pt x="212628" y="14374"/>
                </a:lnTo>
                <a:lnTo>
                  <a:pt x="260466" y="3690"/>
                </a:lnTo>
                <a:lnTo>
                  <a:pt x="310896" y="0"/>
                </a:lnTo>
                <a:lnTo>
                  <a:pt x="361325" y="3690"/>
                </a:lnTo>
                <a:lnTo>
                  <a:pt x="409163" y="14374"/>
                </a:lnTo>
                <a:lnTo>
                  <a:pt x="453771" y="31471"/>
                </a:lnTo>
                <a:lnTo>
                  <a:pt x="494507" y="54400"/>
                </a:lnTo>
                <a:lnTo>
                  <a:pt x="530733" y="82581"/>
                </a:lnTo>
                <a:lnTo>
                  <a:pt x="561807" y="115433"/>
                </a:lnTo>
                <a:lnTo>
                  <a:pt x="587090" y="152376"/>
                </a:lnTo>
                <a:lnTo>
                  <a:pt x="605942" y="192828"/>
                </a:lnTo>
                <a:lnTo>
                  <a:pt x="617722" y="236210"/>
                </a:lnTo>
                <a:lnTo>
                  <a:pt x="621792" y="281939"/>
                </a:lnTo>
                <a:lnTo>
                  <a:pt x="617722" y="327669"/>
                </a:lnTo>
                <a:lnTo>
                  <a:pt x="605942" y="371051"/>
                </a:lnTo>
                <a:lnTo>
                  <a:pt x="587090" y="411503"/>
                </a:lnTo>
                <a:lnTo>
                  <a:pt x="561807" y="448446"/>
                </a:lnTo>
                <a:lnTo>
                  <a:pt x="530732" y="481298"/>
                </a:lnTo>
                <a:lnTo>
                  <a:pt x="494507" y="509479"/>
                </a:lnTo>
                <a:lnTo>
                  <a:pt x="453770" y="532408"/>
                </a:lnTo>
                <a:lnTo>
                  <a:pt x="409163" y="549505"/>
                </a:lnTo>
                <a:lnTo>
                  <a:pt x="361325" y="560189"/>
                </a:lnTo>
                <a:lnTo>
                  <a:pt x="310896" y="563879"/>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txBox="1"/>
          <p:nvPr/>
        </p:nvSpPr>
        <p:spPr>
          <a:xfrm>
            <a:off x="1292478" y="4938522"/>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id1</a:t>
            </a:r>
            <a:endParaRPr sz="1600">
              <a:solidFill>
                <a:schemeClr val="dk1"/>
              </a:solidFill>
              <a:latin typeface="Calibri"/>
              <a:ea typeface="Calibri"/>
              <a:cs typeface="Calibri"/>
              <a:sym typeface="Calibri"/>
            </a:endParaRPr>
          </a:p>
        </p:txBody>
      </p:sp>
      <p:sp>
        <p:nvSpPr>
          <p:cNvPr id="122" name="Google Shape;122;p4"/>
          <p:cNvSpPr/>
          <p:nvPr/>
        </p:nvSpPr>
        <p:spPr>
          <a:xfrm>
            <a:off x="3136392" y="4802123"/>
            <a:ext cx="620395" cy="563880"/>
          </a:xfrm>
          <a:custGeom>
            <a:rect b="b" l="l" r="r" t="t"/>
            <a:pathLst>
              <a:path extrusionOk="0" h="563879" w="620395">
                <a:moveTo>
                  <a:pt x="0" y="281939"/>
                </a:moveTo>
                <a:lnTo>
                  <a:pt x="4058" y="236210"/>
                </a:lnTo>
                <a:lnTo>
                  <a:pt x="15806" y="192828"/>
                </a:lnTo>
                <a:lnTo>
                  <a:pt x="34608" y="152376"/>
                </a:lnTo>
                <a:lnTo>
                  <a:pt x="59826" y="115433"/>
                </a:lnTo>
                <a:lnTo>
                  <a:pt x="90820" y="82581"/>
                </a:lnTo>
                <a:lnTo>
                  <a:pt x="126955" y="54400"/>
                </a:lnTo>
                <a:lnTo>
                  <a:pt x="167591" y="31471"/>
                </a:lnTo>
                <a:lnTo>
                  <a:pt x="212092" y="14374"/>
                </a:lnTo>
                <a:lnTo>
                  <a:pt x="259818" y="3690"/>
                </a:lnTo>
                <a:lnTo>
                  <a:pt x="310133" y="0"/>
                </a:lnTo>
                <a:lnTo>
                  <a:pt x="360449" y="3690"/>
                </a:lnTo>
                <a:lnTo>
                  <a:pt x="408175" y="14374"/>
                </a:lnTo>
                <a:lnTo>
                  <a:pt x="452676" y="31471"/>
                </a:lnTo>
                <a:lnTo>
                  <a:pt x="493312" y="54400"/>
                </a:lnTo>
                <a:lnTo>
                  <a:pt x="529447" y="82581"/>
                </a:lnTo>
                <a:lnTo>
                  <a:pt x="560441" y="115433"/>
                </a:lnTo>
                <a:lnTo>
                  <a:pt x="585659" y="152376"/>
                </a:lnTo>
                <a:lnTo>
                  <a:pt x="604461" y="192828"/>
                </a:lnTo>
                <a:lnTo>
                  <a:pt x="616209" y="236210"/>
                </a:lnTo>
                <a:lnTo>
                  <a:pt x="620268" y="281939"/>
                </a:lnTo>
                <a:lnTo>
                  <a:pt x="616209" y="327669"/>
                </a:lnTo>
                <a:lnTo>
                  <a:pt x="604461" y="371051"/>
                </a:lnTo>
                <a:lnTo>
                  <a:pt x="585659" y="411503"/>
                </a:lnTo>
                <a:lnTo>
                  <a:pt x="560441" y="448446"/>
                </a:lnTo>
                <a:lnTo>
                  <a:pt x="529447" y="481298"/>
                </a:lnTo>
                <a:lnTo>
                  <a:pt x="493312" y="509479"/>
                </a:lnTo>
                <a:lnTo>
                  <a:pt x="452676" y="532408"/>
                </a:lnTo>
                <a:lnTo>
                  <a:pt x="408175" y="549505"/>
                </a:lnTo>
                <a:lnTo>
                  <a:pt x="360449" y="560189"/>
                </a:lnTo>
                <a:lnTo>
                  <a:pt x="310133" y="563879"/>
                </a:lnTo>
                <a:lnTo>
                  <a:pt x="259818" y="560189"/>
                </a:lnTo>
                <a:lnTo>
                  <a:pt x="212092" y="549505"/>
                </a:lnTo>
                <a:lnTo>
                  <a:pt x="167591" y="532408"/>
                </a:lnTo>
                <a:lnTo>
                  <a:pt x="126955" y="509479"/>
                </a:lnTo>
                <a:lnTo>
                  <a:pt x="90820" y="481298"/>
                </a:lnTo>
                <a:lnTo>
                  <a:pt x="59826" y="448446"/>
                </a:lnTo>
                <a:lnTo>
                  <a:pt x="34608" y="411503"/>
                </a:lnTo>
                <a:lnTo>
                  <a:pt x="15806" y="371051"/>
                </a:lnTo>
                <a:lnTo>
                  <a:pt x="4058"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txBox="1"/>
          <p:nvPr/>
        </p:nvSpPr>
        <p:spPr>
          <a:xfrm>
            <a:off x="3376040" y="4920233"/>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24" name="Google Shape;124;p4"/>
          <p:cNvSpPr/>
          <p:nvPr/>
        </p:nvSpPr>
        <p:spPr>
          <a:xfrm>
            <a:off x="2324100" y="5593079"/>
            <a:ext cx="620395" cy="563880"/>
          </a:xfrm>
          <a:custGeom>
            <a:rect b="b" l="l" r="r" t="t"/>
            <a:pathLst>
              <a:path extrusionOk="0" h="563879" w="620394">
                <a:moveTo>
                  <a:pt x="0" y="281940"/>
                </a:moveTo>
                <a:lnTo>
                  <a:pt x="4058" y="236207"/>
                </a:lnTo>
                <a:lnTo>
                  <a:pt x="15806" y="192823"/>
                </a:lnTo>
                <a:lnTo>
                  <a:pt x="34608" y="152370"/>
                </a:lnTo>
                <a:lnTo>
                  <a:pt x="59826" y="115428"/>
                </a:lnTo>
                <a:lnTo>
                  <a:pt x="90820" y="82576"/>
                </a:lnTo>
                <a:lnTo>
                  <a:pt x="126955" y="54397"/>
                </a:lnTo>
                <a:lnTo>
                  <a:pt x="167591" y="31468"/>
                </a:lnTo>
                <a:lnTo>
                  <a:pt x="212092" y="14373"/>
                </a:lnTo>
                <a:lnTo>
                  <a:pt x="259818" y="3690"/>
                </a:lnTo>
                <a:lnTo>
                  <a:pt x="310133" y="0"/>
                </a:lnTo>
                <a:lnTo>
                  <a:pt x="360449" y="3690"/>
                </a:lnTo>
                <a:lnTo>
                  <a:pt x="408175" y="14373"/>
                </a:lnTo>
                <a:lnTo>
                  <a:pt x="452676" y="31468"/>
                </a:lnTo>
                <a:lnTo>
                  <a:pt x="493312" y="54397"/>
                </a:lnTo>
                <a:lnTo>
                  <a:pt x="529447" y="82576"/>
                </a:lnTo>
                <a:lnTo>
                  <a:pt x="560441" y="115428"/>
                </a:lnTo>
                <a:lnTo>
                  <a:pt x="585659" y="152370"/>
                </a:lnTo>
                <a:lnTo>
                  <a:pt x="604461" y="192823"/>
                </a:lnTo>
                <a:lnTo>
                  <a:pt x="616209" y="236207"/>
                </a:lnTo>
                <a:lnTo>
                  <a:pt x="620268" y="281940"/>
                </a:lnTo>
                <a:lnTo>
                  <a:pt x="616209" y="327672"/>
                </a:lnTo>
                <a:lnTo>
                  <a:pt x="604461" y="371056"/>
                </a:lnTo>
                <a:lnTo>
                  <a:pt x="585659" y="411509"/>
                </a:lnTo>
                <a:lnTo>
                  <a:pt x="560441" y="448451"/>
                </a:lnTo>
                <a:lnTo>
                  <a:pt x="529447" y="481303"/>
                </a:lnTo>
                <a:lnTo>
                  <a:pt x="493312" y="509482"/>
                </a:lnTo>
                <a:lnTo>
                  <a:pt x="452676" y="532411"/>
                </a:lnTo>
                <a:lnTo>
                  <a:pt x="408175" y="549506"/>
                </a:lnTo>
                <a:lnTo>
                  <a:pt x="360449" y="560189"/>
                </a:lnTo>
                <a:lnTo>
                  <a:pt x="310133" y="563880"/>
                </a:lnTo>
                <a:lnTo>
                  <a:pt x="259818" y="560189"/>
                </a:lnTo>
                <a:lnTo>
                  <a:pt x="212092" y="549506"/>
                </a:lnTo>
                <a:lnTo>
                  <a:pt x="167591" y="532411"/>
                </a:lnTo>
                <a:lnTo>
                  <a:pt x="126955" y="509482"/>
                </a:lnTo>
                <a:lnTo>
                  <a:pt x="90820" y="481303"/>
                </a:lnTo>
                <a:lnTo>
                  <a:pt x="59826" y="448451"/>
                </a:lnTo>
                <a:lnTo>
                  <a:pt x="34608" y="411509"/>
                </a:lnTo>
                <a:lnTo>
                  <a:pt x="15806" y="371056"/>
                </a:lnTo>
                <a:lnTo>
                  <a:pt x="4058" y="327672"/>
                </a:lnTo>
                <a:lnTo>
                  <a:pt x="0" y="281940"/>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txBox="1"/>
          <p:nvPr/>
        </p:nvSpPr>
        <p:spPr>
          <a:xfrm>
            <a:off x="2494279" y="5729427"/>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id2</a:t>
            </a:r>
            <a:endParaRPr sz="1600">
              <a:solidFill>
                <a:schemeClr val="dk1"/>
              </a:solidFill>
              <a:latin typeface="Calibri"/>
              <a:ea typeface="Calibri"/>
              <a:cs typeface="Calibri"/>
              <a:sym typeface="Calibri"/>
            </a:endParaRPr>
          </a:p>
        </p:txBody>
      </p:sp>
      <p:sp>
        <p:nvSpPr>
          <p:cNvPr id="126" name="Google Shape;126;p4"/>
          <p:cNvSpPr/>
          <p:nvPr/>
        </p:nvSpPr>
        <p:spPr>
          <a:xfrm>
            <a:off x="3960876" y="5593079"/>
            <a:ext cx="622300" cy="563880"/>
          </a:xfrm>
          <a:custGeom>
            <a:rect b="b" l="l" r="r" t="t"/>
            <a:pathLst>
              <a:path extrusionOk="0" h="563879" w="622300">
                <a:moveTo>
                  <a:pt x="0" y="281940"/>
                </a:moveTo>
                <a:lnTo>
                  <a:pt x="4069" y="236207"/>
                </a:lnTo>
                <a:lnTo>
                  <a:pt x="15849" y="192823"/>
                </a:lnTo>
                <a:lnTo>
                  <a:pt x="34701" y="152370"/>
                </a:lnTo>
                <a:lnTo>
                  <a:pt x="59984" y="115428"/>
                </a:lnTo>
                <a:lnTo>
                  <a:pt x="91058" y="82576"/>
                </a:lnTo>
                <a:lnTo>
                  <a:pt x="127284" y="54397"/>
                </a:lnTo>
                <a:lnTo>
                  <a:pt x="168020" y="31468"/>
                </a:lnTo>
                <a:lnTo>
                  <a:pt x="212628" y="14373"/>
                </a:lnTo>
                <a:lnTo>
                  <a:pt x="260466" y="3690"/>
                </a:lnTo>
                <a:lnTo>
                  <a:pt x="310896" y="0"/>
                </a:lnTo>
                <a:lnTo>
                  <a:pt x="361325" y="3690"/>
                </a:lnTo>
                <a:lnTo>
                  <a:pt x="409163" y="14373"/>
                </a:lnTo>
                <a:lnTo>
                  <a:pt x="453771" y="31468"/>
                </a:lnTo>
                <a:lnTo>
                  <a:pt x="494507" y="54397"/>
                </a:lnTo>
                <a:lnTo>
                  <a:pt x="530733" y="82576"/>
                </a:lnTo>
                <a:lnTo>
                  <a:pt x="561807" y="115428"/>
                </a:lnTo>
                <a:lnTo>
                  <a:pt x="587090" y="152370"/>
                </a:lnTo>
                <a:lnTo>
                  <a:pt x="605942" y="192823"/>
                </a:lnTo>
                <a:lnTo>
                  <a:pt x="617722" y="236207"/>
                </a:lnTo>
                <a:lnTo>
                  <a:pt x="621791" y="281940"/>
                </a:lnTo>
                <a:lnTo>
                  <a:pt x="617722" y="327672"/>
                </a:lnTo>
                <a:lnTo>
                  <a:pt x="605942" y="371056"/>
                </a:lnTo>
                <a:lnTo>
                  <a:pt x="587090" y="411509"/>
                </a:lnTo>
                <a:lnTo>
                  <a:pt x="561807" y="448451"/>
                </a:lnTo>
                <a:lnTo>
                  <a:pt x="530733" y="481303"/>
                </a:lnTo>
                <a:lnTo>
                  <a:pt x="494507" y="509482"/>
                </a:lnTo>
                <a:lnTo>
                  <a:pt x="453771" y="532411"/>
                </a:lnTo>
                <a:lnTo>
                  <a:pt x="409163" y="549506"/>
                </a:lnTo>
                <a:lnTo>
                  <a:pt x="361325" y="560189"/>
                </a:lnTo>
                <a:lnTo>
                  <a:pt x="310896" y="563880"/>
                </a:lnTo>
                <a:lnTo>
                  <a:pt x="260466" y="560189"/>
                </a:lnTo>
                <a:lnTo>
                  <a:pt x="212628" y="549506"/>
                </a:lnTo>
                <a:lnTo>
                  <a:pt x="168021" y="532411"/>
                </a:lnTo>
                <a:lnTo>
                  <a:pt x="127284" y="509482"/>
                </a:lnTo>
                <a:lnTo>
                  <a:pt x="91059" y="481303"/>
                </a:lnTo>
                <a:lnTo>
                  <a:pt x="59984" y="448451"/>
                </a:lnTo>
                <a:lnTo>
                  <a:pt x="34701" y="411509"/>
                </a:lnTo>
                <a:lnTo>
                  <a:pt x="15849" y="371056"/>
                </a:lnTo>
                <a:lnTo>
                  <a:pt x="4069" y="327672"/>
                </a:lnTo>
                <a:lnTo>
                  <a:pt x="0" y="281940"/>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nvSpPr>
        <p:spPr>
          <a:xfrm>
            <a:off x="4202048" y="5711138"/>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28" name="Google Shape;128;p4"/>
          <p:cNvSpPr/>
          <p:nvPr/>
        </p:nvSpPr>
        <p:spPr>
          <a:xfrm>
            <a:off x="4719828" y="6294120"/>
            <a:ext cx="622300" cy="563880"/>
          </a:xfrm>
          <a:custGeom>
            <a:rect b="b" l="l" r="r" t="t"/>
            <a:pathLst>
              <a:path extrusionOk="0" h="563879" w="622300">
                <a:moveTo>
                  <a:pt x="0" y="281939"/>
                </a:moveTo>
                <a:lnTo>
                  <a:pt x="4069" y="236207"/>
                </a:lnTo>
                <a:lnTo>
                  <a:pt x="15849" y="192823"/>
                </a:lnTo>
                <a:lnTo>
                  <a:pt x="34701" y="152370"/>
                </a:lnTo>
                <a:lnTo>
                  <a:pt x="59984" y="115428"/>
                </a:lnTo>
                <a:lnTo>
                  <a:pt x="91058" y="82576"/>
                </a:lnTo>
                <a:lnTo>
                  <a:pt x="127284" y="54397"/>
                </a:lnTo>
                <a:lnTo>
                  <a:pt x="168020" y="31468"/>
                </a:lnTo>
                <a:lnTo>
                  <a:pt x="212628" y="14373"/>
                </a:lnTo>
                <a:lnTo>
                  <a:pt x="260466" y="3690"/>
                </a:lnTo>
                <a:lnTo>
                  <a:pt x="310896" y="0"/>
                </a:lnTo>
                <a:lnTo>
                  <a:pt x="361325" y="3690"/>
                </a:lnTo>
                <a:lnTo>
                  <a:pt x="409163" y="14373"/>
                </a:lnTo>
                <a:lnTo>
                  <a:pt x="453771" y="31468"/>
                </a:lnTo>
                <a:lnTo>
                  <a:pt x="494507" y="54397"/>
                </a:lnTo>
                <a:lnTo>
                  <a:pt x="530733" y="82576"/>
                </a:lnTo>
                <a:lnTo>
                  <a:pt x="561807" y="115428"/>
                </a:lnTo>
                <a:lnTo>
                  <a:pt x="587090" y="152370"/>
                </a:lnTo>
                <a:lnTo>
                  <a:pt x="605942" y="192823"/>
                </a:lnTo>
                <a:lnTo>
                  <a:pt x="617722" y="236207"/>
                </a:lnTo>
                <a:lnTo>
                  <a:pt x="621792" y="281939"/>
                </a:lnTo>
                <a:lnTo>
                  <a:pt x="617722" y="327672"/>
                </a:lnTo>
                <a:lnTo>
                  <a:pt x="605942" y="371054"/>
                </a:lnTo>
                <a:lnTo>
                  <a:pt x="587090" y="411507"/>
                </a:lnTo>
                <a:lnTo>
                  <a:pt x="561807" y="448449"/>
                </a:lnTo>
                <a:lnTo>
                  <a:pt x="530733" y="481301"/>
                </a:lnTo>
                <a:lnTo>
                  <a:pt x="494507" y="509481"/>
                </a:lnTo>
                <a:lnTo>
                  <a:pt x="453771" y="532410"/>
                </a:lnTo>
                <a:lnTo>
                  <a:pt x="409163" y="549506"/>
                </a:lnTo>
                <a:lnTo>
                  <a:pt x="361325" y="560189"/>
                </a:lnTo>
                <a:lnTo>
                  <a:pt x="310896" y="563879"/>
                </a:lnTo>
                <a:lnTo>
                  <a:pt x="260466" y="560189"/>
                </a:lnTo>
                <a:lnTo>
                  <a:pt x="212628" y="549506"/>
                </a:lnTo>
                <a:lnTo>
                  <a:pt x="168021" y="532410"/>
                </a:lnTo>
                <a:lnTo>
                  <a:pt x="127284" y="509481"/>
                </a:lnTo>
                <a:lnTo>
                  <a:pt x="91059" y="481301"/>
                </a:lnTo>
                <a:lnTo>
                  <a:pt x="59984" y="448449"/>
                </a:lnTo>
                <a:lnTo>
                  <a:pt x="34701" y="411507"/>
                </a:lnTo>
                <a:lnTo>
                  <a:pt x="15849" y="371054"/>
                </a:lnTo>
                <a:lnTo>
                  <a:pt x="4069" y="327672"/>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nvSpPr>
        <p:spPr>
          <a:xfrm>
            <a:off x="4903470" y="6412484"/>
            <a:ext cx="257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60</a:t>
            </a:r>
            <a:endParaRPr sz="1800">
              <a:solidFill>
                <a:schemeClr val="dk1"/>
              </a:solidFill>
              <a:latin typeface="Calibri"/>
              <a:ea typeface="Calibri"/>
              <a:cs typeface="Calibri"/>
              <a:sym typeface="Calibri"/>
            </a:endParaRPr>
          </a:p>
        </p:txBody>
      </p:sp>
      <p:sp>
        <p:nvSpPr>
          <p:cNvPr id="130" name="Google Shape;130;p4"/>
          <p:cNvSpPr/>
          <p:nvPr/>
        </p:nvSpPr>
        <p:spPr>
          <a:xfrm>
            <a:off x="3354323" y="6294120"/>
            <a:ext cx="622300" cy="563880"/>
          </a:xfrm>
          <a:custGeom>
            <a:rect b="b" l="l" r="r" t="t"/>
            <a:pathLst>
              <a:path extrusionOk="0" h="563879" w="622300">
                <a:moveTo>
                  <a:pt x="0" y="281939"/>
                </a:moveTo>
                <a:lnTo>
                  <a:pt x="4069" y="236207"/>
                </a:lnTo>
                <a:lnTo>
                  <a:pt x="15849" y="192823"/>
                </a:lnTo>
                <a:lnTo>
                  <a:pt x="34701" y="152370"/>
                </a:lnTo>
                <a:lnTo>
                  <a:pt x="59984" y="115428"/>
                </a:lnTo>
                <a:lnTo>
                  <a:pt x="91058" y="82576"/>
                </a:lnTo>
                <a:lnTo>
                  <a:pt x="127284" y="54397"/>
                </a:lnTo>
                <a:lnTo>
                  <a:pt x="168020" y="31468"/>
                </a:lnTo>
                <a:lnTo>
                  <a:pt x="212628" y="14373"/>
                </a:lnTo>
                <a:lnTo>
                  <a:pt x="260466" y="3690"/>
                </a:lnTo>
                <a:lnTo>
                  <a:pt x="310896" y="0"/>
                </a:lnTo>
                <a:lnTo>
                  <a:pt x="361325" y="3690"/>
                </a:lnTo>
                <a:lnTo>
                  <a:pt x="409163" y="14373"/>
                </a:lnTo>
                <a:lnTo>
                  <a:pt x="453771" y="31468"/>
                </a:lnTo>
                <a:lnTo>
                  <a:pt x="494507" y="54397"/>
                </a:lnTo>
                <a:lnTo>
                  <a:pt x="530733" y="82576"/>
                </a:lnTo>
                <a:lnTo>
                  <a:pt x="561807" y="115428"/>
                </a:lnTo>
                <a:lnTo>
                  <a:pt x="587090" y="152370"/>
                </a:lnTo>
                <a:lnTo>
                  <a:pt x="605942" y="192823"/>
                </a:lnTo>
                <a:lnTo>
                  <a:pt x="617722" y="236207"/>
                </a:lnTo>
                <a:lnTo>
                  <a:pt x="621791" y="281939"/>
                </a:lnTo>
                <a:lnTo>
                  <a:pt x="617722" y="327672"/>
                </a:lnTo>
                <a:lnTo>
                  <a:pt x="605942" y="371054"/>
                </a:lnTo>
                <a:lnTo>
                  <a:pt x="587090" y="411507"/>
                </a:lnTo>
                <a:lnTo>
                  <a:pt x="561807" y="448449"/>
                </a:lnTo>
                <a:lnTo>
                  <a:pt x="530733" y="481301"/>
                </a:lnTo>
                <a:lnTo>
                  <a:pt x="494507" y="509481"/>
                </a:lnTo>
                <a:lnTo>
                  <a:pt x="453771" y="532410"/>
                </a:lnTo>
                <a:lnTo>
                  <a:pt x="409163" y="549506"/>
                </a:lnTo>
                <a:lnTo>
                  <a:pt x="361325" y="560189"/>
                </a:lnTo>
                <a:lnTo>
                  <a:pt x="310896" y="563879"/>
                </a:lnTo>
                <a:lnTo>
                  <a:pt x="260466" y="560189"/>
                </a:lnTo>
                <a:lnTo>
                  <a:pt x="212628" y="549506"/>
                </a:lnTo>
                <a:lnTo>
                  <a:pt x="168021" y="532410"/>
                </a:lnTo>
                <a:lnTo>
                  <a:pt x="127284" y="509481"/>
                </a:lnTo>
                <a:lnTo>
                  <a:pt x="91059" y="481301"/>
                </a:lnTo>
                <a:lnTo>
                  <a:pt x="59984" y="448449"/>
                </a:lnTo>
                <a:lnTo>
                  <a:pt x="34701" y="411507"/>
                </a:lnTo>
                <a:lnTo>
                  <a:pt x="15849" y="371054"/>
                </a:lnTo>
                <a:lnTo>
                  <a:pt x="4069" y="327672"/>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txBox="1"/>
          <p:nvPr/>
        </p:nvSpPr>
        <p:spPr>
          <a:xfrm>
            <a:off x="3525392" y="6430771"/>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id3</a:t>
            </a:r>
            <a:endParaRPr sz="1600">
              <a:solidFill>
                <a:schemeClr val="dk1"/>
              </a:solidFill>
              <a:latin typeface="Calibri"/>
              <a:ea typeface="Calibri"/>
              <a:cs typeface="Calibri"/>
              <a:sym typeface="Calibri"/>
            </a:endParaRPr>
          </a:p>
        </p:txBody>
      </p:sp>
      <p:sp>
        <p:nvSpPr>
          <p:cNvPr id="132" name="Google Shape;132;p4"/>
          <p:cNvSpPr/>
          <p:nvPr/>
        </p:nvSpPr>
        <p:spPr>
          <a:xfrm>
            <a:off x="1652016" y="4385436"/>
            <a:ext cx="3159760" cy="1991995"/>
          </a:xfrm>
          <a:custGeom>
            <a:rect b="b" l="l" r="r" t="t"/>
            <a:pathLst>
              <a:path extrusionOk="0" h="1991995" w="3159760">
                <a:moveTo>
                  <a:pt x="327279" y="209550"/>
                </a:moveTo>
                <a:lnTo>
                  <a:pt x="318643" y="200152"/>
                </a:lnTo>
                <a:lnTo>
                  <a:pt x="51904" y="444068"/>
                </a:lnTo>
                <a:lnTo>
                  <a:pt x="30480" y="420624"/>
                </a:lnTo>
                <a:lnTo>
                  <a:pt x="0" y="500126"/>
                </a:lnTo>
                <a:lnTo>
                  <a:pt x="81915" y="476885"/>
                </a:lnTo>
                <a:lnTo>
                  <a:pt x="68326" y="462026"/>
                </a:lnTo>
                <a:lnTo>
                  <a:pt x="60515" y="453491"/>
                </a:lnTo>
                <a:lnTo>
                  <a:pt x="327279" y="209550"/>
                </a:lnTo>
                <a:close/>
              </a:path>
              <a:path extrusionOk="0" h="1991995" w="3159760">
                <a:moveTo>
                  <a:pt x="1574800" y="499872"/>
                </a:moveTo>
                <a:lnTo>
                  <a:pt x="1557782" y="469138"/>
                </a:lnTo>
                <a:lnTo>
                  <a:pt x="1533525" y="425323"/>
                </a:lnTo>
                <a:lnTo>
                  <a:pt x="1515554" y="451548"/>
                </a:lnTo>
                <a:lnTo>
                  <a:pt x="856996" y="0"/>
                </a:lnTo>
                <a:lnTo>
                  <a:pt x="849884" y="10414"/>
                </a:lnTo>
                <a:lnTo>
                  <a:pt x="1508391" y="462013"/>
                </a:lnTo>
                <a:lnTo>
                  <a:pt x="1490472" y="488188"/>
                </a:lnTo>
                <a:lnTo>
                  <a:pt x="1574800" y="499872"/>
                </a:lnTo>
                <a:close/>
              </a:path>
              <a:path extrusionOk="0" h="1991995" w="3159760">
                <a:moveTo>
                  <a:pt x="1579753" y="902589"/>
                </a:moveTo>
                <a:lnTo>
                  <a:pt x="1570609" y="893953"/>
                </a:lnTo>
                <a:lnTo>
                  <a:pt x="1250315" y="1230782"/>
                </a:lnTo>
                <a:lnTo>
                  <a:pt x="1227328" y="1208925"/>
                </a:lnTo>
                <a:lnTo>
                  <a:pt x="1202436" y="1290396"/>
                </a:lnTo>
                <a:lnTo>
                  <a:pt x="1282573" y="1261427"/>
                </a:lnTo>
                <a:lnTo>
                  <a:pt x="1269225" y="1248752"/>
                </a:lnTo>
                <a:lnTo>
                  <a:pt x="1259547" y="1239558"/>
                </a:lnTo>
                <a:lnTo>
                  <a:pt x="1579753" y="902589"/>
                </a:lnTo>
                <a:close/>
              </a:path>
              <a:path extrusionOk="0" h="1991995" w="3159760">
                <a:moveTo>
                  <a:pt x="2399792" y="1290396"/>
                </a:moveTo>
                <a:lnTo>
                  <a:pt x="2386558" y="1249641"/>
                </a:lnTo>
                <a:lnTo>
                  <a:pt x="2373503" y="1209395"/>
                </a:lnTo>
                <a:lnTo>
                  <a:pt x="2350884" y="1231709"/>
                </a:lnTo>
                <a:lnTo>
                  <a:pt x="2017776" y="893826"/>
                </a:lnTo>
                <a:lnTo>
                  <a:pt x="2008632" y="902716"/>
                </a:lnTo>
                <a:lnTo>
                  <a:pt x="2341854" y="1240612"/>
                </a:lnTo>
                <a:lnTo>
                  <a:pt x="2319274" y="1262888"/>
                </a:lnTo>
                <a:lnTo>
                  <a:pt x="2399792" y="1290396"/>
                </a:lnTo>
                <a:close/>
              </a:path>
              <a:path extrusionOk="0" h="1991995" w="3159760">
                <a:moveTo>
                  <a:pt x="2405634" y="1692300"/>
                </a:moveTo>
                <a:lnTo>
                  <a:pt x="2394585" y="1686153"/>
                </a:lnTo>
                <a:lnTo>
                  <a:pt x="2263965" y="1922068"/>
                </a:lnTo>
                <a:lnTo>
                  <a:pt x="2236216" y="1906714"/>
                </a:lnTo>
                <a:lnTo>
                  <a:pt x="2232660" y="1991829"/>
                </a:lnTo>
                <a:lnTo>
                  <a:pt x="2302891" y="1943595"/>
                </a:lnTo>
                <a:lnTo>
                  <a:pt x="2295194" y="1939340"/>
                </a:lnTo>
                <a:lnTo>
                  <a:pt x="2275116" y="1928241"/>
                </a:lnTo>
                <a:lnTo>
                  <a:pt x="2405634" y="1692300"/>
                </a:lnTo>
                <a:close/>
              </a:path>
              <a:path extrusionOk="0" h="1991995" w="3159760">
                <a:moveTo>
                  <a:pt x="3159379" y="1991829"/>
                </a:moveTo>
                <a:lnTo>
                  <a:pt x="3145142" y="1952828"/>
                </a:lnTo>
                <a:lnTo>
                  <a:pt x="3130169" y="1911807"/>
                </a:lnTo>
                <a:lnTo>
                  <a:pt x="3108363" y="1934883"/>
                </a:lnTo>
                <a:lnTo>
                  <a:pt x="2843530" y="1684616"/>
                </a:lnTo>
                <a:lnTo>
                  <a:pt x="2834894" y="1693837"/>
                </a:lnTo>
                <a:lnTo>
                  <a:pt x="3099676" y="1944065"/>
                </a:lnTo>
                <a:lnTo>
                  <a:pt x="3077845" y="1967179"/>
                </a:lnTo>
                <a:lnTo>
                  <a:pt x="3159379" y="1991829"/>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0"/>
          <p:cNvSpPr txBox="1"/>
          <p:nvPr>
            <p:ph type="title"/>
          </p:nvPr>
        </p:nvSpPr>
        <p:spPr>
          <a:xfrm>
            <a:off x="448609" y="210246"/>
            <a:ext cx="2193925" cy="873971"/>
          </a:xfrm>
          <a:prstGeom prst="rect">
            <a:avLst/>
          </a:prstGeom>
          <a:noFill/>
          <a:ln>
            <a:noFill/>
          </a:ln>
        </p:spPr>
        <p:txBody>
          <a:bodyPr anchorCtr="0" anchor="t" bIns="0" lIns="0" spcFirstLastPara="1" rIns="0" wrap="square" tIns="9650">
            <a:spAutoFit/>
          </a:bodyPr>
          <a:lstStyle/>
          <a:p>
            <a:pPr indent="20350" lvl="0" marL="10175" marR="4070" rtl="0" algn="l">
              <a:lnSpc>
                <a:spcPct val="116599"/>
              </a:lnSpc>
              <a:spcBef>
                <a:spcPts val="0"/>
              </a:spcBef>
              <a:spcAft>
                <a:spcPts val="0"/>
              </a:spcAft>
              <a:buNone/>
            </a:pPr>
            <a:r>
              <a:rPr lang="en-US" sz="2400">
                <a:solidFill>
                  <a:srgbClr val="2F5496"/>
                </a:solidFill>
              </a:rPr>
              <a:t>Compiler Design  </a:t>
            </a:r>
            <a:r>
              <a:rPr lang="en-US" sz="2400"/>
              <a:t>Error Message</a:t>
            </a:r>
            <a:endParaRPr sz="2400"/>
          </a:p>
        </p:txBody>
      </p:sp>
      <p:sp>
        <p:nvSpPr>
          <p:cNvPr id="576" name="Google Shape;576;p40"/>
          <p:cNvSpPr/>
          <p:nvPr/>
        </p:nvSpPr>
        <p:spPr>
          <a:xfrm>
            <a:off x="0" y="1302170"/>
            <a:ext cx="8292042" cy="28575"/>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7" name="Google Shape;577;p40"/>
          <p:cNvPicPr preferRelativeResize="0"/>
          <p:nvPr/>
        </p:nvPicPr>
        <p:blipFill rotWithShape="1">
          <a:blip r:embed="rId3">
            <a:alphaModFix/>
          </a:blip>
          <a:srcRect b="0" l="0" r="0" t="0"/>
          <a:stretch/>
        </p:blipFill>
        <p:spPr>
          <a:xfrm>
            <a:off x="10659519" y="469890"/>
            <a:ext cx="933598" cy="1259066"/>
          </a:xfrm>
          <a:prstGeom prst="rect">
            <a:avLst/>
          </a:prstGeom>
          <a:noFill/>
          <a:ln>
            <a:noFill/>
          </a:ln>
        </p:spPr>
      </p:pic>
      <p:sp>
        <p:nvSpPr>
          <p:cNvPr id="578" name="Google Shape;578;p40"/>
          <p:cNvSpPr txBox="1"/>
          <p:nvPr/>
        </p:nvSpPr>
        <p:spPr>
          <a:xfrm>
            <a:off x="382520" y="2071108"/>
            <a:ext cx="9694200" cy="2168100"/>
          </a:xfrm>
          <a:prstGeom prst="rect">
            <a:avLst/>
          </a:prstGeom>
          <a:noFill/>
          <a:ln>
            <a:noFill/>
          </a:ln>
        </p:spPr>
        <p:txBody>
          <a:bodyPr anchorCtr="0" anchor="t" bIns="0" lIns="0" spcFirstLastPara="1" rIns="0" wrap="square" tIns="162800">
            <a:spAutoFit/>
          </a:bodyPr>
          <a:lstStyle/>
          <a:p>
            <a:pPr indent="0" lvl="0" marL="10175" marR="0" rtl="0" algn="l">
              <a:spcBef>
                <a:spcPts val="0"/>
              </a:spcBef>
              <a:spcAft>
                <a:spcPts val="0"/>
              </a:spcAft>
              <a:buNone/>
            </a:pPr>
            <a:r>
              <a:rPr b="1" lang="en-US" sz="2200">
                <a:solidFill>
                  <a:srgbClr val="2F5597"/>
                </a:solidFill>
                <a:latin typeface="Calibri"/>
                <a:ea typeface="Calibri"/>
                <a:cs typeface="Calibri"/>
                <a:sym typeface="Calibri"/>
              </a:rPr>
              <a:t>When writing an error message, make sure it satisfies the following properties:</a:t>
            </a:r>
            <a:endParaRPr sz="2200">
              <a:solidFill>
                <a:schemeClr val="dk1"/>
              </a:solidFill>
              <a:latin typeface="Calibri"/>
              <a:ea typeface="Calibri"/>
              <a:cs typeface="Calibri"/>
              <a:sym typeface="Calibri"/>
            </a:endParaRPr>
          </a:p>
          <a:p>
            <a:pPr indent="-355625" lvl="0" marL="376484" marR="0" rtl="0" algn="l">
              <a:spcBef>
                <a:spcPts val="1206"/>
              </a:spcBef>
              <a:spcAft>
                <a:spcPts val="0"/>
              </a:spcAft>
              <a:buClr>
                <a:srgbClr val="2F5597"/>
              </a:buClr>
              <a:buSzPts val="2200"/>
              <a:buFont typeface="Arial"/>
              <a:buChar char="●"/>
            </a:pPr>
            <a:r>
              <a:rPr b="1" lang="en-US" sz="2200">
                <a:solidFill>
                  <a:srgbClr val="2F5597"/>
                </a:solidFill>
                <a:latin typeface="Calibri"/>
                <a:ea typeface="Calibri"/>
                <a:cs typeface="Calibri"/>
                <a:sym typeface="Calibri"/>
              </a:rPr>
              <a:t>It must pinpoint the error correctly</a:t>
            </a:r>
            <a:endParaRPr sz="2200">
              <a:solidFill>
                <a:schemeClr val="dk1"/>
              </a:solidFill>
              <a:latin typeface="Calibri"/>
              <a:ea typeface="Calibri"/>
              <a:cs typeface="Calibri"/>
              <a:sym typeface="Calibri"/>
            </a:endParaRPr>
          </a:p>
          <a:p>
            <a:pPr indent="-355625" lvl="0" marL="376484" marR="0" rtl="0" algn="l">
              <a:spcBef>
                <a:spcPts val="405"/>
              </a:spcBef>
              <a:spcAft>
                <a:spcPts val="0"/>
              </a:spcAft>
              <a:buClr>
                <a:srgbClr val="2F5597"/>
              </a:buClr>
              <a:buSzPts val="2200"/>
              <a:buFont typeface="Arial"/>
              <a:buChar char="●"/>
            </a:pPr>
            <a:r>
              <a:rPr b="1" lang="en-US" sz="2200">
                <a:solidFill>
                  <a:srgbClr val="2F5597"/>
                </a:solidFill>
                <a:latin typeface="Calibri"/>
                <a:ea typeface="Calibri"/>
                <a:cs typeface="Calibri"/>
                <a:sym typeface="Calibri"/>
              </a:rPr>
              <a:t>It must be understandable</a:t>
            </a:r>
            <a:endParaRPr sz="2200">
              <a:solidFill>
                <a:schemeClr val="dk1"/>
              </a:solidFill>
              <a:latin typeface="Calibri"/>
              <a:ea typeface="Calibri"/>
              <a:cs typeface="Calibri"/>
              <a:sym typeface="Calibri"/>
            </a:endParaRPr>
          </a:p>
          <a:p>
            <a:pPr indent="-355625" lvl="0" marL="376484" marR="0" rtl="0" algn="l">
              <a:spcBef>
                <a:spcPts val="405"/>
              </a:spcBef>
              <a:spcAft>
                <a:spcPts val="0"/>
              </a:spcAft>
              <a:buClr>
                <a:srgbClr val="2F5597"/>
              </a:buClr>
              <a:buSzPts val="2200"/>
              <a:buFont typeface="Arial"/>
              <a:buChar char="●"/>
            </a:pPr>
            <a:r>
              <a:rPr b="1" lang="en-US" sz="2200">
                <a:solidFill>
                  <a:srgbClr val="2F5597"/>
                </a:solidFill>
                <a:latin typeface="Calibri"/>
                <a:ea typeface="Calibri"/>
                <a:cs typeface="Calibri"/>
                <a:sym typeface="Calibri"/>
              </a:rPr>
              <a:t>It must be specific</a:t>
            </a:r>
            <a:endParaRPr sz="2200">
              <a:solidFill>
                <a:schemeClr val="dk1"/>
              </a:solidFill>
              <a:latin typeface="Calibri"/>
              <a:ea typeface="Calibri"/>
              <a:cs typeface="Calibri"/>
              <a:sym typeface="Calibri"/>
            </a:endParaRPr>
          </a:p>
          <a:p>
            <a:pPr indent="-355625" lvl="0" marL="376484" marR="0" rtl="0" algn="l">
              <a:spcBef>
                <a:spcPts val="405"/>
              </a:spcBef>
              <a:spcAft>
                <a:spcPts val="0"/>
              </a:spcAft>
              <a:buClr>
                <a:srgbClr val="2F5597"/>
              </a:buClr>
              <a:buSzPts val="2200"/>
              <a:buFont typeface="Arial"/>
              <a:buChar char="●"/>
            </a:pPr>
            <a:r>
              <a:rPr b="1" lang="en-US" sz="2200">
                <a:solidFill>
                  <a:srgbClr val="2F5597"/>
                </a:solidFill>
                <a:latin typeface="Calibri"/>
                <a:ea typeface="Calibri"/>
                <a:cs typeface="Calibri"/>
                <a:sym typeface="Calibri"/>
              </a:rPr>
              <a:t>It must not have any redundancy</a:t>
            </a:r>
            <a:endParaRPr sz="22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2" name="Shape 582"/>
        <p:cNvGrpSpPr/>
        <p:nvPr/>
      </p:nvGrpSpPr>
      <p:grpSpPr>
        <a:xfrm>
          <a:off x="0" y="0"/>
          <a:ext cx="0" cy="0"/>
          <a:chOff x="0" y="0"/>
          <a:chExt cx="0" cy="0"/>
        </a:xfrm>
      </p:grpSpPr>
      <p:sp>
        <p:nvSpPr>
          <p:cNvPr id="583" name="Google Shape;583;p41"/>
          <p:cNvSpPr/>
          <p:nvPr/>
        </p:nvSpPr>
        <p:spPr>
          <a:xfrm>
            <a:off x="5449061" y="2888742"/>
            <a:ext cx="4581525" cy="0"/>
          </a:xfrm>
          <a:custGeom>
            <a:rect b="b" l="l" r="r" t="t"/>
            <a:pathLst>
              <a:path extrusionOk="0" h="120000" w="4581525">
                <a:moveTo>
                  <a:pt x="0" y="0"/>
                </a:moveTo>
                <a:lnTo>
                  <a:pt x="4581397"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1"/>
          <p:cNvSpPr txBox="1"/>
          <p:nvPr/>
        </p:nvSpPr>
        <p:spPr>
          <a:xfrm>
            <a:off x="5527675" y="3110484"/>
            <a:ext cx="5977890" cy="1229824"/>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Divyaprabha K N</a:t>
            </a:r>
            <a:endParaRPr sz="2400">
              <a:solidFill>
                <a:schemeClr val="dk1"/>
              </a:solidFill>
              <a:latin typeface="Calibri"/>
              <a:ea typeface="Calibri"/>
              <a:cs typeface="Calibri"/>
              <a:sym typeface="Calibri"/>
            </a:endParaRPr>
          </a:p>
          <a:p>
            <a:pPr indent="0" lvl="0" marL="12700" marR="0" rtl="0" algn="l">
              <a:lnSpc>
                <a:spcPct val="100000"/>
              </a:lnSpc>
              <a:spcBef>
                <a:spcPts val="250"/>
              </a:spcBef>
              <a:spcAft>
                <a:spcPts val="0"/>
              </a:spcAft>
              <a:buNone/>
            </a:pPr>
            <a:r>
              <a:rPr lang="en-US" sz="2400">
                <a:solidFill>
                  <a:schemeClr val="dk1"/>
                </a:solidFill>
                <a:latin typeface="Calibri"/>
                <a:ea typeface="Calibri"/>
                <a:cs typeface="Calibri"/>
                <a:sym typeface="Calibri"/>
              </a:rPr>
              <a:t>Department of Computer Science &amp; Engineering</a:t>
            </a:r>
            <a:endParaRPr sz="2400">
              <a:solidFill>
                <a:schemeClr val="dk1"/>
              </a:solidFill>
              <a:latin typeface="Calibri"/>
              <a:ea typeface="Calibri"/>
              <a:cs typeface="Calibri"/>
              <a:sym typeface="Calibri"/>
            </a:endParaRPr>
          </a:p>
          <a:p>
            <a:pPr indent="0" lvl="0" marL="12700" marR="0" rtl="0" algn="l">
              <a:lnSpc>
                <a:spcPct val="100000"/>
              </a:lnSpc>
              <a:spcBef>
                <a:spcPts val="250"/>
              </a:spcBef>
              <a:spcAft>
                <a:spcPts val="0"/>
              </a:spcAft>
              <a:buNone/>
            </a:pPr>
            <a:r>
              <a:rPr lang="en-US" sz="2400">
                <a:solidFill>
                  <a:schemeClr val="dk1"/>
                </a:solidFill>
                <a:latin typeface="Calibri"/>
                <a:ea typeface="Calibri"/>
                <a:cs typeface="Calibri"/>
                <a:sym typeface="Calibri"/>
              </a:rPr>
              <a:t>divyaprabha@pes.edu</a:t>
            </a:r>
            <a:endParaRPr sz="2400">
              <a:solidFill>
                <a:schemeClr val="dk1"/>
              </a:solidFill>
              <a:latin typeface="Calibri"/>
              <a:ea typeface="Calibri"/>
              <a:cs typeface="Calibri"/>
              <a:sym typeface="Calibri"/>
            </a:endParaRPr>
          </a:p>
        </p:txBody>
      </p:sp>
      <p:sp>
        <p:nvSpPr>
          <p:cNvPr id="585" name="Google Shape;585;p41"/>
          <p:cNvSpPr/>
          <p:nvPr/>
        </p:nvSpPr>
        <p:spPr>
          <a:xfrm>
            <a:off x="10765536" y="348995"/>
            <a:ext cx="1066800" cy="1079500"/>
          </a:xfrm>
          <a:custGeom>
            <a:rect b="b" l="l" r="r" t="t"/>
            <a:pathLst>
              <a:path extrusionOk="0" h="1079500" w="10668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4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7" name="Google Shape;587;p41"/>
          <p:cNvPicPr preferRelativeResize="0"/>
          <p:nvPr/>
        </p:nvPicPr>
        <p:blipFill rotWithShape="1">
          <a:blip r:embed="rId3">
            <a:alphaModFix/>
          </a:blip>
          <a:srcRect b="0" l="0" r="0" t="0"/>
          <a:stretch/>
        </p:blipFill>
        <p:spPr>
          <a:xfrm>
            <a:off x="2412492" y="1606295"/>
            <a:ext cx="2368295" cy="3549396"/>
          </a:xfrm>
          <a:prstGeom prst="rect">
            <a:avLst/>
          </a:prstGeom>
          <a:noFill/>
          <a:ln>
            <a:noFill/>
          </a:ln>
        </p:spPr>
      </p:pic>
      <p:sp>
        <p:nvSpPr>
          <p:cNvPr id="588" name="Google Shape;588;p41"/>
          <p:cNvSpPr txBox="1"/>
          <p:nvPr>
            <p:ph type="title"/>
          </p:nvPr>
        </p:nvSpPr>
        <p:spPr>
          <a:xfrm>
            <a:off x="4361180" y="2054097"/>
            <a:ext cx="3469640" cy="574039"/>
          </a:xfrm>
          <a:prstGeom prst="rect">
            <a:avLst/>
          </a:prstGeom>
          <a:noFill/>
          <a:ln>
            <a:noFill/>
          </a:ln>
        </p:spPr>
        <p:txBody>
          <a:bodyPr anchorCtr="0" anchor="t" bIns="0" lIns="0" spcFirstLastPara="1" rIns="0" wrap="square" tIns="12700">
            <a:spAutoFit/>
          </a:bodyPr>
          <a:lstStyle/>
          <a:p>
            <a:pPr indent="0" lvl="0" marL="1179195" rtl="0" algn="l">
              <a:lnSpc>
                <a:spcPct val="100000"/>
              </a:lnSpc>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5"/>
          <p:cNvSpPr/>
          <p:nvPr/>
        </p:nvSpPr>
        <p:spPr>
          <a:xfrm>
            <a:off x="761" y="1114805"/>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8" name="Google Shape;138;p5"/>
          <p:cNvGrpSpPr/>
          <p:nvPr/>
        </p:nvGrpSpPr>
        <p:grpSpPr>
          <a:xfrm>
            <a:off x="6684264" y="469391"/>
            <a:ext cx="4908802" cy="3489960"/>
            <a:chOff x="6684264" y="469391"/>
            <a:chExt cx="4908802" cy="3489960"/>
          </a:xfrm>
        </p:grpSpPr>
        <p:pic>
          <p:nvPicPr>
            <p:cNvPr id="139" name="Google Shape;139;p5"/>
            <p:cNvPicPr preferRelativeResize="0"/>
            <p:nvPr/>
          </p:nvPicPr>
          <p:blipFill rotWithShape="1">
            <a:blip r:embed="rId3">
              <a:alphaModFix/>
            </a:blip>
            <a:srcRect b="0" l="0" r="0" t="0"/>
            <a:stretch/>
          </p:blipFill>
          <p:spPr>
            <a:xfrm>
              <a:off x="10658855" y="469391"/>
              <a:ext cx="934211" cy="1399031"/>
            </a:xfrm>
            <a:prstGeom prst="rect">
              <a:avLst/>
            </a:prstGeom>
            <a:noFill/>
            <a:ln>
              <a:noFill/>
            </a:ln>
          </p:spPr>
        </p:pic>
        <p:pic>
          <p:nvPicPr>
            <p:cNvPr id="140" name="Google Shape;140;p5"/>
            <p:cNvPicPr preferRelativeResize="0"/>
            <p:nvPr/>
          </p:nvPicPr>
          <p:blipFill rotWithShape="1">
            <a:blip r:embed="rId4">
              <a:alphaModFix/>
            </a:blip>
            <a:srcRect b="0" l="0" r="0" t="0"/>
            <a:stretch/>
          </p:blipFill>
          <p:spPr>
            <a:xfrm>
              <a:off x="6684264" y="1197863"/>
              <a:ext cx="4239768" cy="2761488"/>
            </a:xfrm>
            <a:prstGeom prst="rect">
              <a:avLst/>
            </a:prstGeom>
            <a:noFill/>
            <a:ln>
              <a:noFill/>
            </a:ln>
          </p:spPr>
        </p:pic>
      </p:grpSp>
      <p:sp>
        <p:nvSpPr>
          <p:cNvPr id="141" name="Google Shape;141;p5"/>
          <p:cNvSpPr txBox="1"/>
          <p:nvPr>
            <p:ph type="title"/>
          </p:nvPr>
        </p:nvSpPr>
        <p:spPr>
          <a:xfrm>
            <a:off x="450595" y="231986"/>
            <a:ext cx="651192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	</a:t>
            </a:r>
            <a:r>
              <a:rPr lang="en-US" sz="2400" u="sng">
                <a:solidFill>
                  <a:srgbClr val="000000"/>
                </a:solidFill>
              </a:rPr>
              <a:t>(Phases of a Compiler)</a:t>
            </a:r>
            <a:endParaRPr sz="2400"/>
          </a:p>
        </p:txBody>
      </p:sp>
      <p:pic>
        <p:nvPicPr>
          <p:cNvPr id="142" name="Google Shape;142;p5"/>
          <p:cNvPicPr preferRelativeResize="0"/>
          <p:nvPr/>
        </p:nvPicPr>
        <p:blipFill rotWithShape="1">
          <a:blip r:embed="rId5">
            <a:alphaModFix/>
          </a:blip>
          <a:srcRect b="0" l="0" r="0" t="0"/>
          <a:stretch/>
        </p:blipFill>
        <p:spPr>
          <a:xfrm>
            <a:off x="2848564" y="1275862"/>
            <a:ext cx="2695155" cy="2942569"/>
          </a:xfrm>
          <a:prstGeom prst="rect">
            <a:avLst/>
          </a:prstGeom>
          <a:noFill/>
          <a:ln>
            <a:noFill/>
          </a:ln>
        </p:spPr>
      </p:pic>
      <p:sp>
        <p:nvSpPr>
          <p:cNvPr id="143" name="Google Shape;143;p5"/>
          <p:cNvSpPr txBox="1"/>
          <p:nvPr/>
        </p:nvSpPr>
        <p:spPr>
          <a:xfrm>
            <a:off x="6521451" y="4351767"/>
            <a:ext cx="1320300" cy="277200"/>
          </a:xfrm>
          <a:prstGeom prst="rect">
            <a:avLst/>
          </a:prstGeom>
          <a:solidFill>
            <a:srgbClr val="FFFF00"/>
          </a:solidFill>
          <a:ln>
            <a:noFill/>
          </a:ln>
        </p:spPr>
        <p:txBody>
          <a:bodyPr anchorCtr="0" anchor="t" bIns="0" lIns="0" spcFirstLastPara="1" rIns="0" wrap="square" tIns="0">
            <a:spAutoFit/>
          </a:bodyPr>
          <a:lstStyle/>
          <a:p>
            <a:pPr indent="0" lvl="0" marL="635" marR="0" rtl="0" algn="l">
              <a:lnSpc>
                <a:spcPct val="116388"/>
              </a:lnSpc>
              <a:spcBef>
                <a:spcPts val="0"/>
              </a:spcBef>
              <a:spcAft>
                <a:spcPts val="0"/>
              </a:spcAft>
              <a:buNone/>
            </a:pPr>
            <a:r>
              <a:rPr lang="en-US" sz="1800">
                <a:solidFill>
                  <a:schemeClr val="dk1"/>
                </a:solidFill>
                <a:latin typeface="Calibri"/>
                <a:ea typeface="Calibri"/>
                <a:cs typeface="Calibri"/>
                <a:sym typeface="Calibri"/>
              </a:rPr>
              <a:t>Type-checking</a:t>
            </a:r>
            <a:endParaRPr sz="1800">
              <a:solidFill>
                <a:schemeClr val="dk1"/>
              </a:solidFill>
              <a:latin typeface="Calibri"/>
              <a:ea typeface="Calibri"/>
              <a:cs typeface="Calibri"/>
              <a:sym typeface="Calibri"/>
            </a:endParaRPr>
          </a:p>
        </p:txBody>
      </p:sp>
      <p:sp>
        <p:nvSpPr>
          <p:cNvPr id="144" name="Google Shape;144;p5"/>
          <p:cNvSpPr txBox="1"/>
          <p:nvPr/>
        </p:nvSpPr>
        <p:spPr>
          <a:xfrm>
            <a:off x="6873875" y="2097151"/>
            <a:ext cx="256540" cy="203200"/>
          </a:xfrm>
          <a:prstGeom prst="rect">
            <a:avLst/>
          </a:prstGeom>
          <a:noFill/>
          <a:ln>
            <a:noFill/>
          </a:ln>
        </p:spPr>
        <p:txBody>
          <a:bodyPr anchorCtr="0" anchor="t" bIns="0" lIns="0" spcFirstLastPara="1" rIns="0" wrap="square" tIns="0">
            <a:spAutoFit/>
          </a:bodyPr>
          <a:lstStyle/>
          <a:p>
            <a:pPr indent="0" lvl="0" marL="0" marR="0" rtl="0" algn="l">
              <a:lnSpc>
                <a:spcPct val="94687"/>
              </a:lnSpc>
              <a:spcBef>
                <a:spcPts val="0"/>
              </a:spcBef>
              <a:spcAft>
                <a:spcPts val="0"/>
              </a:spcAft>
              <a:buNone/>
            </a:pPr>
            <a:r>
              <a:rPr lang="en-US" sz="1600">
                <a:solidFill>
                  <a:schemeClr val="dk1"/>
                </a:solidFill>
                <a:latin typeface="Calibri"/>
                <a:ea typeface="Calibri"/>
                <a:cs typeface="Calibri"/>
                <a:sym typeface="Calibri"/>
              </a:rPr>
              <a:t>id1</a:t>
            </a:r>
            <a:endParaRPr sz="1600">
              <a:solidFill>
                <a:schemeClr val="dk1"/>
              </a:solidFill>
              <a:latin typeface="Calibri"/>
              <a:ea typeface="Calibri"/>
              <a:cs typeface="Calibri"/>
              <a:sym typeface="Calibri"/>
            </a:endParaRPr>
          </a:p>
        </p:txBody>
      </p:sp>
      <p:sp>
        <p:nvSpPr>
          <p:cNvPr id="145" name="Google Shape;145;p5"/>
          <p:cNvSpPr txBox="1"/>
          <p:nvPr/>
        </p:nvSpPr>
        <p:spPr>
          <a:xfrm>
            <a:off x="8075421" y="2888107"/>
            <a:ext cx="256540" cy="203200"/>
          </a:xfrm>
          <a:prstGeom prst="rect">
            <a:avLst/>
          </a:prstGeom>
          <a:noFill/>
          <a:ln>
            <a:noFill/>
          </a:ln>
        </p:spPr>
        <p:txBody>
          <a:bodyPr anchorCtr="0" anchor="t" bIns="0" lIns="0" spcFirstLastPara="1" rIns="0" wrap="square" tIns="0">
            <a:spAutoFit/>
          </a:bodyPr>
          <a:lstStyle/>
          <a:p>
            <a:pPr indent="0" lvl="0" marL="0" marR="0" rtl="0" algn="l">
              <a:lnSpc>
                <a:spcPct val="94687"/>
              </a:lnSpc>
              <a:spcBef>
                <a:spcPts val="0"/>
              </a:spcBef>
              <a:spcAft>
                <a:spcPts val="0"/>
              </a:spcAft>
              <a:buNone/>
            </a:pPr>
            <a:r>
              <a:rPr lang="en-US" sz="1600">
                <a:solidFill>
                  <a:schemeClr val="dk1"/>
                </a:solidFill>
                <a:latin typeface="Calibri"/>
                <a:ea typeface="Calibri"/>
                <a:cs typeface="Calibri"/>
                <a:sym typeface="Calibri"/>
              </a:rPr>
              <a:t>id2</a:t>
            </a:r>
            <a:endParaRPr sz="1600">
              <a:solidFill>
                <a:schemeClr val="dk1"/>
              </a:solidFill>
              <a:latin typeface="Calibri"/>
              <a:ea typeface="Calibri"/>
              <a:cs typeface="Calibri"/>
              <a:sym typeface="Calibri"/>
            </a:endParaRPr>
          </a:p>
        </p:txBody>
      </p:sp>
      <p:sp>
        <p:nvSpPr>
          <p:cNvPr id="146" name="Google Shape;146;p5"/>
          <p:cNvSpPr txBox="1"/>
          <p:nvPr/>
        </p:nvSpPr>
        <p:spPr>
          <a:xfrm>
            <a:off x="10484484" y="3577590"/>
            <a:ext cx="231775" cy="2286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None/>
            </a:pPr>
            <a:r>
              <a:rPr lang="en-US" sz="1800">
                <a:solidFill>
                  <a:schemeClr val="dk1"/>
                </a:solidFill>
                <a:latin typeface="Calibri"/>
                <a:ea typeface="Calibri"/>
                <a:cs typeface="Calibri"/>
                <a:sym typeface="Calibri"/>
              </a:rPr>
              <a:t>60</a:t>
            </a:r>
            <a:endParaRPr sz="1800">
              <a:solidFill>
                <a:schemeClr val="dk1"/>
              </a:solidFill>
              <a:latin typeface="Calibri"/>
              <a:ea typeface="Calibri"/>
              <a:cs typeface="Calibri"/>
              <a:sym typeface="Calibri"/>
            </a:endParaRPr>
          </a:p>
        </p:txBody>
      </p:sp>
      <p:sp>
        <p:nvSpPr>
          <p:cNvPr id="147" name="Google Shape;147;p5"/>
          <p:cNvSpPr txBox="1"/>
          <p:nvPr/>
        </p:nvSpPr>
        <p:spPr>
          <a:xfrm>
            <a:off x="9106534" y="3589401"/>
            <a:ext cx="256540" cy="203200"/>
          </a:xfrm>
          <a:prstGeom prst="rect">
            <a:avLst/>
          </a:prstGeom>
          <a:noFill/>
          <a:ln>
            <a:noFill/>
          </a:ln>
        </p:spPr>
        <p:txBody>
          <a:bodyPr anchorCtr="0" anchor="t" bIns="0" lIns="0" spcFirstLastPara="1" rIns="0" wrap="square" tIns="0">
            <a:spAutoFit/>
          </a:bodyPr>
          <a:lstStyle/>
          <a:p>
            <a:pPr indent="0" lvl="0" marL="0" marR="0" rtl="0" algn="l">
              <a:lnSpc>
                <a:spcPct val="94687"/>
              </a:lnSpc>
              <a:spcBef>
                <a:spcPts val="0"/>
              </a:spcBef>
              <a:spcAft>
                <a:spcPts val="0"/>
              </a:spcAft>
              <a:buNone/>
            </a:pPr>
            <a:r>
              <a:rPr lang="en-US" sz="1600">
                <a:solidFill>
                  <a:schemeClr val="dk1"/>
                </a:solidFill>
                <a:latin typeface="Calibri"/>
                <a:ea typeface="Calibri"/>
                <a:cs typeface="Calibri"/>
                <a:sym typeface="Calibri"/>
              </a:rPr>
              <a:t>id3</a:t>
            </a:r>
            <a:endParaRPr sz="1600">
              <a:solidFill>
                <a:schemeClr val="dk1"/>
              </a:solidFill>
              <a:latin typeface="Calibri"/>
              <a:ea typeface="Calibri"/>
              <a:cs typeface="Calibri"/>
              <a:sym typeface="Calibri"/>
            </a:endParaRPr>
          </a:p>
        </p:txBody>
      </p:sp>
      <p:sp>
        <p:nvSpPr>
          <p:cNvPr id="148" name="Google Shape;148;p5"/>
          <p:cNvSpPr txBox="1"/>
          <p:nvPr/>
        </p:nvSpPr>
        <p:spPr>
          <a:xfrm>
            <a:off x="7702042" y="1321434"/>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49" name="Google Shape;149;p5"/>
          <p:cNvSpPr txBox="1"/>
          <p:nvPr/>
        </p:nvSpPr>
        <p:spPr>
          <a:xfrm>
            <a:off x="6869938" y="2033777"/>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id1</a:t>
            </a:r>
            <a:endParaRPr sz="1600">
              <a:solidFill>
                <a:schemeClr val="dk1"/>
              </a:solidFill>
              <a:latin typeface="Calibri"/>
              <a:ea typeface="Calibri"/>
              <a:cs typeface="Calibri"/>
              <a:sym typeface="Calibri"/>
            </a:endParaRPr>
          </a:p>
        </p:txBody>
      </p:sp>
      <p:sp>
        <p:nvSpPr>
          <p:cNvPr id="150" name="Google Shape;150;p5"/>
          <p:cNvSpPr txBox="1"/>
          <p:nvPr/>
        </p:nvSpPr>
        <p:spPr>
          <a:xfrm>
            <a:off x="8953627" y="2015490"/>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1" name="Google Shape;151;p5"/>
          <p:cNvSpPr txBox="1"/>
          <p:nvPr/>
        </p:nvSpPr>
        <p:spPr>
          <a:xfrm>
            <a:off x="8071866" y="2824733"/>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id2</a:t>
            </a:r>
            <a:endParaRPr sz="1600">
              <a:solidFill>
                <a:schemeClr val="dk1"/>
              </a:solidFill>
              <a:latin typeface="Calibri"/>
              <a:ea typeface="Calibri"/>
              <a:cs typeface="Calibri"/>
              <a:sym typeface="Calibri"/>
            </a:endParaRPr>
          </a:p>
        </p:txBody>
      </p:sp>
      <p:sp>
        <p:nvSpPr>
          <p:cNvPr id="152" name="Google Shape;152;p5"/>
          <p:cNvSpPr txBox="1"/>
          <p:nvPr/>
        </p:nvSpPr>
        <p:spPr>
          <a:xfrm>
            <a:off x="9779634" y="280644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3" name="Google Shape;153;p5"/>
          <p:cNvSpPr txBox="1"/>
          <p:nvPr/>
        </p:nvSpPr>
        <p:spPr>
          <a:xfrm>
            <a:off x="10480929" y="3507740"/>
            <a:ext cx="257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60</a:t>
            </a:r>
            <a:endParaRPr sz="1800">
              <a:solidFill>
                <a:schemeClr val="dk1"/>
              </a:solidFill>
              <a:latin typeface="Calibri"/>
              <a:ea typeface="Calibri"/>
              <a:cs typeface="Calibri"/>
              <a:sym typeface="Calibri"/>
            </a:endParaRPr>
          </a:p>
        </p:txBody>
      </p:sp>
      <p:sp>
        <p:nvSpPr>
          <p:cNvPr id="154" name="Google Shape;154;p5"/>
          <p:cNvSpPr txBox="1"/>
          <p:nvPr/>
        </p:nvSpPr>
        <p:spPr>
          <a:xfrm>
            <a:off x="9102979" y="3526028"/>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id3</a:t>
            </a:r>
            <a:endParaRPr sz="1600">
              <a:solidFill>
                <a:schemeClr val="dk1"/>
              </a:solidFill>
              <a:latin typeface="Calibri"/>
              <a:ea typeface="Calibri"/>
              <a:cs typeface="Calibri"/>
              <a:sym typeface="Calibri"/>
            </a:endParaRPr>
          </a:p>
        </p:txBody>
      </p:sp>
      <p:sp>
        <p:nvSpPr>
          <p:cNvPr id="155" name="Google Shape;155;p5"/>
          <p:cNvSpPr txBox="1"/>
          <p:nvPr/>
        </p:nvSpPr>
        <p:spPr>
          <a:xfrm>
            <a:off x="6957186" y="2427478"/>
            <a:ext cx="1352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56" name="Google Shape;156;p5"/>
          <p:cNvSpPr txBox="1"/>
          <p:nvPr/>
        </p:nvSpPr>
        <p:spPr>
          <a:xfrm>
            <a:off x="7832852" y="2989326"/>
            <a:ext cx="1460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57" name="Google Shape;157;p5"/>
          <p:cNvSpPr txBox="1"/>
          <p:nvPr/>
        </p:nvSpPr>
        <p:spPr>
          <a:xfrm>
            <a:off x="8792336" y="3621100"/>
            <a:ext cx="1225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grpSp>
        <p:nvGrpSpPr>
          <p:cNvPr id="158" name="Google Shape;158;p5"/>
          <p:cNvGrpSpPr/>
          <p:nvPr/>
        </p:nvGrpSpPr>
        <p:grpSpPr>
          <a:xfrm>
            <a:off x="2167127" y="3947159"/>
            <a:ext cx="620395" cy="562610"/>
            <a:chOff x="2167127" y="3947159"/>
            <a:chExt cx="620395" cy="562610"/>
          </a:xfrm>
        </p:grpSpPr>
        <p:sp>
          <p:nvSpPr>
            <p:cNvPr id="159" name="Google Shape;159;p5"/>
            <p:cNvSpPr/>
            <p:nvPr/>
          </p:nvSpPr>
          <p:spPr>
            <a:xfrm>
              <a:off x="2167127" y="3947159"/>
              <a:ext cx="620395" cy="562610"/>
            </a:xfrm>
            <a:custGeom>
              <a:rect b="b" l="l" r="r" t="t"/>
              <a:pathLst>
                <a:path extrusionOk="0" h="562610" w="620394">
                  <a:moveTo>
                    <a:pt x="310134" y="0"/>
                  </a:moveTo>
                  <a:lnTo>
                    <a:pt x="259818" y="3679"/>
                  </a:lnTo>
                  <a:lnTo>
                    <a:pt x="212092" y="14331"/>
                  </a:lnTo>
                  <a:lnTo>
                    <a:pt x="167591" y="31378"/>
                  </a:lnTo>
                  <a:lnTo>
                    <a:pt x="126955" y="54242"/>
                  </a:lnTo>
                  <a:lnTo>
                    <a:pt x="90820" y="82343"/>
                  </a:lnTo>
                  <a:lnTo>
                    <a:pt x="59826" y="115104"/>
                  </a:lnTo>
                  <a:lnTo>
                    <a:pt x="34608" y="151946"/>
                  </a:lnTo>
                  <a:lnTo>
                    <a:pt x="15806" y="192292"/>
                  </a:lnTo>
                  <a:lnTo>
                    <a:pt x="4058" y="235562"/>
                  </a:lnTo>
                  <a:lnTo>
                    <a:pt x="0" y="281177"/>
                  </a:lnTo>
                  <a:lnTo>
                    <a:pt x="4058" y="326793"/>
                  </a:lnTo>
                  <a:lnTo>
                    <a:pt x="15806" y="370063"/>
                  </a:lnTo>
                  <a:lnTo>
                    <a:pt x="34608" y="410409"/>
                  </a:lnTo>
                  <a:lnTo>
                    <a:pt x="59826" y="447251"/>
                  </a:lnTo>
                  <a:lnTo>
                    <a:pt x="90820" y="480012"/>
                  </a:lnTo>
                  <a:lnTo>
                    <a:pt x="126955" y="508113"/>
                  </a:lnTo>
                  <a:lnTo>
                    <a:pt x="167591" y="530977"/>
                  </a:lnTo>
                  <a:lnTo>
                    <a:pt x="212092" y="548024"/>
                  </a:lnTo>
                  <a:lnTo>
                    <a:pt x="259818" y="558676"/>
                  </a:lnTo>
                  <a:lnTo>
                    <a:pt x="310134" y="562356"/>
                  </a:lnTo>
                  <a:lnTo>
                    <a:pt x="360449" y="558676"/>
                  </a:lnTo>
                  <a:lnTo>
                    <a:pt x="408175" y="548024"/>
                  </a:lnTo>
                  <a:lnTo>
                    <a:pt x="452676" y="530977"/>
                  </a:lnTo>
                  <a:lnTo>
                    <a:pt x="493312" y="508113"/>
                  </a:lnTo>
                  <a:lnTo>
                    <a:pt x="529447" y="480012"/>
                  </a:lnTo>
                  <a:lnTo>
                    <a:pt x="560441" y="447251"/>
                  </a:lnTo>
                  <a:lnTo>
                    <a:pt x="585659" y="410409"/>
                  </a:lnTo>
                  <a:lnTo>
                    <a:pt x="604461" y="370063"/>
                  </a:lnTo>
                  <a:lnTo>
                    <a:pt x="616209" y="326793"/>
                  </a:lnTo>
                  <a:lnTo>
                    <a:pt x="620268" y="281177"/>
                  </a:lnTo>
                  <a:lnTo>
                    <a:pt x="616209" y="235562"/>
                  </a:lnTo>
                  <a:lnTo>
                    <a:pt x="604461" y="192292"/>
                  </a:lnTo>
                  <a:lnTo>
                    <a:pt x="585659" y="151946"/>
                  </a:lnTo>
                  <a:lnTo>
                    <a:pt x="560441" y="115104"/>
                  </a:lnTo>
                  <a:lnTo>
                    <a:pt x="529447" y="82343"/>
                  </a:lnTo>
                  <a:lnTo>
                    <a:pt x="493312" y="54242"/>
                  </a:lnTo>
                  <a:lnTo>
                    <a:pt x="452676" y="31378"/>
                  </a:lnTo>
                  <a:lnTo>
                    <a:pt x="408175" y="14331"/>
                  </a:lnTo>
                  <a:lnTo>
                    <a:pt x="360449" y="3679"/>
                  </a:lnTo>
                  <a:lnTo>
                    <a:pt x="31013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5"/>
            <p:cNvSpPr/>
            <p:nvPr/>
          </p:nvSpPr>
          <p:spPr>
            <a:xfrm>
              <a:off x="2167127" y="3947159"/>
              <a:ext cx="620395" cy="562610"/>
            </a:xfrm>
            <a:custGeom>
              <a:rect b="b" l="l" r="r" t="t"/>
              <a:pathLst>
                <a:path extrusionOk="0" h="562610" w="620394">
                  <a:moveTo>
                    <a:pt x="0" y="281177"/>
                  </a:moveTo>
                  <a:lnTo>
                    <a:pt x="4058" y="235562"/>
                  </a:lnTo>
                  <a:lnTo>
                    <a:pt x="15806" y="192292"/>
                  </a:lnTo>
                  <a:lnTo>
                    <a:pt x="34608" y="151946"/>
                  </a:lnTo>
                  <a:lnTo>
                    <a:pt x="59826" y="115104"/>
                  </a:lnTo>
                  <a:lnTo>
                    <a:pt x="90820" y="82343"/>
                  </a:lnTo>
                  <a:lnTo>
                    <a:pt x="126955" y="54242"/>
                  </a:lnTo>
                  <a:lnTo>
                    <a:pt x="167591" y="31378"/>
                  </a:lnTo>
                  <a:lnTo>
                    <a:pt x="212092" y="14331"/>
                  </a:lnTo>
                  <a:lnTo>
                    <a:pt x="259818" y="3679"/>
                  </a:lnTo>
                  <a:lnTo>
                    <a:pt x="310134" y="0"/>
                  </a:lnTo>
                  <a:lnTo>
                    <a:pt x="360449" y="3679"/>
                  </a:lnTo>
                  <a:lnTo>
                    <a:pt x="408175" y="14331"/>
                  </a:lnTo>
                  <a:lnTo>
                    <a:pt x="452676" y="31378"/>
                  </a:lnTo>
                  <a:lnTo>
                    <a:pt x="493312" y="54242"/>
                  </a:lnTo>
                  <a:lnTo>
                    <a:pt x="529447" y="82343"/>
                  </a:lnTo>
                  <a:lnTo>
                    <a:pt x="560441" y="115104"/>
                  </a:lnTo>
                  <a:lnTo>
                    <a:pt x="585659" y="151946"/>
                  </a:lnTo>
                  <a:lnTo>
                    <a:pt x="604461" y="192292"/>
                  </a:lnTo>
                  <a:lnTo>
                    <a:pt x="616209" y="235562"/>
                  </a:lnTo>
                  <a:lnTo>
                    <a:pt x="620268" y="281177"/>
                  </a:lnTo>
                  <a:lnTo>
                    <a:pt x="616209" y="326793"/>
                  </a:lnTo>
                  <a:lnTo>
                    <a:pt x="604461" y="370063"/>
                  </a:lnTo>
                  <a:lnTo>
                    <a:pt x="585659" y="410409"/>
                  </a:lnTo>
                  <a:lnTo>
                    <a:pt x="560441" y="447251"/>
                  </a:lnTo>
                  <a:lnTo>
                    <a:pt x="529447" y="480012"/>
                  </a:lnTo>
                  <a:lnTo>
                    <a:pt x="493312" y="508113"/>
                  </a:lnTo>
                  <a:lnTo>
                    <a:pt x="452676" y="530977"/>
                  </a:lnTo>
                  <a:lnTo>
                    <a:pt x="408175" y="548024"/>
                  </a:lnTo>
                  <a:lnTo>
                    <a:pt x="360449" y="558676"/>
                  </a:lnTo>
                  <a:lnTo>
                    <a:pt x="310134" y="562356"/>
                  </a:lnTo>
                  <a:lnTo>
                    <a:pt x="259818" y="558676"/>
                  </a:lnTo>
                  <a:lnTo>
                    <a:pt x="212092" y="548024"/>
                  </a:lnTo>
                  <a:lnTo>
                    <a:pt x="167591" y="530977"/>
                  </a:lnTo>
                  <a:lnTo>
                    <a:pt x="126955" y="508113"/>
                  </a:lnTo>
                  <a:lnTo>
                    <a:pt x="90820" y="480012"/>
                  </a:lnTo>
                  <a:lnTo>
                    <a:pt x="59826" y="447251"/>
                  </a:lnTo>
                  <a:lnTo>
                    <a:pt x="34608" y="410409"/>
                  </a:lnTo>
                  <a:lnTo>
                    <a:pt x="15806" y="370063"/>
                  </a:lnTo>
                  <a:lnTo>
                    <a:pt x="4058" y="326793"/>
                  </a:lnTo>
                  <a:lnTo>
                    <a:pt x="0" y="281177"/>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1" name="Google Shape;161;p5"/>
          <p:cNvSpPr txBox="1"/>
          <p:nvPr/>
        </p:nvSpPr>
        <p:spPr>
          <a:xfrm>
            <a:off x="2406776" y="4064254"/>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2" name="Google Shape;162;p5"/>
          <p:cNvSpPr/>
          <p:nvPr/>
        </p:nvSpPr>
        <p:spPr>
          <a:xfrm>
            <a:off x="914400" y="3252215"/>
            <a:ext cx="622300" cy="563880"/>
          </a:xfrm>
          <a:custGeom>
            <a:rect b="b" l="l" r="r" t="t"/>
            <a:pathLst>
              <a:path extrusionOk="0" h="563879" w="622300">
                <a:moveTo>
                  <a:pt x="0" y="281939"/>
                </a:moveTo>
                <a:lnTo>
                  <a:pt x="4069" y="236210"/>
                </a:lnTo>
                <a:lnTo>
                  <a:pt x="15849" y="192828"/>
                </a:lnTo>
                <a:lnTo>
                  <a:pt x="34701" y="152376"/>
                </a:lnTo>
                <a:lnTo>
                  <a:pt x="59984" y="115433"/>
                </a:lnTo>
                <a:lnTo>
                  <a:pt x="91058" y="82581"/>
                </a:lnTo>
                <a:lnTo>
                  <a:pt x="127284" y="54400"/>
                </a:lnTo>
                <a:lnTo>
                  <a:pt x="168020" y="31471"/>
                </a:lnTo>
                <a:lnTo>
                  <a:pt x="212628" y="14374"/>
                </a:lnTo>
                <a:lnTo>
                  <a:pt x="260466" y="3690"/>
                </a:lnTo>
                <a:lnTo>
                  <a:pt x="310896" y="0"/>
                </a:lnTo>
                <a:lnTo>
                  <a:pt x="361325" y="3690"/>
                </a:lnTo>
                <a:lnTo>
                  <a:pt x="409163" y="14374"/>
                </a:lnTo>
                <a:lnTo>
                  <a:pt x="453771" y="31471"/>
                </a:lnTo>
                <a:lnTo>
                  <a:pt x="494507" y="54400"/>
                </a:lnTo>
                <a:lnTo>
                  <a:pt x="530733" y="82581"/>
                </a:lnTo>
                <a:lnTo>
                  <a:pt x="561807" y="115433"/>
                </a:lnTo>
                <a:lnTo>
                  <a:pt x="587090" y="152376"/>
                </a:lnTo>
                <a:lnTo>
                  <a:pt x="605942" y="192828"/>
                </a:lnTo>
                <a:lnTo>
                  <a:pt x="617722" y="236210"/>
                </a:lnTo>
                <a:lnTo>
                  <a:pt x="621791" y="281939"/>
                </a:lnTo>
                <a:lnTo>
                  <a:pt x="617722" y="327669"/>
                </a:lnTo>
                <a:lnTo>
                  <a:pt x="605942" y="371051"/>
                </a:lnTo>
                <a:lnTo>
                  <a:pt x="587090" y="411503"/>
                </a:lnTo>
                <a:lnTo>
                  <a:pt x="561807" y="448446"/>
                </a:lnTo>
                <a:lnTo>
                  <a:pt x="530733" y="481298"/>
                </a:lnTo>
                <a:lnTo>
                  <a:pt x="494507" y="509479"/>
                </a:lnTo>
                <a:lnTo>
                  <a:pt x="453771" y="532408"/>
                </a:lnTo>
                <a:lnTo>
                  <a:pt x="409163" y="549505"/>
                </a:lnTo>
                <a:lnTo>
                  <a:pt x="361325" y="560189"/>
                </a:lnTo>
                <a:lnTo>
                  <a:pt x="310896" y="563880"/>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5"/>
          <p:cNvSpPr txBox="1"/>
          <p:nvPr/>
        </p:nvSpPr>
        <p:spPr>
          <a:xfrm>
            <a:off x="1155293" y="3369640"/>
            <a:ext cx="1397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4" name="Google Shape;164;p5"/>
          <p:cNvSpPr/>
          <p:nvPr/>
        </p:nvSpPr>
        <p:spPr>
          <a:xfrm>
            <a:off x="152400" y="3947159"/>
            <a:ext cx="622300" cy="562610"/>
          </a:xfrm>
          <a:custGeom>
            <a:rect b="b" l="l" r="r" t="t"/>
            <a:pathLst>
              <a:path extrusionOk="0" h="562610" w="622300">
                <a:moveTo>
                  <a:pt x="0" y="281177"/>
                </a:moveTo>
                <a:lnTo>
                  <a:pt x="4069" y="235562"/>
                </a:lnTo>
                <a:lnTo>
                  <a:pt x="15849" y="192292"/>
                </a:lnTo>
                <a:lnTo>
                  <a:pt x="34701" y="151946"/>
                </a:lnTo>
                <a:lnTo>
                  <a:pt x="59984" y="115104"/>
                </a:lnTo>
                <a:lnTo>
                  <a:pt x="91059" y="82343"/>
                </a:lnTo>
                <a:lnTo>
                  <a:pt x="127284" y="54242"/>
                </a:lnTo>
                <a:lnTo>
                  <a:pt x="168021" y="31378"/>
                </a:lnTo>
                <a:lnTo>
                  <a:pt x="212628" y="14331"/>
                </a:lnTo>
                <a:lnTo>
                  <a:pt x="260466" y="3679"/>
                </a:lnTo>
                <a:lnTo>
                  <a:pt x="310895" y="0"/>
                </a:lnTo>
                <a:lnTo>
                  <a:pt x="361325" y="3679"/>
                </a:lnTo>
                <a:lnTo>
                  <a:pt x="409163" y="14331"/>
                </a:lnTo>
                <a:lnTo>
                  <a:pt x="453771" y="31378"/>
                </a:lnTo>
                <a:lnTo>
                  <a:pt x="494507" y="54242"/>
                </a:lnTo>
                <a:lnTo>
                  <a:pt x="530733" y="82343"/>
                </a:lnTo>
                <a:lnTo>
                  <a:pt x="561807" y="115104"/>
                </a:lnTo>
                <a:lnTo>
                  <a:pt x="587090" y="151946"/>
                </a:lnTo>
                <a:lnTo>
                  <a:pt x="605942" y="192292"/>
                </a:lnTo>
                <a:lnTo>
                  <a:pt x="617722" y="235562"/>
                </a:lnTo>
                <a:lnTo>
                  <a:pt x="621792" y="281177"/>
                </a:lnTo>
                <a:lnTo>
                  <a:pt x="617722" y="326793"/>
                </a:lnTo>
                <a:lnTo>
                  <a:pt x="605942" y="370063"/>
                </a:lnTo>
                <a:lnTo>
                  <a:pt x="587090" y="410409"/>
                </a:lnTo>
                <a:lnTo>
                  <a:pt x="561807" y="447251"/>
                </a:lnTo>
                <a:lnTo>
                  <a:pt x="530733" y="480012"/>
                </a:lnTo>
                <a:lnTo>
                  <a:pt x="494507" y="508113"/>
                </a:lnTo>
                <a:lnTo>
                  <a:pt x="453770" y="530977"/>
                </a:lnTo>
                <a:lnTo>
                  <a:pt x="409163" y="548024"/>
                </a:lnTo>
                <a:lnTo>
                  <a:pt x="361325" y="558676"/>
                </a:lnTo>
                <a:lnTo>
                  <a:pt x="310895" y="562356"/>
                </a:lnTo>
                <a:lnTo>
                  <a:pt x="260466" y="558676"/>
                </a:lnTo>
                <a:lnTo>
                  <a:pt x="212628" y="548024"/>
                </a:lnTo>
                <a:lnTo>
                  <a:pt x="168021" y="530977"/>
                </a:lnTo>
                <a:lnTo>
                  <a:pt x="127284" y="508113"/>
                </a:lnTo>
                <a:lnTo>
                  <a:pt x="91059" y="480012"/>
                </a:lnTo>
                <a:lnTo>
                  <a:pt x="59984" y="447251"/>
                </a:lnTo>
                <a:lnTo>
                  <a:pt x="34701" y="410409"/>
                </a:lnTo>
                <a:lnTo>
                  <a:pt x="15849" y="370063"/>
                </a:lnTo>
                <a:lnTo>
                  <a:pt x="4069" y="326793"/>
                </a:lnTo>
                <a:lnTo>
                  <a:pt x="0" y="281177"/>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5"/>
          <p:cNvSpPr txBox="1"/>
          <p:nvPr/>
        </p:nvSpPr>
        <p:spPr>
          <a:xfrm>
            <a:off x="323189" y="4082541"/>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id1</a:t>
            </a:r>
            <a:endParaRPr sz="1600">
              <a:solidFill>
                <a:schemeClr val="dk1"/>
              </a:solidFill>
              <a:latin typeface="Calibri"/>
              <a:ea typeface="Calibri"/>
              <a:cs typeface="Calibri"/>
              <a:sym typeface="Calibri"/>
            </a:endParaRPr>
          </a:p>
        </p:txBody>
      </p:sp>
      <p:sp>
        <p:nvSpPr>
          <p:cNvPr id="166" name="Google Shape;166;p5"/>
          <p:cNvSpPr/>
          <p:nvPr/>
        </p:nvSpPr>
        <p:spPr>
          <a:xfrm>
            <a:off x="1354836" y="4736591"/>
            <a:ext cx="620395" cy="563880"/>
          </a:xfrm>
          <a:custGeom>
            <a:rect b="b" l="l" r="r" t="t"/>
            <a:pathLst>
              <a:path extrusionOk="0" h="563879" w="620394">
                <a:moveTo>
                  <a:pt x="0" y="281939"/>
                </a:moveTo>
                <a:lnTo>
                  <a:pt x="4058" y="236210"/>
                </a:lnTo>
                <a:lnTo>
                  <a:pt x="15806" y="192828"/>
                </a:lnTo>
                <a:lnTo>
                  <a:pt x="34608" y="152376"/>
                </a:lnTo>
                <a:lnTo>
                  <a:pt x="59826" y="115433"/>
                </a:lnTo>
                <a:lnTo>
                  <a:pt x="90820" y="82581"/>
                </a:lnTo>
                <a:lnTo>
                  <a:pt x="126955" y="54400"/>
                </a:lnTo>
                <a:lnTo>
                  <a:pt x="167591" y="31471"/>
                </a:lnTo>
                <a:lnTo>
                  <a:pt x="212092" y="14374"/>
                </a:lnTo>
                <a:lnTo>
                  <a:pt x="259818" y="3690"/>
                </a:lnTo>
                <a:lnTo>
                  <a:pt x="310133" y="0"/>
                </a:lnTo>
                <a:lnTo>
                  <a:pt x="360449" y="3690"/>
                </a:lnTo>
                <a:lnTo>
                  <a:pt x="408175" y="14374"/>
                </a:lnTo>
                <a:lnTo>
                  <a:pt x="452676" y="31471"/>
                </a:lnTo>
                <a:lnTo>
                  <a:pt x="493312" y="54400"/>
                </a:lnTo>
                <a:lnTo>
                  <a:pt x="529447" y="82581"/>
                </a:lnTo>
                <a:lnTo>
                  <a:pt x="560441" y="115433"/>
                </a:lnTo>
                <a:lnTo>
                  <a:pt x="585659" y="152376"/>
                </a:lnTo>
                <a:lnTo>
                  <a:pt x="604461" y="192828"/>
                </a:lnTo>
                <a:lnTo>
                  <a:pt x="616209" y="236210"/>
                </a:lnTo>
                <a:lnTo>
                  <a:pt x="620268" y="281939"/>
                </a:lnTo>
                <a:lnTo>
                  <a:pt x="616209" y="327669"/>
                </a:lnTo>
                <a:lnTo>
                  <a:pt x="604461" y="371051"/>
                </a:lnTo>
                <a:lnTo>
                  <a:pt x="585659" y="411503"/>
                </a:lnTo>
                <a:lnTo>
                  <a:pt x="560441" y="448446"/>
                </a:lnTo>
                <a:lnTo>
                  <a:pt x="529447" y="481298"/>
                </a:lnTo>
                <a:lnTo>
                  <a:pt x="493312" y="509479"/>
                </a:lnTo>
                <a:lnTo>
                  <a:pt x="452676" y="532408"/>
                </a:lnTo>
                <a:lnTo>
                  <a:pt x="408175" y="549505"/>
                </a:lnTo>
                <a:lnTo>
                  <a:pt x="360449" y="560189"/>
                </a:lnTo>
                <a:lnTo>
                  <a:pt x="310133" y="563879"/>
                </a:lnTo>
                <a:lnTo>
                  <a:pt x="259818" y="560189"/>
                </a:lnTo>
                <a:lnTo>
                  <a:pt x="212092" y="549505"/>
                </a:lnTo>
                <a:lnTo>
                  <a:pt x="167591" y="532408"/>
                </a:lnTo>
                <a:lnTo>
                  <a:pt x="126955" y="509479"/>
                </a:lnTo>
                <a:lnTo>
                  <a:pt x="90820" y="481298"/>
                </a:lnTo>
                <a:lnTo>
                  <a:pt x="59826" y="448446"/>
                </a:lnTo>
                <a:lnTo>
                  <a:pt x="34608" y="411503"/>
                </a:lnTo>
                <a:lnTo>
                  <a:pt x="15806" y="371051"/>
                </a:lnTo>
                <a:lnTo>
                  <a:pt x="4058"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5"/>
          <p:cNvSpPr txBox="1"/>
          <p:nvPr/>
        </p:nvSpPr>
        <p:spPr>
          <a:xfrm>
            <a:off x="1524761" y="4873244"/>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id2</a:t>
            </a:r>
            <a:endParaRPr sz="1600">
              <a:solidFill>
                <a:schemeClr val="dk1"/>
              </a:solidFill>
              <a:latin typeface="Calibri"/>
              <a:ea typeface="Calibri"/>
              <a:cs typeface="Calibri"/>
              <a:sym typeface="Calibri"/>
            </a:endParaRPr>
          </a:p>
        </p:txBody>
      </p:sp>
      <p:sp>
        <p:nvSpPr>
          <p:cNvPr id="168" name="Google Shape;168;p5"/>
          <p:cNvSpPr/>
          <p:nvPr/>
        </p:nvSpPr>
        <p:spPr>
          <a:xfrm>
            <a:off x="2991611" y="4736591"/>
            <a:ext cx="622300" cy="563880"/>
          </a:xfrm>
          <a:custGeom>
            <a:rect b="b" l="l" r="r" t="t"/>
            <a:pathLst>
              <a:path extrusionOk="0" h="563879" w="622300">
                <a:moveTo>
                  <a:pt x="0" y="281939"/>
                </a:moveTo>
                <a:lnTo>
                  <a:pt x="4069" y="236210"/>
                </a:lnTo>
                <a:lnTo>
                  <a:pt x="15849" y="192828"/>
                </a:lnTo>
                <a:lnTo>
                  <a:pt x="34701" y="152376"/>
                </a:lnTo>
                <a:lnTo>
                  <a:pt x="59984" y="115433"/>
                </a:lnTo>
                <a:lnTo>
                  <a:pt x="91059" y="82581"/>
                </a:lnTo>
                <a:lnTo>
                  <a:pt x="127284" y="54400"/>
                </a:lnTo>
                <a:lnTo>
                  <a:pt x="168021" y="31471"/>
                </a:lnTo>
                <a:lnTo>
                  <a:pt x="212628" y="14374"/>
                </a:lnTo>
                <a:lnTo>
                  <a:pt x="260466" y="3690"/>
                </a:lnTo>
                <a:lnTo>
                  <a:pt x="310896" y="0"/>
                </a:lnTo>
                <a:lnTo>
                  <a:pt x="361325" y="3690"/>
                </a:lnTo>
                <a:lnTo>
                  <a:pt x="409163" y="14374"/>
                </a:lnTo>
                <a:lnTo>
                  <a:pt x="453771" y="31471"/>
                </a:lnTo>
                <a:lnTo>
                  <a:pt x="494507" y="54400"/>
                </a:lnTo>
                <a:lnTo>
                  <a:pt x="530733" y="82581"/>
                </a:lnTo>
                <a:lnTo>
                  <a:pt x="561807" y="115433"/>
                </a:lnTo>
                <a:lnTo>
                  <a:pt x="587090" y="152376"/>
                </a:lnTo>
                <a:lnTo>
                  <a:pt x="605942" y="192828"/>
                </a:lnTo>
                <a:lnTo>
                  <a:pt x="617722" y="236210"/>
                </a:lnTo>
                <a:lnTo>
                  <a:pt x="621791" y="281939"/>
                </a:lnTo>
                <a:lnTo>
                  <a:pt x="617722" y="327669"/>
                </a:lnTo>
                <a:lnTo>
                  <a:pt x="605942" y="371051"/>
                </a:lnTo>
                <a:lnTo>
                  <a:pt x="587090" y="411503"/>
                </a:lnTo>
                <a:lnTo>
                  <a:pt x="561807" y="448446"/>
                </a:lnTo>
                <a:lnTo>
                  <a:pt x="530733" y="481298"/>
                </a:lnTo>
                <a:lnTo>
                  <a:pt x="494507" y="509479"/>
                </a:lnTo>
                <a:lnTo>
                  <a:pt x="453771" y="532408"/>
                </a:lnTo>
                <a:lnTo>
                  <a:pt x="409163" y="549505"/>
                </a:lnTo>
                <a:lnTo>
                  <a:pt x="361325" y="560189"/>
                </a:lnTo>
                <a:lnTo>
                  <a:pt x="310896" y="563879"/>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5"/>
          <p:cNvSpPr txBox="1"/>
          <p:nvPr/>
        </p:nvSpPr>
        <p:spPr>
          <a:xfrm>
            <a:off x="3232530" y="4854955"/>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0" name="Google Shape;170;p5"/>
          <p:cNvSpPr/>
          <p:nvPr/>
        </p:nvSpPr>
        <p:spPr>
          <a:xfrm>
            <a:off x="2385060" y="5439155"/>
            <a:ext cx="622300" cy="562610"/>
          </a:xfrm>
          <a:custGeom>
            <a:rect b="b" l="l" r="r" t="t"/>
            <a:pathLst>
              <a:path extrusionOk="0" h="562610" w="622300">
                <a:moveTo>
                  <a:pt x="0" y="281178"/>
                </a:moveTo>
                <a:lnTo>
                  <a:pt x="4069" y="235562"/>
                </a:lnTo>
                <a:lnTo>
                  <a:pt x="15849" y="192292"/>
                </a:lnTo>
                <a:lnTo>
                  <a:pt x="34701" y="151946"/>
                </a:lnTo>
                <a:lnTo>
                  <a:pt x="59984" y="115104"/>
                </a:lnTo>
                <a:lnTo>
                  <a:pt x="91059" y="82343"/>
                </a:lnTo>
                <a:lnTo>
                  <a:pt x="127284" y="54242"/>
                </a:lnTo>
                <a:lnTo>
                  <a:pt x="168021" y="31378"/>
                </a:lnTo>
                <a:lnTo>
                  <a:pt x="212628" y="14331"/>
                </a:lnTo>
                <a:lnTo>
                  <a:pt x="260466" y="3679"/>
                </a:lnTo>
                <a:lnTo>
                  <a:pt x="310895" y="0"/>
                </a:lnTo>
                <a:lnTo>
                  <a:pt x="361325" y="3679"/>
                </a:lnTo>
                <a:lnTo>
                  <a:pt x="409163" y="14331"/>
                </a:lnTo>
                <a:lnTo>
                  <a:pt x="453770" y="31378"/>
                </a:lnTo>
                <a:lnTo>
                  <a:pt x="494507" y="54242"/>
                </a:lnTo>
                <a:lnTo>
                  <a:pt x="530732" y="82343"/>
                </a:lnTo>
                <a:lnTo>
                  <a:pt x="561807" y="115104"/>
                </a:lnTo>
                <a:lnTo>
                  <a:pt x="587090" y="151946"/>
                </a:lnTo>
                <a:lnTo>
                  <a:pt x="605942" y="192292"/>
                </a:lnTo>
                <a:lnTo>
                  <a:pt x="617722" y="235562"/>
                </a:lnTo>
                <a:lnTo>
                  <a:pt x="621791" y="281178"/>
                </a:lnTo>
                <a:lnTo>
                  <a:pt x="617722" y="326787"/>
                </a:lnTo>
                <a:lnTo>
                  <a:pt x="605942" y="370054"/>
                </a:lnTo>
                <a:lnTo>
                  <a:pt x="587090" y="410397"/>
                </a:lnTo>
                <a:lnTo>
                  <a:pt x="561807" y="447240"/>
                </a:lnTo>
                <a:lnTo>
                  <a:pt x="530732" y="480002"/>
                </a:lnTo>
                <a:lnTo>
                  <a:pt x="494507" y="508106"/>
                </a:lnTo>
                <a:lnTo>
                  <a:pt x="453770" y="530972"/>
                </a:lnTo>
                <a:lnTo>
                  <a:pt x="409163" y="548021"/>
                </a:lnTo>
                <a:lnTo>
                  <a:pt x="361325" y="558675"/>
                </a:lnTo>
                <a:lnTo>
                  <a:pt x="310895" y="562356"/>
                </a:lnTo>
                <a:lnTo>
                  <a:pt x="260466" y="558675"/>
                </a:lnTo>
                <a:lnTo>
                  <a:pt x="212628" y="548021"/>
                </a:lnTo>
                <a:lnTo>
                  <a:pt x="168020" y="530972"/>
                </a:lnTo>
                <a:lnTo>
                  <a:pt x="127284" y="508106"/>
                </a:lnTo>
                <a:lnTo>
                  <a:pt x="91059" y="480002"/>
                </a:lnTo>
                <a:lnTo>
                  <a:pt x="59984" y="447240"/>
                </a:lnTo>
                <a:lnTo>
                  <a:pt x="34701" y="410397"/>
                </a:lnTo>
                <a:lnTo>
                  <a:pt x="15849" y="370054"/>
                </a:lnTo>
                <a:lnTo>
                  <a:pt x="4069" y="326787"/>
                </a:lnTo>
                <a:lnTo>
                  <a:pt x="0" y="281178"/>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5"/>
          <p:cNvSpPr txBox="1"/>
          <p:nvPr/>
        </p:nvSpPr>
        <p:spPr>
          <a:xfrm>
            <a:off x="2555875" y="5574588"/>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id3</a:t>
            </a:r>
            <a:endParaRPr sz="1600">
              <a:solidFill>
                <a:schemeClr val="dk1"/>
              </a:solidFill>
              <a:latin typeface="Calibri"/>
              <a:ea typeface="Calibri"/>
              <a:cs typeface="Calibri"/>
              <a:sym typeface="Calibri"/>
            </a:endParaRPr>
          </a:p>
        </p:txBody>
      </p:sp>
      <p:sp>
        <p:nvSpPr>
          <p:cNvPr id="172" name="Google Shape;172;p5"/>
          <p:cNvSpPr/>
          <p:nvPr/>
        </p:nvSpPr>
        <p:spPr>
          <a:xfrm>
            <a:off x="682752" y="3528948"/>
            <a:ext cx="3125470" cy="2016125"/>
          </a:xfrm>
          <a:custGeom>
            <a:rect b="b" l="l" r="r" t="t"/>
            <a:pathLst>
              <a:path extrusionOk="0" h="2016125" w="3125470">
                <a:moveTo>
                  <a:pt x="327266" y="209550"/>
                </a:moveTo>
                <a:lnTo>
                  <a:pt x="318693" y="200152"/>
                </a:lnTo>
                <a:lnTo>
                  <a:pt x="51943" y="444068"/>
                </a:lnTo>
                <a:lnTo>
                  <a:pt x="30530" y="420624"/>
                </a:lnTo>
                <a:lnTo>
                  <a:pt x="0" y="500126"/>
                </a:lnTo>
                <a:lnTo>
                  <a:pt x="81940" y="476885"/>
                </a:lnTo>
                <a:lnTo>
                  <a:pt x="68351" y="462026"/>
                </a:lnTo>
                <a:lnTo>
                  <a:pt x="60515" y="453453"/>
                </a:lnTo>
                <a:lnTo>
                  <a:pt x="327266" y="209550"/>
                </a:lnTo>
                <a:close/>
              </a:path>
              <a:path extrusionOk="0" h="2016125" w="3125470">
                <a:moveTo>
                  <a:pt x="1574800" y="499872"/>
                </a:moveTo>
                <a:lnTo>
                  <a:pt x="1557782" y="469138"/>
                </a:lnTo>
                <a:lnTo>
                  <a:pt x="1533525" y="425323"/>
                </a:lnTo>
                <a:lnTo>
                  <a:pt x="1515554" y="451548"/>
                </a:lnTo>
                <a:lnTo>
                  <a:pt x="856996" y="0"/>
                </a:lnTo>
                <a:lnTo>
                  <a:pt x="849884" y="10414"/>
                </a:lnTo>
                <a:lnTo>
                  <a:pt x="1508391" y="462013"/>
                </a:lnTo>
                <a:lnTo>
                  <a:pt x="1490472" y="488188"/>
                </a:lnTo>
                <a:lnTo>
                  <a:pt x="1574800" y="499872"/>
                </a:lnTo>
                <a:close/>
              </a:path>
              <a:path extrusionOk="0" h="2016125" w="3125470">
                <a:moveTo>
                  <a:pt x="1579753" y="902589"/>
                </a:moveTo>
                <a:lnTo>
                  <a:pt x="1570609" y="893953"/>
                </a:lnTo>
                <a:lnTo>
                  <a:pt x="1250340" y="1230782"/>
                </a:lnTo>
                <a:lnTo>
                  <a:pt x="1227328" y="1208913"/>
                </a:lnTo>
                <a:lnTo>
                  <a:pt x="1202436" y="1290447"/>
                </a:lnTo>
                <a:lnTo>
                  <a:pt x="1282573" y="1261364"/>
                </a:lnTo>
                <a:lnTo>
                  <a:pt x="1269326" y="1248791"/>
                </a:lnTo>
                <a:lnTo>
                  <a:pt x="1259598" y="1239558"/>
                </a:lnTo>
                <a:lnTo>
                  <a:pt x="1579753" y="902589"/>
                </a:lnTo>
                <a:close/>
              </a:path>
              <a:path extrusionOk="0" h="2016125" w="3125470">
                <a:moveTo>
                  <a:pt x="2399792" y="1290447"/>
                </a:moveTo>
                <a:lnTo>
                  <a:pt x="2386558" y="1249680"/>
                </a:lnTo>
                <a:lnTo>
                  <a:pt x="2373503" y="1209421"/>
                </a:lnTo>
                <a:lnTo>
                  <a:pt x="2350859" y="1231747"/>
                </a:lnTo>
                <a:lnTo>
                  <a:pt x="2017776" y="893826"/>
                </a:lnTo>
                <a:lnTo>
                  <a:pt x="2008632" y="902716"/>
                </a:lnTo>
                <a:lnTo>
                  <a:pt x="2341842" y="1240637"/>
                </a:lnTo>
                <a:lnTo>
                  <a:pt x="2319274" y="1262888"/>
                </a:lnTo>
                <a:lnTo>
                  <a:pt x="2399792" y="1290447"/>
                </a:lnTo>
                <a:close/>
              </a:path>
              <a:path extrusionOk="0" h="2016125" w="3125470">
                <a:moveTo>
                  <a:pt x="2405634" y="1692275"/>
                </a:moveTo>
                <a:lnTo>
                  <a:pt x="2394585" y="1686179"/>
                </a:lnTo>
                <a:lnTo>
                  <a:pt x="2263978" y="1922043"/>
                </a:lnTo>
                <a:lnTo>
                  <a:pt x="2236216" y="1906651"/>
                </a:lnTo>
                <a:lnTo>
                  <a:pt x="2232660" y="1991868"/>
                </a:lnTo>
                <a:lnTo>
                  <a:pt x="2302891" y="1943608"/>
                </a:lnTo>
                <a:lnTo>
                  <a:pt x="2295093" y="1939290"/>
                </a:lnTo>
                <a:lnTo>
                  <a:pt x="2275103" y="1928215"/>
                </a:lnTo>
                <a:lnTo>
                  <a:pt x="2405634" y="1692275"/>
                </a:lnTo>
                <a:close/>
              </a:path>
              <a:path extrusionOk="0" h="2016125" w="3125470">
                <a:moveTo>
                  <a:pt x="3125343" y="2015998"/>
                </a:moveTo>
                <a:lnTo>
                  <a:pt x="3113989" y="1972437"/>
                </a:lnTo>
                <a:lnTo>
                  <a:pt x="3103880" y="1933575"/>
                </a:lnTo>
                <a:lnTo>
                  <a:pt x="3079902" y="1954530"/>
                </a:lnTo>
                <a:lnTo>
                  <a:pt x="2844038" y="1685048"/>
                </a:lnTo>
                <a:lnTo>
                  <a:pt x="2834386" y="1693430"/>
                </a:lnTo>
                <a:lnTo>
                  <a:pt x="3070352" y="1962873"/>
                </a:lnTo>
                <a:lnTo>
                  <a:pt x="3046476" y="1983740"/>
                </a:lnTo>
                <a:lnTo>
                  <a:pt x="3125343" y="2015998"/>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5"/>
          <p:cNvSpPr/>
          <p:nvPr/>
        </p:nvSpPr>
        <p:spPr>
          <a:xfrm>
            <a:off x="3787140" y="6263640"/>
            <a:ext cx="620395" cy="563880"/>
          </a:xfrm>
          <a:custGeom>
            <a:rect b="b" l="l" r="r" t="t"/>
            <a:pathLst>
              <a:path extrusionOk="0" h="563879" w="620395">
                <a:moveTo>
                  <a:pt x="0" y="281940"/>
                </a:moveTo>
                <a:lnTo>
                  <a:pt x="4058" y="236207"/>
                </a:lnTo>
                <a:lnTo>
                  <a:pt x="15806" y="192823"/>
                </a:lnTo>
                <a:lnTo>
                  <a:pt x="34608" y="152370"/>
                </a:lnTo>
                <a:lnTo>
                  <a:pt x="59826" y="115428"/>
                </a:lnTo>
                <a:lnTo>
                  <a:pt x="90820" y="82576"/>
                </a:lnTo>
                <a:lnTo>
                  <a:pt x="126955" y="54397"/>
                </a:lnTo>
                <a:lnTo>
                  <a:pt x="167591" y="31468"/>
                </a:lnTo>
                <a:lnTo>
                  <a:pt x="212092" y="14373"/>
                </a:lnTo>
                <a:lnTo>
                  <a:pt x="259818" y="3690"/>
                </a:lnTo>
                <a:lnTo>
                  <a:pt x="310134" y="0"/>
                </a:lnTo>
                <a:lnTo>
                  <a:pt x="360449" y="3690"/>
                </a:lnTo>
                <a:lnTo>
                  <a:pt x="408175" y="14373"/>
                </a:lnTo>
                <a:lnTo>
                  <a:pt x="452676" y="31468"/>
                </a:lnTo>
                <a:lnTo>
                  <a:pt x="493312" y="54397"/>
                </a:lnTo>
                <a:lnTo>
                  <a:pt x="529447" y="82576"/>
                </a:lnTo>
                <a:lnTo>
                  <a:pt x="560441" y="115428"/>
                </a:lnTo>
                <a:lnTo>
                  <a:pt x="585659" y="152370"/>
                </a:lnTo>
                <a:lnTo>
                  <a:pt x="604461" y="192823"/>
                </a:lnTo>
                <a:lnTo>
                  <a:pt x="616209" y="236207"/>
                </a:lnTo>
                <a:lnTo>
                  <a:pt x="620268" y="281940"/>
                </a:lnTo>
                <a:lnTo>
                  <a:pt x="616209" y="327672"/>
                </a:lnTo>
                <a:lnTo>
                  <a:pt x="604461" y="371056"/>
                </a:lnTo>
                <a:lnTo>
                  <a:pt x="585659" y="411509"/>
                </a:lnTo>
                <a:lnTo>
                  <a:pt x="560441" y="448451"/>
                </a:lnTo>
                <a:lnTo>
                  <a:pt x="529447" y="481303"/>
                </a:lnTo>
                <a:lnTo>
                  <a:pt x="493312" y="509482"/>
                </a:lnTo>
                <a:lnTo>
                  <a:pt x="452676" y="532411"/>
                </a:lnTo>
                <a:lnTo>
                  <a:pt x="408175" y="549506"/>
                </a:lnTo>
                <a:lnTo>
                  <a:pt x="360449" y="560189"/>
                </a:lnTo>
                <a:lnTo>
                  <a:pt x="310134" y="563880"/>
                </a:lnTo>
                <a:lnTo>
                  <a:pt x="259818" y="560189"/>
                </a:lnTo>
                <a:lnTo>
                  <a:pt x="212092" y="549506"/>
                </a:lnTo>
                <a:lnTo>
                  <a:pt x="167591" y="532411"/>
                </a:lnTo>
                <a:lnTo>
                  <a:pt x="126955" y="509482"/>
                </a:lnTo>
                <a:lnTo>
                  <a:pt x="90820" y="481303"/>
                </a:lnTo>
                <a:lnTo>
                  <a:pt x="59826" y="448451"/>
                </a:lnTo>
                <a:lnTo>
                  <a:pt x="34608" y="411509"/>
                </a:lnTo>
                <a:lnTo>
                  <a:pt x="15806" y="371056"/>
                </a:lnTo>
                <a:lnTo>
                  <a:pt x="4058" y="327672"/>
                </a:lnTo>
                <a:lnTo>
                  <a:pt x="0" y="281940"/>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5"/>
          <p:cNvSpPr txBox="1"/>
          <p:nvPr/>
        </p:nvSpPr>
        <p:spPr>
          <a:xfrm>
            <a:off x="3969765" y="6381394"/>
            <a:ext cx="257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60</a:t>
            </a:r>
            <a:endParaRPr sz="1800">
              <a:solidFill>
                <a:schemeClr val="dk1"/>
              </a:solidFill>
              <a:latin typeface="Calibri"/>
              <a:ea typeface="Calibri"/>
              <a:cs typeface="Calibri"/>
              <a:sym typeface="Calibri"/>
            </a:endParaRPr>
          </a:p>
        </p:txBody>
      </p:sp>
      <p:sp>
        <p:nvSpPr>
          <p:cNvPr id="175" name="Google Shape;175;p5"/>
          <p:cNvSpPr/>
          <p:nvPr/>
        </p:nvSpPr>
        <p:spPr>
          <a:xfrm>
            <a:off x="4053078" y="5842520"/>
            <a:ext cx="76200" cy="421005"/>
          </a:xfrm>
          <a:custGeom>
            <a:rect b="b" l="l" r="r" t="t"/>
            <a:pathLst>
              <a:path extrusionOk="0" h="421004" w="76200">
                <a:moveTo>
                  <a:pt x="31661" y="345419"/>
                </a:moveTo>
                <a:lnTo>
                  <a:pt x="0" y="347865"/>
                </a:lnTo>
                <a:lnTo>
                  <a:pt x="43942" y="420903"/>
                </a:lnTo>
                <a:lnTo>
                  <a:pt x="69419" y="358089"/>
                </a:lnTo>
                <a:lnTo>
                  <a:pt x="32638" y="358089"/>
                </a:lnTo>
                <a:lnTo>
                  <a:pt x="31661" y="345419"/>
                </a:lnTo>
                <a:close/>
              </a:path>
              <a:path extrusionOk="0" h="421004" w="76200">
                <a:moveTo>
                  <a:pt x="44361" y="344438"/>
                </a:moveTo>
                <a:lnTo>
                  <a:pt x="31661" y="345419"/>
                </a:lnTo>
                <a:lnTo>
                  <a:pt x="32638" y="358089"/>
                </a:lnTo>
                <a:lnTo>
                  <a:pt x="45338" y="357111"/>
                </a:lnTo>
                <a:lnTo>
                  <a:pt x="44361" y="344438"/>
                </a:lnTo>
                <a:close/>
              </a:path>
              <a:path extrusionOk="0" h="421004" w="76200">
                <a:moveTo>
                  <a:pt x="75946" y="341998"/>
                </a:moveTo>
                <a:lnTo>
                  <a:pt x="44361" y="344438"/>
                </a:lnTo>
                <a:lnTo>
                  <a:pt x="45338" y="357111"/>
                </a:lnTo>
                <a:lnTo>
                  <a:pt x="32638" y="358089"/>
                </a:lnTo>
                <a:lnTo>
                  <a:pt x="69419" y="358089"/>
                </a:lnTo>
                <a:lnTo>
                  <a:pt x="75946" y="341998"/>
                </a:lnTo>
                <a:close/>
              </a:path>
              <a:path extrusionOk="0" h="421004" w="76200">
                <a:moveTo>
                  <a:pt x="17780" y="0"/>
                </a:moveTo>
                <a:lnTo>
                  <a:pt x="5080" y="977"/>
                </a:lnTo>
                <a:lnTo>
                  <a:pt x="31661" y="345419"/>
                </a:lnTo>
                <a:lnTo>
                  <a:pt x="44361" y="344438"/>
                </a:lnTo>
                <a:lnTo>
                  <a:pt x="1778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5"/>
          <p:cNvSpPr txBox="1"/>
          <p:nvPr/>
        </p:nvSpPr>
        <p:spPr>
          <a:xfrm>
            <a:off x="3601339" y="5492292"/>
            <a:ext cx="9232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inttofloat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450595" y="231986"/>
            <a:ext cx="651192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	</a:t>
            </a:r>
            <a:r>
              <a:rPr lang="en-US" sz="2400" u="sng">
                <a:solidFill>
                  <a:srgbClr val="000000"/>
                </a:solidFill>
              </a:rPr>
              <a:t>(Phases of a Compiler)</a:t>
            </a:r>
            <a:endParaRPr sz="2400"/>
          </a:p>
        </p:txBody>
      </p:sp>
      <p:grpSp>
        <p:nvGrpSpPr>
          <p:cNvPr id="182" name="Google Shape;182;p6"/>
          <p:cNvGrpSpPr/>
          <p:nvPr/>
        </p:nvGrpSpPr>
        <p:grpSpPr>
          <a:xfrm>
            <a:off x="2761655" y="1275862"/>
            <a:ext cx="2825328" cy="4468092"/>
            <a:chOff x="2761655" y="1275862"/>
            <a:chExt cx="2825328" cy="4468092"/>
          </a:xfrm>
        </p:grpSpPr>
        <p:pic>
          <p:nvPicPr>
            <p:cNvPr id="183" name="Google Shape;183;p6"/>
            <p:cNvPicPr preferRelativeResize="0"/>
            <p:nvPr/>
          </p:nvPicPr>
          <p:blipFill rotWithShape="1">
            <a:blip r:embed="rId3">
              <a:alphaModFix/>
            </a:blip>
            <a:srcRect b="0" l="0" r="0" t="0"/>
            <a:stretch/>
          </p:blipFill>
          <p:spPr>
            <a:xfrm>
              <a:off x="2761655" y="1275862"/>
              <a:ext cx="2693791" cy="2942569"/>
            </a:xfrm>
            <a:prstGeom prst="rect">
              <a:avLst/>
            </a:prstGeom>
            <a:noFill/>
            <a:ln>
              <a:noFill/>
            </a:ln>
          </p:spPr>
        </p:pic>
        <p:pic>
          <p:nvPicPr>
            <p:cNvPr id="184" name="Google Shape;184;p6"/>
            <p:cNvPicPr preferRelativeResize="0"/>
            <p:nvPr/>
          </p:nvPicPr>
          <p:blipFill rotWithShape="1">
            <a:blip r:embed="rId4">
              <a:alphaModFix/>
            </a:blip>
            <a:srcRect b="0" l="0" r="0" t="0"/>
            <a:stretch/>
          </p:blipFill>
          <p:spPr>
            <a:xfrm>
              <a:off x="2930652" y="4209288"/>
              <a:ext cx="2656331" cy="1226820"/>
            </a:xfrm>
            <a:prstGeom prst="rect">
              <a:avLst/>
            </a:prstGeom>
            <a:noFill/>
            <a:ln>
              <a:noFill/>
            </a:ln>
          </p:spPr>
        </p:pic>
        <p:pic>
          <p:nvPicPr>
            <p:cNvPr id="185" name="Google Shape;185;p6"/>
            <p:cNvPicPr preferRelativeResize="0"/>
            <p:nvPr/>
          </p:nvPicPr>
          <p:blipFill rotWithShape="1">
            <a:blip r:embed="rId5">
              <a:alphaModFix/>
            </a:blip>
            <a:srcRect b="0" l="0" r="0" t="0"/>
            <a:stretch/>
          </p:blipFill>
          <p:spPr>
            <a:xfrm>
              <a:off x="3051048" y="5436107"/>
              <a:ext cx="2465882" cy="307847"/>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7"/>
          <p:cNvSpPr/>
          <p:nvPr/>
        </p:nvSpPr>
        <p:spPr>
          <a:xfrm>
            <a:off x="761" y="1114805"/>
            <a:ext cx="8300084" cy="0"/>
          </a:xfrm>
          <a:custGeom>
            <a:rect b="b" l="l" r="r" t="t"/>
            <a:pathLst>
              <a:path extrusionOk="0" h="120000" w="8300084">
                <a:moveTo>
                  <a:pt x="0" y="0"/>
                </a:moveTo>
                <a:lnTo>
                  <a:pt x="8300085"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92" name="Google Shape;192;p7"/>
          <p:cNvSpPr txBox="1"/>
          <p:nvPr>
            <p:ph type="title"/>
          </p:nvPr>
        </p:nvSpPr>
        <p:spPr>
          <a:xfrm>
            <a:off x="450595" y="231986"/>
            <a:ext cx="651192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	</a:t>
            </a:r>
            <a:r>
              <a:rPr lang="en-US" sz="2400" u="sng">
                <a:solidFill>
                  <a:srgbClr val="000000"/>
                </a:solidFill>
              </a:rPr>
              <a:t>(Phases of a Compiler)</a:t>
            </a:r>
            <a:endParaRPr sz="2400"/>
          </a:p>
        </p:txBody>
      </p:sp>
      <p:sp>
        <p:nvSpPr>
          <p:cNvPr id="193" name="Google Shape;193;p7"/>
          <p:cNvSpPr txBox="1"/>
          <p:nvPr/>
        </p:nvSpPr>
        <p:spPr>
          <a:xfrm>
            <a:off x="605125" y="1207519"/>
            <a:ext cx="9036000" cy="1957800"/>
          </a:xfrm>
          <a:prstGeom prst="rect">
            <a:avLst/>
          </a:prstGeom>
          <a:noFill/>
          <a:ln>
            <a:noFill/>
          </a:ln>
        </p:spPr>
        <p:txBody>
          <a:bodyPr anchorCtr="0" anchor="t" bIns="0" lIns="0" spcFirstLastPara="1" rIns="0" wrap="square" tIns="116825">
            <a:spAutoFit/>
          </a:bodyPr>
          <a:lstStyle/>
          <a:p>
            <a:pPr indent="0" lvl="0" marL="48260" marR="0" rtl="0" algn="l">
              <a:lnSpc>
                <a:spcPct val="100000"/>
              </a:lnSpc>
              <a:spcBef>
                <a:spcPts val="0"/>
              </a:spcBef>
              <a:spcAft>
                <a:spcPts val="0"/>
              </a:spcAft>
              <a:buNone/>
            </a:pPr>
            <a:r>
              <a:rPr lang="en-US" sz="2400" u="sng">
                <a:solidFill>
                  <a:schemeClr val="dk1"/>
                </a:solidFill>
                <a:latin typeface="Calibri"/>
                <a:ea typeface="Calibri"/>
                <a:cs typeface="Calibri"/>
                <a:sym typeface="Calibri"/>
              </a:rPr>
              <a:t>Three address code assignment instructions:</a:t>
            </a:r>
            <a:endParaRPr sz="2400">
              <a:solidFill>
                <a:schemeClr val="dk1"/>
              </a:solidFill>
              <a:latin typeface="Calibri"/>
              <a:ea typeface="Calibri"/>
              <a:cs typeface="Calibri"/>
              <a:sym typeface="Calibri"/>
            </a:endParaRPr>
          </a:p>
          <a:p>
            <a:pPr indent="-342900" lvl="0" marL="355600" marR="0" rtl="0" algn="l">
              <a:lnSpc>
                <a:spcPct val="100000"/>
              </a:lnSpc>
              <a:spcBef>
                <a:spcPts val="819"/>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can have max one operator towards right side</a:t>
            </a:r>
            <a:endParaRPr sz="2400">
              <a:solidFill>
                <a:schemeClr val="dk1"/>
              </a:solidFill>
              <a:latin typeface="Calibri"/>
              <a:ea typeface="Calibri"/>
              <a:cs typeface="Calibri"/>
              <a:sym typeface="Calibri"/>
            </a:endParaRPr>
          </a:p>
          <a:p>
            <a:pPr indent="-342900" lvl="0" marL="355600" marR="0" rtl="0" algn="l">
              <a:lnSpc>
                <a:spcPct val="100000"/>
              </a:lnSpc>
              <a:spcBef>
                <a:spcPts val="994"/>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must generate a temporary variable for storing the result.</a:t>
            </a:r>
            <a:endParaRPr sz="2400">
              <a:solidFill>
                <a:schemeClr val="dk1"/>
              </a:solidFill>
              <a:latin typeface="Calibri"/>
              <a:ea typeface="Calibri"/>
              <a:cs typeface="Calibri"/>
              <a:sym typeface="Calibri"/>
            </a:endParaRPr>
          </a:p>
          <a:p>
            <a:pPr indent="-342900" lvl="0" marL="355600" marR="0" rtl="0" algn="l">
              <a:lnSpc>
                <a:spcPct val="100000"/>
              </a:lnSpc>
              <a:spcBef>
                <a:spcPts val="101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Some instructions may contain fewer than three addresses/ operands.</a:t>
            </a:r>
            <a:endParaRPr sz="2400">
              <a:solidFill>
                <a:schemeClr val="dk1"/>
              </a:solidFill>
              <a:latin typeface="Calibri"/>
              <a:ea typeface="Calibri"/>
              <a:cs typeface="Calibri"/>
              <a:sym typeface="Calibri"/>
            </a:endParaRPr>
          </a:p>
        </p:txBody>
      </p:sp>
      <p:sp>
        <p:nvSpPr>
          <p:cNvPr id="194" name="Google Shape;194;p7"/>
          <p:cNvSpPr txBox="1"/>
          <p:nvPr/>
        </p:nvSpPr>
        <p:spPr>
          <a:xfrm>
            <a:off x="5249926" y="3453206"/>
            <a:ext cx="203390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rgbClr val="00AF50"/>
                </a:solidFill>
                <a:latin typeface="Calibri"/>
                <a:ea typeface="Calibri"/>
                <a:cs typeface="Calibri"/>
                <a:sym typeface="Calibri"/>
              </a:rPr>
              <a:t>t1 = inttofloat(60)</a:t>
            </a:r>
            <a:endParaRPr sz="2200">
              <a:solidFill>
                <a:schemeClr val="dk1"/>
              </a:solidFill>
              <a:latin typeface="Calibri"/>
              <a:ea typeface="Calibri"/>
              <a:cs typeface="Calibri"/>
              <a:sym typeface="Calibri"/>
            </a:endParaRPr>
          </a:p>
        </p:txBody>
      </p:sp>
      <p:sp>
        <p:nvSpPr>
          <p:cNvPr id="195" name="Google Shape;195;p7"/>
          <p:cNvSpPr/>
          <p:nvPr/>
        </p:nvSpPr>
        <p:spPr>
          <a:xfrm>
            <a:off x="2167127" y="3947159"/>
            <a:ext cx="620395" cy="562610"/>
          </a:xfrm>
          <a:custGeom>
            <a:rect b="b" l="l" r="r" t="t"/>
            <a:pathLst>
              <a:path extrusionOk="0" h="562610" w="620394">
                <a:moveTo>
                  <a:pt x="0" y="281177"/>
                </a:moveTo>
                <a:lnTo>
                  <a:pt x="4058" y="235562"/>
                </a:lnTo>
                <a:lnTo>
                  <a:pt x="15806" y="192292"/>
                </a:lnTo>
                <a:lnTo>
                  <a:pt x="34608" y="151946"/>
                </a:lnTo>
                <a:lnTo>
                  <a:pt x="59826" y="115104"/>
                </a:lnTo>
                <a:lnTo>
                  <a:pt x="90820" y="82343"/>
                </a:lnTo>
                <a:lnTo>
                  <a:pt x="126955" y="54242"/>
                </a:lnTo>
                <a:lnTo>
                  <a:pt x="167591" y="31378"/>
                </a:lnTo>
                <a:lnTo>
                  <a:pt x="212092" y="14331"/>
                </a:lnTo>
                <a:lnTo>
                  <a:pt x="259818" y="3679"/>
                </a:lnTo>
                <a:lnTo>
                  <a:pt x="310134" y="0"/>
                </a:lnTo>
                <a:lnTo>
                  <a:pt x="360449" y="3679"/>
                </a:lnTo>
                <a:lnTo>
                  <a:pt x="408175" y="14331"/>
                </a:lnTo>
                <a:lnTo>
                  <a:pt x="452676" y="31378"/>
                </a:lnTo>
                <a:lnTo>
                  <a:pt x="493312" y="54242"/>
                </a:lnTo>
                <a:lnTo>
                  <a:pt x="529447" y="82343"/>
                </a:lnTo>
                <a:lnTo>
                  <a:pt x="560441" y="115104"/>
                </a:lnTo>
                <a:lnTo>
                  <a:pt x="585659" y="151946"/>
                </a:lnTo>
                <a:lnTo>
                  <a:pt x="604461" y="192292"/>
                </a:lnTo>
                <a:lnTo>
                  <a:pt x="616209" y="235562"/>
                </a:lnTo>
                <a:lnTo>
                  <a:pt x="620268" y="281177"/>
                </a:lnTo>
                <a:lnTo>
                  <a:pt x="616209" y="326793"/>
                </a:lnTo>
                <a:lnTo>
                  <a:pt x="604461" y="370063"/>
                </a:lnTo>
                <a:lnTo>
                  <a:pt x="585659" y="410409"/>
                </a:lnTo>
                <a:lnTo>
                  <a:pt x="560441" y="447251"/>
                </a:lnTo>
                <a:lnTo>
                  <a:pt x="529447" y="480012"/>
                </a:lnTo>
                <a:lnTo>
                  <a:pt x="493312" y="508113"/>
                </a:lnTo>
                <a:lnTo>
                  <a:pt x="452676" y="530977"/>
                </a:lnTo>
                <a:lnTo>
                  <a:pt x="408175" y="548024"/>
                </a:lnTo>
                <a:lnTo>
                  <a:pt x="360449" y="558676"/>
                </a:lnTo>
                <a:lnTo>
                  <a:pt x="310134" y="562356"/>
                </a:lnTo>
                <a:lnTo>
                  <a:pt x="259818" y="558676"/>
                </a:lnTo>
                <a:lnTo>
                  <a:pt x="212092" y="548024"/>
                </a:lnTo>
                <a:lnTo>
                  <a:pt x="167591" y="530977"/>
                </a:lnTo>
                <a:lnTo>
                  <a:pt x="126955" y="508113"/>
                </a:lnTo>
                <a:lnTo>
                  <a:pt x="90820" y="480012"/>
                </a:lnTo>
                <a:lnTo>
                  <a:pt x="59826" y="447251"/>
                </a:lnTo>
                <a:lnTo>
                  <a:pt x="34608" y="410409"/>
                </a:lnTo>
                <a:lnTo>
                  <a:pt x="15806" y="370063"/>
                </a:lnTo>
                <a:lnTo>
                  <a:pt x="4058" y="326793"/>
                </a:lnTo>
                <a:lnTo>
                  <a:pt x="0" y="281177"/>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7"/>
          <p:cNvSpPr txBox="1"/>
          <p:nvPr/>
        </p:nvSpPr>
        <p:spPr>
          <a:xfrm>
            <a:off x="2406776" y="4064254"/>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7" name="Google Shape;197;p7"/>
          <p:cNvSpPr/>
          <p:nvPr/>
        </p:nvSpPr>
        <p:spPr>
          <a:xfrm>
            <a:off x="914400" y="3252215"/>
            <a:ext cx="622300" cy="563880"/>
          </a:xfrm>
          <a:custGeom>
            <a:rect b="b" l="l" r="r" t="t"/>
            <a:pathLst>
              <a:path extrusionOk="0" h="563879" w="622300">
                <a:moveTo>
                  <a:pt x="0" y="281939"/>
                </a:moveTo>
                <a:lnTo>
                  <a:pt x="4069" y="236210"/>
                </a:lnTo>
                <a:lnTo>
                  <a:pt x="15849" y="192828"/>
                </a:lnTo>
                <a:lnTo>
                  <a:pt x="34701" y="152376"/>
                </a:lnTo>
                <a:lnTo>
                  <a:pt x="59984" y="115433"/>
                </a:lnTo>
                <a:lnTo>
                  <a:pt x="91058" y="82581"/>
                </a:lnTo>
                <a:lnTo>
                  <a:pt x="127284" y="54400"/>
                </a:lnTo>
                <a:lnTo>
                  <a:pt x="168020" y="31471"/>
                </a:lnTo>
                <a:lnTo>
                  <a:pt x="212628" y="14374"/>
                </a:lnTo>
                <a:lnTo>
                  <a:pt x="260466" y="3690"/>
                </a:lnTo>
                <a:lnTo>
                  <a:pt x="310896" y="0"/>
                </a:lnTo>
                <a:lnTo>
                  <a:pt x="361325" y="3690"/>
                </a:lnTo>
                <a:lnTo>
                  <a:pt x="409163" y="14374"/>
                </a:lnTo>
                <a:lnTo>
                  <a:pt x="453771" y="31471"/>
                </a:lnTo>
                <a:lnTo>
                  <a:pt x="494507" y="54400"/>
                </a:lnTo>
                <a:lnTo>
                  <a:pt x="530733" y="82581"/>
                </a:lnTo>
                <a:lnTo>
                  <a:pt x="561807" y="115433"/>
                </a:lnTo>
                <a:lnTo>
                  <a:pt x="587090" y="152376"/>
                </a:lnTo>
                <a:lnTo>
                  <a:pt x="605942" y="192828"/>
                </a:lnTo>
                <a:lnTo>
                  <a:pt x="617722" y="236210"/>
                </a:lnTo>
                <a:lnTo>
                  <a:pt x="621791" y="281939"/>
                </a:lnTo>
                <a:lnTo>
                  <a:pt x="617722" y="327669"/>
                </a:lnTo>
                <a:lnTo>
                  <a:pt x="605942" y="371051"/>
                </a:lnTo>
                <a:lnTo>
                  <a:pt x="587090" y="411503"/>
                </a:lnTo>
                <a:lnTo>
                  <a:pt x="561807" y="448446"/>
                </a:lnTo>
                <a:lnTo>
                  <a:pt x="530733" y="481298"/>
                </a:lnTo>
                <a:lnTo>
                  <a:pt x="494507" y="509479"/>
                </a:lnTo>
                <a:lnTo>
                  <a:pt x="453771" y="532408"/>
                </a:lnTo>
                <a:lnTo>
                  <a:pt x="409163" y="549505"/>
                </a:lnTo>
                <a:lnTo>
                  <a:pt x="361325" y="560189"/>
                </a:lnTo>
                <a:lnTo>
                  <a:pt x="310896" y="563880"/>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7"/>
          <p:cNvSpPr txBox="1"/>
          <p:nvPr/>
        </p:nvSpPr>
        <p:spPr>
          <a:xfrm>
            <a:off x="1155293" y="3369640"/>
            <a:ext cx="1397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9" name="Google Shape;199;p7"/>
          <p:cNvSpPr/>
          <p:nvPr/>
        </p:nvSpPr>
        <p:spPr>
          <a:xfrm>
            <a:off x="152400" y="3947159"/>
            <a:ext cx="622300" cy="562610"/>
          </a:xfrm>
          <a:custGeom>
            <a:rect b="b" l="l" r="r" t="t"/>
            <a:pathLst>
              <a:path extrusionOk="0" h="562610" w="622300">
                <a:moveTo>
                  <a:pt x="0" y="281177"/>
                </a:moveTo>
                <a:lnTo>
                  <a:pt x="4069" y="235562"/>
                </a:lnTo>
                <a:lnTo>
                  <a:pt x="15849" y="192292"/>
                </a:lnTo>
                <a:lnTo>
                  <a:pt x="34701" y="151946"/>
                </a:lnTo>
                <a:lnTo>
                  <a:pt x="59984" y="115104"/>
                </a:lnTo>
                <a:lnTo>
                  <a:pt x="91059" y="82343"/>
                </a:lnTo>
                <a:lnTo>
                  <a:pt x="127284" y="54242"/>
                </a:lnTo>
                <a:lnTo>
                  <a:pt x="168021" y="31378"/>
                </a:lnTo>
                <a:lnTo>
                  <a:pt x="212628" y="14331"/>
                </a:lnTo>
                <a:lnTo>
                  <a:pt x="260466" y="3679"/>
                </a:lnTo>
                <a:lnTo>
                  <a:pt x="310895" y="0"/>
                </a:lnTo>
                <a:lnTo>
                  <a:pt x="361325" y="3679"/>
                </a:lnTo>
                <a:lnTo>
                  <a:pt x="409163" y="14331"/>
                </a:lnTo>
                <a:lnTo>
                  <a:pt x="453771" y="31378"/>
                </a:lnTo>
                <a:lnTo>
                  <a:pt x="494507" y="54242"/>
                </a:lnTo>
                <a:lnTo>
                  <a:pt x="530733" y="82343"/>
                </a:lnTo>
                <a:lnTo>
                  <a:pt x="561807" y="115104"/>
                </a:lnTo>
                <a:lnTo>
                  <a:pt x="587090" y="151946"/>
                </a:lnTo>
                <a:lnTo>
                  <a:pt x="605942" y="192292"/>
                </a:lnTo>
                <a:lnTo>
                  <a:pt x="617722" y="235562"/>
                </a:lnTo>
                <a:lnTo>
                  <a:pt x="621792" y="281177"/>
                </a:lnTo>
                <a:lnTo>
                  <a:pt x="617722" y="326793"/>
                </a:lnTo>
                <a:lnTo>
                  <a:pt x="605942" y="370063"/>
                </a:lnTo>
                <a:lnTo>
                  <a:pt x="587090" y="410409"/>
                </a:lnTo>
                <a:lnTo>
                  <a:pt x="561807" y="447251"/>
                </a:lnTo>
                <a:lnTo>
                  <a:pt x="530733" y="480012"/>
                </a:lnTo>
                <a:lnTo>
                  <a:pt x="494507" y="508113"/>
                </a:lnTo>
                <a:lnTo>
                  <a:pt x="453770" y="530977"/>
                </a:lnTo>
                <a:lnTo>
                  <a:pt x="409163" y="548024"/>
                </a:lnTo>
                <a:lnTo>
                  <a:pt x="361325" y="558676"/>
                </a:lnTo>
                <a:lnTo>
                  <a:pt x="310895" y="562356"/>
                </a:lnTo>
                <a:lnTo>
                  <a:pt x="260466" y="558676"/>
                </a:lnTo>
                <a:lnTo>
                  <a:pt x="212628" y="548024"/>
                </a:lnTo>
                <a:lnTo>
                  <a:pt x="168021" y="530977"/>
                </a:lnTo>
                <a:lnTo>
                  <a:pt x="127284" y="508113"/>
                </a:lnTo>
                <a:lnTo>
                  <a:pt x="91059" y="480012"/>
                </a:lnTo>
                <a:lnTo>
                  <a:pt x="59984" y="447251"/>
                </a:lnTo>
                <a:lnTo>
                  <a:pt x="34701" y="410409"/>
                </a:lnTo>
                <a:lnTo>
                  <a:pt x="15849" y="370063"/>
                </a:lnTo>
                <a:lnTo>
                  <a:pt x="4069" y="326793"/>
                </a:lnTo>
                <a:lnTo>
                  <a:pt x="0" y="281177"/>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7"/>
          <p:cNvSpPr txBox="1"/>
          <p:nvPr/>
        </p:nvSpPr>
        <p:spPr>
          <a:xfrm>
            <a:off x="323189" y="4082541"/>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id1</a:t>
            </a:r>
            <a:endParaRPr sz="1600">
              <a:solidFill>
                <a:schemeClr val="dk1"/>
              </a:solidFill>
              <a:latin typeface="Calibri"/>
              <a:ea typeface="Calibri"/>
              <a:cs typeface="Calibri"/>
              <a:sym typeface="Calibri"/>
            </a:endParaRPr>
          </a:p>
        </p:txBody>
      </p:sp>
      <p:sp>
        <p:nvSpPr>
          <p:cNvPr id="201" name="Google Shape;201;p7"/>
          <p:cNvSpPr/>
          <p:nvPr/>
        </p:nvSpPr>
        <p:spPr>
          <a:xfrm>
            <a:off x="1354836" y="4736591"/>
            <a:ext cx="620395" cy="563880"/>
          </a:xfrm>
          <a:custGeom>
            <a:rect b="b" l="l" r="r" t="t"/>
            <a:pathLst>
              <a:path extrusionOk="0" h="563879" w="620394">
                <a:moveTo>
                  <a:pt x="0" y="281939"/>
                </a:moveTo>
                <a:lnTo>
                  <a:pt x="4058" y="236210"/>
                </a:lnTo>
                <a:lnTo>
                  <a:pt x="15806" y="192828"/>
                </a:lnTo>
                <a:lnTo>
                  <a:pt x="34608" y="152376"/>
                </a:lnTo>
                <a:lnTo>
                  <a:pt x="59826" y="115433"/>
                </a:lnTo>
                <a:lnTo>
                  <a:pt x="90820" y="82581"/>
                </a:lnTo>
                <a:lnTo>
                  <a:pt x="126955" y="54400"/>
                </a:lnTo>
                <a:lnTo>
                  <a:pt x="167591" y="31471"/>
                </a:lnTo>
                <a:lnTo>
                  <a:pt x="212092" y="14374"/>
                </a:lnTo>
                <a:lnTo>
                  <a:pt x="259818" y="3690"/>
                </a:lnTo>
                <a:lnTo>
                  <a:pt x="310133" y="0"/>
                </a:lnTo>
                <a:lnTo>
                  <a:pt x="360449" y="3690"/>
                </a:lnTo>
                <a:lnTo>
                  <a:pt x="408175" y="14374"/>
                </a:lnTo>
                <a:lnTo>
                  <a:pt x="452676" y="31471"/>
                </a:lnTo>
                <a:lnTo>
                  <a:pt x="493312" y="54400"/>
                </a:lnTo>
                <a:lnTo>
                  <a:pt x="529447" y="82581"/>
                </a:lnTo>
                <a:lnTo>
                  <a:pt x="560441" y="115433"/>
                </a:lnTo>
                <a:lnTo>
                  <a:pt x="585659" y="152376"/>
                </a:lnTo>
                <a:lnTo>
                  <a:pt x="604461" y="192828"/>
                </a:lnTo>
                <a:lnTo>
                  <a:pt x="616209" y="236210"/>
                </a:lnTo>
                <a:lnTo>
                  <a:pt x="620268" y="281939"/>
                </a:lnTo>
                <a:lnTo>
                  <a:pt x="616209" y="327669"/>
                </a:lnTo>
                <a:lnTo>
                  <a:pt x="604461" y="371051"/>
                </a:lnTo>
                <a:lnTo>
                  <a:pt x="585659" y="411503"/>
                </a:lnTo>
                <a:lnTo>
                  <a:pt x="560441" y="448446"/>
                </a:lnTo>
                <a:lnTo>
                  <a:pt x="529447" y="481298"/>
                </a:lnTo>
                <a:lnTo>
                  <a:pt x="493312" y="509479"/>
                </a:lnTo>
                <a:lnTo>
                  <a:pt x="452676" y="532408"/>
                </a:lnTo>
                <a:lnTo>
                  <a:pt x="408175" y="549505"/>
                </a:lnTo>
                <a:lnTo>
                  <a:pt x="360449" y="560189"/>
                </a:lnTo>
                <a:lnTo>
                  <a:pt x="310133" y="563879"/>
                </a:lnTo>
                <a:lnTo>
                  <a:pt x="259818" y="560189"/>
                </a:lnTo>
                <a:lnTo>
                  <a:pt x="212092" y="549505"/>
                </a:lnTo>
                <a:lnTo>
                  <a:pt x="167591" y="532408"/>
                </a:lnTo>
                <a:lnTo>
                  <a:pt x="126955" y="509479"/>
                </a:lnTo>
                <a:lnTo>
                  <a:pt x="90820" y="481298"/>
                </a:lnTo>
                <a:lnTo>
                  <a:pt x="59826" y="448446"/>
                </a:lnTo>
                <a:lnTo>
                  <a:pt x="34608" y="411503"/>
                </a:lnTo>
                <a:lnTo>
                  <a:pt x="15806" y="371051"/>
                </a:lnTo>
                <a:lnTo>
                  <a:pt x="4058"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7"/>
          <p:cNvSpPr txBox="1"/>
          <p:nvPr/>
        </p:nvSpPr>
        <p:spPr>
          <a:xfrm>
            <a:off x="1524761" y="4873244"/>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id2</a:t>
            </a:r>
            <a:endParaRPr sz="1600">
              <a:solidFill>
                <a:schemeClr val="dk1"/>
              </a:solidFill>
              <a:latin typeface="Calibri"/>
              <a:ea typeface="Calibri"/>
              <a:cs typeface="Calibri"/>
              <a:sym typeface="Calibri"/>
            </a:endParaRPr>
          </a:p>
        </p:txBody>
      </p:sp>
      <p:sp>
        <p:nvSpPr>
          <p:cNvPr id="203" name="Google Shape;203;p7"/>
          <p:cNvSpPr/>
          <p:nvPr/>
        </p:nvSpPr>
        <p:spPr>
          <a:xfrm>
            <a:off x="2991611" y="4736591"/>
            <a:ext cx="622300" cy="563880"/>
          </a:xfrm>
          <a:custGeom>
            <a:rect b="b" l="l" r="r" t="t"/>
            <a:pathLst>
              <a:path extrusionOk="0" h="563879" w="622300">
                <a:moveTo>
                  <a:pt x="0" y="281939"/>
                </a:moveTo>
                <a:lnTo>
                  <a:pt x="4069" y="236210"/>
                </a:lnTo>
                <a:lnTo>
                  <a:pt x="15849" y="192828"/>
                </a:lnTo>
                <a:lnTo>
                  <a:pt x="34701" y="152376"/>
                </a:lnTo>
                <a:lnTo>
                  <a:pt x="59984" y="115433"/>
                </a:lnTo>
                <a:lnTo>
                  <a:pt x="91059" y="82581"/>
                </a:lnTo>
                <a:lnTo>
                  <a:pt x="127284" y="54400"/>
                </a:lnTo>
                <a:lnTo>
                  <a:pt x="168021" y="31471"/>
                </a:lnTo>
                <a:lnTo>
                  <a:pt x="212628" y="14374"/>
                </a:lnTo>
                <a:lnTo>
                  <a:pt x="260466" y="3690"/>
                </a:lnTo>
                <a:lnTo>
                  <a:pt x="310896" y="0"/>
                </a:lnTo>
                <a:lnTo>
                  <a:pt x="361325" y="3690"/>
                </a:lnTo>
                <a:lnTo>
                  <a:pt x="409163" y="14374"/>
                </a:lnTo>
                <a:lnTo>
                  <a:pt x="453771" y="31471"/>
                </a:lnTo>
                <a:lnTo>
                  <a:pt x="494507" y="54400"/>
                </a:lnTo>
                <a:lnTo>
                  <a:pt x="530733" y="82581"/>
                </a:lnTo>
                <a:lnTo>
                  <a:pt x="561807" y="115433"/>
                </a:lnTo>
                <a:lnTo>
                  <a:pt x="587090" y="152376"/>
                </a:lnTo>
                <a:lnTo>
                  <a:pt x="605942" y="192828"/>
                </a:lnTo>
                <a:lnTo>
                  <a:pt x="617722" y="236210"/>
                </a:lnTo>
                <a:lnTo>
                  <a:pt x="621791" y="281939"/>
                </a:lnTo>
                <a:lnTo>
                  <a:pt x="617722" y="327669"/>
                </a:lnTo>
                <a:lnTo>
                  <a:pt x="605942" y="371051"/>
                </a:lnTo>
                <a:lnTo>
                  <a:pt x="587090" y="411503"/>
                </a:lnTo>
                <a:lnTo>
                  <a:pt x="561807" y="448446"/>
                </a:lnTo>
                <a:lnTo>
                  <a:pt x="530733" y="481298"/>
                </a:lnTo>
                <a:lnTo>
                  <a:pt x="494507" y="509479"/>
                </a:lnTo>
                <a:lnTo>
                  <a:pt x="453771" y="532408"/>
                </a:lnTo>
                <a:lnTo>
                  <a:pt x="409163" y="549505"/>
                </a:lnTo>
                <a:lnTo>
                  <a:pt x="361325" y="560189"/>
                </a:lnTo>
                <a:lnTo>
                  <a:pt x="310896" y="563879"/>
                </a:lnTo>
                <a:lnTo>
                  <a:pt x="260466" y="560189"/>
                </a:lnTo>
                <a:lnTo>
                  <a:pt x="212628" y="549505"/>
                </a:lnTo>
                <a:lnTo>
                  <a:pt x="168021" y="532408"/>
                </a:lnTo>
                <a:lnTo>
                  <a:pt x="127284" y="509479"/>
                </a:lnTo>
                <a:lnTo>
                  <a:pt x="91059" y="481298"/>
                </a:lnTo>
                <a:lnTo>
                  <a:pt x="59984" y="448446"/>
                </a:lnTo>
                <a:lnTo>
                  <a:pt x="34701" y="411503"/>
                </a:lnTo>
                <a:lnTo>
                  <a:pt x="15849" y="371051"/>
                </a:lnTo>
                <a:lnTo>
                  <a:pt x="4069" y="327669"/>
                </a:lnTo>
                <a:lnTo>
                  <a:pt x="0" y="281939"/>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7"/>
          <p:cNvSpPr txBox="1"/>
          <p:nvPr/>
        </p:nvSpPr>
        <p:spPr>
          <a:xfrm>
            <a:off x="3232530" y="4854955"/>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05" name="Google Shape;205;p7"/>
          <p:cNvSpPr/>
          <p:nvPr/>
        </p:nvSpPr>
        <p:spPr>
          <a:xfrm>
            <a:off x="2385060" y="5439155"/>
            <a:ext cx="622300" cy="562610"/>
          </a:xfrm>
          <a:custGeom>
            <a:rect b="b" l="l" r="r" t="t"/>
            <a:pathLst>
              <a:path extrusionOk="0" h="562610" w="622300">
                <a:moveTo>
                  <a:pt x="0" y="281178"/>
                </a:moveTo>
                <a:lnTo>
                  <a:pt x="4069" y="235562"/>
                </a:lnTo>
                <a:lnTo>
                  <a:pt x="15849" y="192292"/>
                </a:lnTo>
                <a:lnTo>
                  <a:pt x="34701" y="151946"/>
                </a:lnTo>
                <a:lnTo>
                  <a:pt x="59984" y="115104"/>
                </a:lnTo>
                <a:lnTo>
                  <a:pt x="91059" y="82343"/>
                </a:lnTo>
                <a:lnTo>
                  <a:pt x="127284" y="54242"/>
                </a:lnTo>
                <a:lnTo>
                  <a:pt x="168021" y="31378"/>
                </a:lnTo>
                <a:lnTo>
                  <a:pt x="212628" y="14331"/>
                </a:lnTo>
                <a:lnTo>
                  <a:pt x="260466" y="3679"/>
                </a:lnTo>
                <a:lnTo>
                  <a:pt x="310895" y="0"/>
                </a:lnTo>
                <a:lnTo>
                  <a:pt x="361325" y="3679"/>
                </a:lnTo>
                <a:lnTo>
                  <a:pt x="409163" y="14331"/>
                </a:lnTo>
                <a:lnTo>
                  <a:pt x="453770" y="31378"/>
                </a:lnTo>
                <a:lnTo>
                  <a:pt x="494507" y="54242"/>
                </a:lnTo>
                <a:lnTo>
                  <a:pt x="530732" y="82343"/>
                </a:lnTo>
                <a:lnTo>
                  <a:pt x="561807" y="115104"/>
                </a:lnTo>
                <a:lnTo>
                  <a:pt x="587090" y="151946"/>
                </a:lnTo>
                <a:lnTo>
                  <a:pt x="605942" y="192292"/>
                </a:lnTo>
                <a:lnTo>
                  <a:pt x="617722" y="235562"/>
                </a:lnTo>
                <a:lnTo>
                  <a:pt x="621791" y="281178"/>
                </a:lnTo>
                <a:lnTo>
                  <a:pt x="617722" y="326787"/>
                </a:lnTo>
                <a:lnTo>
                  <a:pt x="605942" y="370054"/>
                </a:lnTo>
                <a:lnTo>
                  <a:pt x="587090" y="410397"/>
                </a:lnTo>
                <a:lnTo>
                  <a:pt x="561807" y="447240"/>
                </a:lnTo>
                <a:lnTo>
                  <a:pt x="530732" y="480002"/>
                </a:lnTo>
                <a:lnTo>
                  <a:pt x="494507" y="508106"/>
                </a:lnTo>
                <a:lnTo>
                  <a:pt x="453770" y="530972"/>
                </a:lnTo>
                <a:lnTo>
                  <a:pt x="409163" y="548021"/>
                </a:lnTo>
                <a:lnTo>
                  <a:pt x="361325" y="558675"/>
                </a:lnTo>
                <a:lnTo>
                  <a:pt x="310895" y="562356"/>
                </a:lnTo>
                <a:lnTo>
                  <a:pt x="260466" y="558675"/>
                </a:lnTo>
                <a:lnTo>
                  <a:pt x="212628" y="548021"/>
                </a:lnTo>
                <a:lnTo>
                  <a:pt x="168020" y="530972"/>
                </a:lnTo>
                <a:lnTo>
                  <a:pt x="127284" y="508106"/>
                </a:lnTo>
                <a:lnTo>
                  <a:pt x="91059" y="480002"/>
                </a:lnTo>
                <a:lnTo>
                  <a:pt x="59984" y="447240"/>
                </a:lnTo>
                <a:lnTo>
                  <a:pt x="34701" y="410397"/>
                </a:lnTo>
                <a:lnTo>
                  <a:pt x="15849" y="370054"/>
                </a:lnTo>
                <a:lnTo>
                  <a:pt x="4069" y="326787"/>
                </a:lnTo>
                <a:lnTo>
                  <a:pt x="0" y="281178"/>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7"/>
          <p:cNvSpPr txBox="1"/>
          <p:nvPr/>
        </p:nvSpPr>
        <p:spPr>
          <a:xfrm>
            <a:off x="2555875" y="5574588"/>
            <a:ext cx="28194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Calibri"/>
                <a:ea typeface="Calibri"/>
                <a:cs typeface="Calibri"/>
                <a:sym typeface="Calibri"/>
              </a:rPr>
              <a:t>id3</a:t>
            </a:r>
            <a:endParaRPr sz="1600">
              <a:solidFill>
                <a:schemeClr val="dk1"/>
              </a:solidFill>
              <a:latin typeface="Calibri"/>
              <a:ea typeface="Calibri"/>
              <a:cs typeface="Calibri"/>
              <a:sym typeface="Calibri"/>
            </a:endParaRPr>
          </a:p>
        </p:txBody>
      </p:sp>
      <p:sp>
        <p:nvSpPr>
          <p:cNvPr id="207" name="Google Shape;207;p7"/>
          <p:cNvSpPr/>
          <p:nvPr/>
        </p:nvSpPr>
        <p:spPr>
          <a:xfrm>
            <a:off x="682752" y="3528948"/>
            <a:ext cx="3125470" cy="2016125"/>
          </a:xfrm>
          <a:custGeom>
            <a:rect b="b" l="l" r="r" t="t"/>
            <a:pathLst>
              <a:path extrusionOk="0" h="2016125" w="3125470">
                <a:moveTo>
                  <a:pt x="327266" y="209550"/>
                </a:moveTo>
                <a:lnTo>
                  <a:pt x="318693" y="200152"/>
                </a:lnTo>
                <a:lnTo>
                  <a:pt x="51943" y="444068"/>
                </a:lnTo>
                <a:lnTo>
                  <a:pt x="30530" y="420624"/>
                </a:lnTo>
                <a:lnTo>
                  <a:pt x="0" y="500126"/>
                </a:lnTo>
                <a:lnTo>
                  <a:pt x="81940" y="476885"/>
                </a:lnTo>
                <a:lnTo>
                  <a:pt x="68351" y="462026"/>
                </a:lnTo>
                <a:lnTo>
                  <a:pt x="60515" y="453453"/>
                </a:lnTo>
                <a:lnTo>
                  <a:pt x="327266" y="209550"/>
                </a:lnTo>
                <a:close/>
              </a:path>
              <a:path extrusionOk="0" h="2016125" w="3125470">
                <a:moveTo>
                  <a:pt x="1574800" y="499872"/>
                </a:moveTo>
                <a:lnTo>
                  <a:pt x="1557782" y="469138"/>
                </a:lnTo>
                <a:lnTo>
                  <a:pt x="1533525" y="425323"/>
                </a:lnTo>
                <a:lnTo>
                  <a:pt x="1515554" y="451548"/>
                </a:lnTo>
                <a:lnTo>
                  <a:pt x="856996" y="0"/>
                </a:lnTo>
                <a:lnTo>
                  <a:pt x="849884" y="10414"/>
                </a:lnTo>
                <a:lnTo>
                  <a:pt x="1508391" y="462013"/>
                </a:lnTo>
                <a:lnTo>
                  <a:pt x="1490472" y="488188"/>
                </a:lnTo>
                <a:lnTo>
                  <a:pt x="1574800" y="499872"/>
                </a:lnTo>
                <a:close/>
              </a:path>
              <a:path extrusionOk="0" h="2016125" w="3125470">
                <a:moveTo>
                  <a:pt x="1579753" y="902589"/>
                </a:moveTo>
                <a:lnTo>
                  <a:pt x="1570609" y="893953"/>
                </a:lnTo>
                <a:lnTo>
                  <a:pt x="1250340" y="1230782"/>
                </a:lnTo>
                <a:lnTo>
                  <a:pt x="1227328" y="1208913"/>
                </a:lnTo>
                <a:lnTo>
                  <a:pt x="1202436" y="1290447"/>
                </a:lnTo>
                <a:lnTo>
                  <a:pt x="1282573" y="1261364"/>
                </a:lnTo>
                <a:lnTo>
                  <a:pt x="1269326" y="1248791"/>
                </a:lnTo>
                <a:lnTo>
                  <a:pt x="1259598" y="1239558"/>
                </a:lnTo>
                <a:lnTo>
                  <a:pt x="1579753" y="902589"/>
                </a:lnTo>
                <a:close/>
              </a:path>
              <a:path extrusionOk="0" h="2016125" w="3125470">
                <a:moveTo>
                  <a:pt x="2399792" y="1290447"/>
                </a:moveTo>
                <a:lnTo>
                  <a:pt x="2386558" y="1249680"/>
                </a:lnTo>
                <a:lnTo>
                  <a:pt x="2373503" y="1209421"/>
                </a:lnTo>
                <a:lnTo>
                  <a:pt x="2350859" y="1231747"/>
                </a:lnTo>
                <a:lnTo>
                  <a:pt x="2017776" y="893826"/>
                </a:lnTo>
                <a:lnTo>
                  <a:pt x="2008632" y="902716"/>
                </a:lnTo>
                <a:lnTo>
                  <a:pt x="2341842" y="1240637"/>
                </a:lnTo>
                <a:lnTo>
                  <a:pt x="2319274" y="1262888"/>
                </a:lnTo>
                <a:lnTo>
                  <a:pt x="2399792" y="1290447"/>
                </a:lnTo>
                <a:close/>
              </a:path>
              <a:path extrusionOk="0" h="2016125" w="3125470">
                <a:moveTo>
                  <a:pt x="2405634" y="1692275"/>
                </a:moveTo>
                <a:lnTo>
                  <a:pt x="2394585" y="1686179"/>
                </a:lnTo>
                <a:lnTo>
                  <a:pt x="2263978" y="1922043"/>
                </a:lnTo>
                <a:lnTo>
                  <a:pt x="2236216" y="1906651"/>
                </a:lnTo>
                <a:lnTo>
                  <a:pt x="2232660" y="1991868"/>
                </a:lnTo>
                <a:lnTo>
                  <a:pt x="2302891" y="1943608"/>
                </a:lnTo>
                <a:lnTo>
                  <a:pt x="2295093" y="1939290"/>
                </a:lnTo>
                <a:lnTo>
                  <a:pt x="2275103" y="1928215"/>
                </a:lnTo>
                <a:lnTo>
                  <a:pt x="2405634" y="1692275"/>
                </a:lnTo>
                <a:close/>
              </a:path>
              <a:path extrusionOk="0" h="2016125" w="3125470">
                <a:moveTo>
                  <a:pt x="3125343" y="2015998"/>
                </a:moveTo>
                <a:lnTo>
                  <a:pt x="3113989" y="1972437"/>
                </a:lnTo>
                <a:lnTo>
                  <a:pt x="3103880" y="1933575"/>
                </a:lnTo>
                <a:lnTo>
                  <a:pt x="3079902" y="1954530"/>
                </a:lnTo>
                <a:lnTo>
                  <a:pt x="2844038" y="1685048"/>
                </a:lnTo>
                <a:lnTo>
                  <a:pt x="2834386" y="1693430"/>
                </a:lnTo>
                <a:lnTo>
                  <a:pt x="3070352" y="1962873"/>
                </a:lnTo>
                <a:lnTo>
                  <a:pt x="3046476" y="1983740"/>
                </a:lnTo>
                <a:lnTo>
                  <a:pt x="3125343" y="2015998"/>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7"/>
          <p:cNvSpPr/>
          <p:nvPr/>
        </p:nvSpPr>
        <p:spPr>
          <a:xfrm>
            <a:off x="3787140" y="6263640"/>
            <a:ext cx="620395" cy="563880"/>
          </a:xfrm>
          <a:custGeom>
            <a:rect b="b" l="l" r="r" t="t"/>
            <a:pathLst>
              <a:path extrusionOk="0" h="563879" w="620395">
                <a:moveTo>
                  <a:pt x="0" y="281940"/>
                </a:moveTo>
                <a:lnTo>
                  <a:pt x="4058" y="236207"/>
                </a:lnTo>
                <a:lnTo>
                  <a:pt x="15806" y="192823"/>
                </a:lnTo>
                <a:lnTo>
                  <a:pt x="34608" y="152370"/>
                </a:lnTo>
                <a:lnTo>
                  <a:pt x="59826" y="115428"/>
                </a:lnTo>
                <a:lnTo>
                  <a:pt x="90820" y="82576"/>
                </a:lnTo>
                <a:lnTo>
                  <a:pt x="126955" y="54397"/>
                </a:lnTo>
                <a:lnTo>
                  <a:pt x="167591" y="31468"/>
                </a:lnTo>
                <a:lnTo>
                  <a:pt x="212092" y="14373"/>
                </a:lnTo>
                <a:lnTo>
                  <a:pt x="259818" y="3690"/>
                </a:lnTo>
                <a:lnTo>
                  <a:pt x="310134" y="0"/>
                </a:lnTo>
                <a:lnTo>
                  <a:pt x="360449" y="3690"/>
                </a:lnTo>
                <a:lnTo>
                  <a:pt x="408175" y="14373"/>
                </a:lnTo>
                <a:lnTo>
                  <a:pt x="452676" y="31468"/>
                </a:lnTo>
                <a:lnTo>
                  <a:pt x="493312" y="54397"/>
                </a:lnTo>
                <a:lnTo>
                  <a:pt x="529447" y="82576"/>
                </a:lnTo>
                <a:lnTo>
                  <a:pt x="560441" y="115428"/>
                </a:lnTo>
                <a:lnTo>
                  <a:pt x="585659" y="152370"/>
                </a:lnTo>
                <a:lnTo>
                  <a:pt x="604461" y="192823"/>
                </a:lnTo>
                <a:lnTo>
                  <a:pt x="616209" y="236207"/>
                </a:lnTo>
                <a:lnTo>
                  <a:pt x="620268" y="281940"/>
                </a:lnTo>
                <a:lnTo>
                  <a:pt x="616209" y="327672"/>
                </a:lnTo>
                <a:lnTo>
                  <a:pt x="604461" y="371056"/>
                </a:lnTo>
                <a:lnTo>
                  <a:pt x="585659" y="411509"/>
                </a:lnTo>
                <a:lnTo>
                  <a:pt x="560441" y="448451"/>
                </a:lnTo>
                <a:lnTo>
                  <a:pt x="529447" y="481303"/>
                </a:lnTo>
                <a:lnTo>
                  <a:pt x="493312" y="509482"/>
                </a:lnTo>
                <a:lnTo>
                  <a:pt x="452676" y="532411"/>
                </a:lnTo>
                <a:lnTo>
                  <a:pt x="408175" y="549506"/>
                </a:lnTo>
                <a:lnTo>
                  <a:pt x="360449" y="560189"/>
                </a:lnTo>
                <a:lnTo>
                  <a:pt x="310134" y="563880"/>
                </a:lnTo>
                <a:lnTo>
                  <a:pt x="259818" y="560189"/>
                </a:lnTo>
                <a:lnTo>
                  <a:pt x="212092" y="549506"/>
                </a:lnTo>
                <a:lnTo>
                  <a:pt x="167591" y="532411"/>
                </a:lnTo>
                <a:lnTo>
                  <a:pt x="126955" y="509482"/>
                </a:lnTo>
                <a:lnTo>
                  <a:pt x="90820" y="481303"/>
                </a:lnTo>
                <a:lnTo>
                  <a:pt x="59826" y="448451"/>
                </a:lnTo>
                <a:lnTo>
                  <a:pt x="34608" y="411509"/>
                </a:lnTo>
                <a:lnTo>
                  <a:pt x="15806" y="371056"/>
                </a:lnTo>
                <a:lnTo>
                  <a:pt x="4058" y="327672"/>
                </a:lnTo>
                <a:lnTo>
                  <a:pt x="0" y="281940"/>
                </a:lnTo>
                <a:close/>
              </a:path>
            </a:pathLst>
          </a:custGeom>
          <a:noFill/>
          <a:ln cap="flat" cmpd="sng" w="12175">
            <a:solidFill>
              <a:srgbClr val="6FAC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7"/>
          <p:cNvSpPr txBox="1"/>
          <p:nvPr/>
        </p:nvSpPr>
        <p:spPr>
          <a:xfrm>
            <a:off x="3969765" y="6381394"/>
            <a:ext cx="257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60</a:t>
            </a:r>
            <a:endParaRPr sz="1800">
              <a:solidFill>
                <a:schemeClr val="dk1"/>
              </a:solidFill>
              <a:latin typeface="Calibri"/>
              <a:ea typeface="Calibri"/>
              <a:cs typeface="Calibri"/>
              <a:sym typeface="Calibri"/>
            </a:endParaRPr>
          </a:p>
        </p:txBody>
      </p:sp>
      <p:sp>
        <p:nvSpPr>
          <p:cNvPr id="210" name="Google Shape;210;p7"/>
          <p:cNvSpPr/>
          <p:nvPr/>
        </p:nvSpPr>
        <p:spPr>
          <a:xfrm>
            <a:off x="4053078" y="5842520"/>
            <a:ext cx="76200" cy="421005"/>
          </a:xfrm>
          <a:custGeom>
            <a:rect b="b" l="l" r="r" t="t"/>
            <a:pathLst>
              <a:path extrusionOk="0" h="421004" w="76200">
                <a:moveTo>
                  <a:pt x="31661" y="345419"/>
                </a:moveTo>
                <a:lnTo>
                  <a:pt x="0" y="347865"/>
                </a:lnTo>
                <a:lnTo>
                  <a:pt x="43942" y="420903"/>
                </a:lnTo>
                <a:lnTo>
                  <a:pt x="69419" y="358089"/>
                </a:lnTo>
                <a:lnTo>
                  <a:pt x="32638" y="358089"/>
                </a:lnTo>
                <a:lnTo>
                  <a:pt x="31661" y="345419"/>
                </a:lnTo>
                <a:close/>
              </a:path>
              <a:path extrusionOk="0" h="421004" w="76200">
                <a:moveTo>
                  <a:pt x="44361" y="344438"/>
                </a:moveTo>
                <a:lnTo>
                  <a:pt x="31661" y="345419"/>
                </a:lnTo>
                <a:lnTo>
                  <a:pt x="32638" y="358089"/>
                </a:lnTo>
                <a:lnTo>
                  <a:pt x="45338" y="357111"/>
                </a:lnTo>
                <a:lnTo>
                  <a:pt x="44361" y="344438"/>
                </a:lnTo>
                <a:close/>
              </a:path>
              <a:path extrusionOk="0" h="421004" w="76200">
                <a:moveTo>
                  <a:pt x="75946" y="341998"/>
                </a:moveTo>
                <a:lnTo>
                  <a:pt x="44361" y="344438"/>
                </a:lnTo>
                <a:lnTo>
                  <a:pt x="45338" y="357111"/>
                </a:lnTo>
                <a:lnTo>
                  <a:pt x="32638" y="358089"/>
                </a:lnTo>
                <a:lnTo>
                  <a:pt x="69419" y="358089"/>
                </a:lnTo>
                <a:lnTo>
                  <a:pt x="75946" y="341998"/>
                </a:lnTo>
                <a:close/>
              </a:path>
              <a:path extrusionOk="0" h="421004" w="76200">
                <a:moveTo>
                  <a:pt x="17780" y="0"/>
                </a:moveTo>
                <a:lnTo>
                  <a:pt x="5080" y="977"/>
                </a:lnTo>
                <a:lnTo>
                  <a:pt x="31661" y="345419"/>
                </a:lnTo>
                <a:lnTo>
                  <a:pt x="44361" y="344438"/>
                </a:lnTo>
                <a:lnTo>
                  <a:pt x="1778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7"/>
          <p:cNvSpPr txBox="1"/>
          <p:nvPr/>
        </p:nvSpPr>
        <p:spPr>
          <a:xfrm>
            <a:off x="3601339" y="5492292"/>
            <a:ext cx="9232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inttofloat</a:t>
            </a:r>
            <a:endParaRPr sz="1800">
              <a:solidFill>
                <a:schemeClr val="dk1"/>
              </a:solidFill>
              <a:latin typeface="Calibri"/>
              <a:ea typeface="Calibri"/>
              <a:cs typeface="Calibri"/>
              <a:sym typeface="Calibri"/>
            </a:endParaRPr>
          </a:p>
        </p:txBody>
      </p:sp>
      <p:sp>
        <p:nvSpPr>
          <p:cNvPr id="212" name="Google Shape;212;p7"/>
          <p:cNvSpPr txBox="1"/>
          <p:nvPr/>
        </p:nvSpPr>
        <p:spPr>
          <a:xfrm>
            <a:off x="5249926" y="3801643"/>
            <a:ext cx="1424940" cy="791210"/>
          </a:xfrm>
          <a:prstGeom prst="rect">
            <a:avLst/>
          </a:prstGeom>
          <a:noFill/>
          <a:ln>
            <a:noFill/>
          </a:ln>
        </p:spPr>
        <p:txBody>
          <a:bodyPr anchorCtr="0" anchor="t" bIns="0" lIns="0" spcFirstLastPara="1" rIns="0" wrap="square" tIns="12700">
            <a:spAutoFit/>
          </a:bodyPr>
          <a:lstStyle/>
          <a:p>
            <a:pPr indent="-46355" lvl="0" marL="58419" marR="5080" rtl="0" algn="l">
              <a:lnSpc>
                <a:spcPct val="114199"/>
              </a:lnSpc>
              <a:spcBef>
                <a:spcPts val="0"/>
              </a:spcBef>
              <a:spcAft>
                <a:spcPts val="0"/>
              </a:spcAft>
              <a:buNone/>
            </a:pPr>
            <a:r>
              <a:rPr lang="en-US" sz="2200">
                <a:solidFill>
                  <a:srgbClr val="006FC0"/>
                </a:solidFill>
                <a:latin typeface="Calibri"/>
                <a:ea typeface="Calibri"/>
                <a:cs typeface="Calibri"/>
                <a:sym typeface="Calibri"/>
              </a:rPr>
              <a:t>t2 = id3 * t1  </a:t>
            </a:r>
            <a:r>
              <a:rPr lang="en-US" sz="2200">
                <a:solidFill>
                  <a:srgbClr val="C00000"/>
                </a:solidFill>
                <a:latin typeface="Calibri"/>
                <a:ea typeface="Calibri"/>
                <a:cs typeface="Calibri"/>
                <a:sym typeface="Calibri"/>
              </a:rPr>
              <a:t>t3 = id2 + t2</a:t>
            </a:r>
            <a:endParaRPr sz="2200">
              <a:solidFill>
                <a:schemeClr val="dk1"/>
              </a:solidFill>
              <a:latin typeface="Calibri"/>
              <a:ea typeface="Calibri"/>
              <a:cs typeface="Calibri"/>
              <a:sym typeface="Calibri"/>
            </a:endParaRPr>
          </a:p>
        </p:txBody>
      </p:sp>
      <p:sp>
        <p:nvSpPr>
          <p:cNvPr id="213" name="Google Shape;213;p7"/>
          <p:cNvSpPr txBox="1"/>
          <p:nvPr/>
        </p:nvSpPr>
        <p:spPr>
          <a:xfrm>
            <a:off x="5311266" y="4642230"/>
            <a:ext cx="87820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200">
                <a:solidFill>
                  <a:srgbClr val="FF0000"/>
                </a:solidFill>
                <a:latin typeface="Calibri"/>
                <a:ea typeface="Calibri"/>
                <a:cs typeface="Calibri"/>
                <a:sym typeface="Calibri"/>
              </a:rPr>
              <a:t>id1 = t3</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nvSpPr>
        <p:spPr>
          <a:xfrm>
            <a:off x="450595" y="231986"/>
            <a:ext cx="6511925" cy="824865"/>
          </a:xfrm>
          <a:prstGeom prst="rect">
            <a:avLst/>
          </a:prstGeom>
          <a:noFill/>
          <a:ln>
            <a:noFill/>
          </a:ln>
        </p:spPr>
        <p:txBody>
          <a:bodyPr anchorCtr="0" anchor="t" bIns="0" lIns="0" spcFirstLastPara="1" rIns="0" wrap="square" tIns="46350">
            <a:spAutoFit/>
          </a:bodyPr>
          <a:lstStyle/>
          <a:p>
            <a:pPr indent="0" lvl="0" marL="33655"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12700" marR="0" rtl="0" algn="l">
              <a:lnSpc>
                <a:spcPct val="100000"/>
              </a:lnSpc>
              <a:spcBef>
                <a:spcPts val="265"/>
              </a:spcBef>
              <a:spcAft>
                <a:spcPts val="0"/>
              </a:spcAft>
              <a:buNone/>
            </a:pPr>
            <a:r>
              <a:rPr b="1" lang="en-US" sz="2400">
                <a:solidFill>
                  <a:srgbClr val="C55A11"/>
                </a:solidFill>
                <a:latin typeface="Calibri"/>
                <a:ea typeface="Calibri"/>
                <a:cs typeface="Calibri"/>
                <a:sym typeface="Calibri"/>
              </a:rPr>
              <a:t>The Structure of a Compiler	</a:t>
            </a:r>
            <a:r>
              <a:rPr b="1" lang="en-US" sz="2400" u="sng">
                <a:solidFill>
                  <a:schemeClr val="dk1"/>
                </a:solidFill>
                <a:latin typeface="Calibri"/>
                <a:ea typeface="Calibri"/>
                <a:cs typeface="Calibri"/>
                <a:sym typeface="Calibri"/>
              </a:rPr>
              <a:t>(Phases of a Compiler)</a:t>
            </a:r>
            <a:endParaRPr sz="2400">
              <a:solidFill>
                <a:schemeClr val="dk1"/>
              </a:solidFill>
              <a:latin typeface="Calibri"/>
              <a:ea typeface="Calibri"/>
              <a:cs typeface="Calibri"/>
              <a:sym typeface="Calibri"/>
            </a:endParaRPr>
          </a:p>
        </p:txBody>
      </p:sp>
      <p:grpSp>
        <p:nvGrpSpPr>
          <p:cNvPr id="219" name="Google Shape;219;p8"/>
          <p:cNvGrpSpPr/>
          <p:nvPr/>
        </p:nvGrpSpPr>
        <p:grpSpPr>
          <a:xfrm>
            <a:off x="2357627" y="1181100"/>
            <a:ext cx="3306445" cy="5423916"/>
            <a:chOff x="2357627" y="1181100"/>
            <a:chExt cx="3306445" cy="5423916"/>
          </a:xfrm>
        </p:grpSpPr>
        <p:pic>
          <p:nvPicPr>
            <p:cNvPr id="220" name="Google Shape;220;p8"/>
            <p:cNvPicPr preferRelativeResize="0"/>
            <p:nvPr/>
          </p:nvPicPr>
          <p:blipFill rotWithShape="1">
            <a:blip r:embed="rId3">
              <a:alphaModFix/>
            </a:blip>
            <a:srcRect b="0" l="0" r="0" t="0"/>
            <a:stretch/>
          </p:blipFill>
          <p:spPr>
            <a:xfrm>
              <a:off x="2357627" y="1181100"/>
              <a:ext cx="2624465" cy="5423916"/>
            </a:xfrm>
            <a:prstGeom prst="rect">
              <a:avLst/>
            </a:prstGeom>
            <a:noFill/>
            <a:ln>
              <a:noFill/>
            </a:ln>
          </p:spPr>
        </p:pic>
        <p:sp>
          <p:nvSpPr>
            <p:cNvPr id="221" name="Google Shape;221;p8"/>
            <p:cNvSpPr/>
            <p:nvPr/>
          </p:nvSpPr>
          <p:spPr>
            <a:xfrm>
              <a:off x="4648707" y="5565647"/>
              <a:ext cx="1015365" cy="825500"/>
            </a:xfrm>
            <a:custGeom>
              <a:rect b="b" l="l" r="r" t="t"/>
              <a:pathLst>
                <a:path extrusionOk="0" h="825500" w="1015364">
                  <a:moveTo>
                    <a:pt x="951796" y="43068"/>
                  </a:moveTo>
                  <a:lnTo>
                    <a:pt x="0" y="815479"/>
                  </a:lnTo>
                  <a:lnTo>
                    <a:pt x="8000" y="825334"/>
                  </a:lnTo>
                  <a:lnTo>
                    <a:pt x="959799" y="52934"/>
                  </a:lnTo>
                  <a:lnTo>
                    <a:pt x="951796" y="43068"/>
                  </a:lnTo>
                  <a:close/>
                </a:path>
                <a:path extrusionOk="0" h="825500" w="1015364">
                  <a:moveTo>
                    <a:pt x="999081" y="35077"/>
                  </a:moveTo>
                  <a:lnTo>
                    <a:pt x="961643" y="35077"/>
                  </a:lnTo>
                  <a:lnTo>
                    <a:pt x="969644" y="44945"/>
                  </a:lnTo>
                  <a:lnTo>
                    <a:pt x="959799" y="52934"/>
                  </a:lnTo>
                  <a:lnTo>
                    <a:pt x="979804" y="77596"/>
                  </a:lnTo>
                  <a:lnTo>
                    <a:pt x="999081" y="35077"/>
                  </a:lnTo>
                  <a:close/>
                </a:path>
                <a:path extrusionOk="0" h="825500" w="1015364">
                  <a:moveTo>
                    <a:pt x="961643" y="35077"/>
                  </a:moveTo>
                  <a:lnTo>
                    <a:pt x="951796" y="43068"/>
                  </a:lnTo>
                  <a:lnTo>
                    <a:pt x="959799" y="52934"/>
                  </a:lnTo>
                  <a:lnTo>
                    <a:pt x="969644" y="44945"/>
                  </a:lnTo>
                  <a:lnTo>
                    <a:pt x="961643" y="35077"/>
                  </a:lnTo>
                  <a:close/>
                </a:path>
                <a:path extrusionOk="0" h="825500" w="1015364">
                  <a:moveTo>
                    <a:pt x="1014983" y="0"/>
                  </a:moveTo>
                  <a:lnTo>
                    <a:pt x="931799" y="18414"/>
                  </a:lnTo>
                  <a:lnTo>
                    <a:pt x="951796" y="43068"/>
                  </a:lnTo>
                  <a:lnTo>
                    <a:pt x="961643" y="35077"/>
                  </a:lnTo>
                  <a:lnTo>
                    <a:pt x="999081" y="35077"/>
                  </a:lnTo>
                  <a:lnTo>
                    <a:pt x="101498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2" name="Google Shape;222;p8"/>
          <p:cNvSpPr txBox="1"/>
          <p:nvPr/>
        </p:nvSpPr>
        <p:spPr>
          <a:xfrm>
            <a:off x="5775197" y="5133746"/>
            <a:ext cx="1638935" cy="817880"/>
          </a:xfrm>
          <a:prstGeom prst="rect">
            <a:avLst/>
          </a:prstGeom>
          <a:noFill/>
          <a:ln>
            <a:noFill/>
          </a:ln>
        </p:spPr>
        <p:txBody>
          <a:bodyPr anchorCtr="0" anchor="t" bIns="0" lIns="0" spcFirstLastPara="1" rIns="0" wrap="square" tIns="12700">
            <a:spAutoFit/>
          </a:bodyPr>
          <a:lstStyle/>
          <a:p>
            <a:pPr indent="0" lvl="0" marL="12700" marR="5080" rtl="0" algn="l">
              <a:lnSpc>
                <a:spcPct val="118100"/>
              </a:lnSpc>
              <a:spcBef>
                <a:spcPts val="0"/>
              </a:spcBef>
              <a:spcAft>
                <a:spcPts val="0"/>
              </a:spcAft>
              <a:buNone/>
            </a:pPr>
            <a:r>
              <a:rPr lang="en-US" sz="2200">
                <a:solidFill>
                  <a:srgbClr val="00AF50"/>
                </a:solidFill>
                <a:latin typeface="Calibri"/>
                <a:ea typeface="Calibri"/>
                <a:cs typeface="Calibri"/>
                <a:sym typeface="Calibri"/>
              </a:rPr>
              <a:t>t1 = id3 * 60.0  </a:t>
            </a:r>
            <a:r>
              <a:rPr lang="en-US" sz="2200">
                <a:solidFill>
                  <a:srgbClr val="006FC0"/>
                </a:solidFill>
                <a:latin typeface="Calibri"/>
                <a:ea typeface="Calibri"/>
                <a:cs typeface="Calibri"/>
                <a:sym typeface="Calibri"/>
              </a:rPr>
              <a:t>id1 = id2 + t1</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9"/>
          <p:cNvSpPr/>
          <p:nvPr/>
        </p:nvSpPr>
        <p:spPr>
          <a:xfrm>
            <a:off x="761" y="1114805"/>
            <a:ext cx="4027170" cy="0"/>
          </a:xfrm>
          <a:custGeom>
            <a:rect b="b" l="l" r="r" t="t"/>
            <a:pathLst>
              <a:path extrusionOk="0" h="120000" w="4027170">
                <a:moveTo>
                  <a:pt x="0" y="0"/>
                </a:moveTo>
                <a:lnTo>
                  <a:pt x="4027170"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8" name="Google Shape;228;p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29" name="Google Shape;229;p9"/>
          <p:cNvSpPr txBox="1"/>
          <p:nvPr>
            <p:ph type="title"/>
          </p:nvPr>
        </p:nvSpPr>
        <p:spPr>
          <a:xfrm>
            <a:off x="450595" y="231986"/>
            <a:ext cx="3504565" cy="824865"/>
          </a:xfrm>
          <a:prstGeom prst="rect">
            <a:avLst/>
          </a:prstGeom>
          <a:noFill/>
          <a:ln>
            <a:noFill/>
          </a:ln>
        </p:spPr>
        <p:txBody>
          <a:bodyPr anchorCtr="0" anchor="t" bIns="0" lIns="0" spcFirstLastPara="1" rIns="0" wrap="square" tIns="46350">
            <a:spAutoFit/>
          </a:bodyPr>
          <a:lstStyle/>
          <a:p>
            <a:pPr indent="0" lvl="0" marL="33655" rtl="0" algn="l">
              <a:lnSpc>
                <a:spcPct val="100000"/>
              </a:lnSpc>
              <a:spcBef>
                <a:spcPts val="0"/>
              </a:spcBef>
              <a:spcAft>
                <a:spcPts val="0"/>
              </a:spcAft>
              <a:buNone/>
            </a:pPr>
            <a:r>
              <a:rPr lang="en-US" sz="2400">
                <a:solidFill>
                  <a:srgbClr val="2E5496"/>
                </a:solidFill>
              </a:rPr>
              <a:t>COMPILER DESIGN</a:t>
            </a:r>
            <a:endParaRPr sz="2400"/>
          </a:p>
          <a:p>
            <a:pPr indent="0" lvl="0" marL="12700" rtl="0" algn="l">
              <a:lnSpc>
                <a:spcPct val="100000"/>
              </a:lnSpc>
              <a:spcBef>
                <a:spcPts val="265"/>
              </a:spcBef>
              <a:spcAft>
                <a:spcPts val="0"/>
              </a:spcAft>
              <a:buNone/>
            </a:pPr>
            <a:r>
              <a:rPr lang="en-US" sz="2400"/>
              <a:t>The Structure of a Compiler</a:t>
            </a:r>
            <a:endParaRPr sz="2400"/>
          </a:p>
        </p:txBody>
      </p:sp>
      <p:sp>
        <p:nvSpPr>
          <p:cNvPr id="230" name="Google Shape;230;p9"/>
          <p:cNvSpPr txBox="1"/>
          <p:nvPr/>
        </p:nvSpPr>
        <p:spPr>
          <a:xfrm>
            <a:off x="220472" y="1126693"/>
            <a:ext cx="286004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u="sng">
                <a:solidFill>
                  <a:schemeClr val="dk1"/>
                </a:solidFill>
                <a:latin typeface="Calibri"/>
                <a:ea typeface="Calibri"/>
                <a:cs typeface="Calibri"/>
                <a:sym typeface="Calibri"/>
              </a:rPr>
              <a:t>(Phases of a Compiler)</a:t>
            </a:r>
            <a:endParaRPr sz="2400">
              <a:solidFill>
                <a:schemeClr val="dk1"/>
              </a:solidFill>
              <a:latin typeface="Calibri"/>
              <a:ea typeface="Calibri"/>
              <a:cs typeface="Calibri"/>
              <a:sym typeface="Calibri"/>
            </a:endParaRPr>
          </a:p>
        </p:txBody>
      </p:sp>
      <p:grpSp>
        <p:nvGrpSpPr>
          <p:cNvPr id="231" name="Google Shape;231;p9"/>
          <p:cNvGrpSpPr/>
          <p:nvPr/>
        </p:nvGrpSpPr>
        <p:grpSpPr>
          <a:xfrm>
            <a:off x="4372355" y="100414"/>
            <a:ext cx="3532760" cy="6358127"/>
            <a:chOff x="4372355" y="92964"/>
            <a:chExt cx="3532760" cy="6358127"/>
          </a:xfrm>
        </p:grpSpPr>
        <p:pic>
          <p:nvPicPr>
            <p:cNvPr id="232" name="Google Shape;232;p9"/>
            <p:cNvPicPr preferRelativeResize="0"/>
            <p:nvPr/>
          </p:nvPicPr>
          <p:blipFill rotWithShape="1">
            <a:blip r:embed="rId4">
              <a:alphaModFix/>
            </a:blip>
            <a:srcRect b="0" l="0" r="0" t="0"/>
            <a:stretch/>
          </p:blipFill>
          <p:spPr>
            <a:xfrm>
              <a:off x="4372355" y="92964"/>
              <a:ext cx="2623037" cy="5423915"/>
            </a:xfrm>
            <a:prstGeom prst="rect">
              <a:avLst/>
            </a:prstGeom>
            <a:noFill/>
            <a:ln>
              <a:noFill/>
            </a:ln>
          </p:spPr>
        </p:pic>
        <p:pic>
          <p:nvPicPr>
            <p:cNvPr id="233" name="Google Shape;233;p9"/>
            <p:cNvPicPr preferRelativeResize="0"/>
            <p:nvPr/>
          </p:nvPicPr>
          <p:blipFill rotWithShape="1">
            <a:blip r:embed="rId5">
              <a:alphaModFix/>
            </a:blip>
            <a:srcRect b="0" l="0" r="0" t="0"/>
            <a:stretch/>
          </p:blipFill>
          <p:spPr>
            <a:xfrm>
              <a:off x="4515611" y="5504687"/>
              <a:ext cx="2273808" cy="946404"/>
            </a:xfrm>
            <a:prstGeom prst="rect">
              <a:avLst/>
            </a:prstGeom>
            <a:noFill/>
            <a:ln>
              <a:noFill/>
            </a:ln>
          </p:spPr>
        </p:pic>
        <p:sp>
          <p:nvSpPr>
            <p:cNvPr id="234" name="Google Shape;234;p9"/>
            <p:cNvSpPr/>
            <p:nvPr/>
          </p:nvSpPr>
          <p:spPr>
            <a:xfrm>
              <a:off x="6705600" y="2350008"/>
              <a:ext cx="1199515" cy="3858895"/>
            </a:xfrm>
            <a:custGeom>
              <a:rect b="b" l="l" r="r" t="t"/>
              <a:pathLst>
                <a:path extrusionOk="0" h="3858895" w="1199515">
                  <a:moveTo>
                    <a:pt x="1156676" y="70979"/>
                  </a:moveTo>
                  <a:lnTo>
                    <a:pt x="0" y="3854792"/>
                  </a:lnTo>
                  <a:lnTo>
                    <a:pt x="12192" y="3858514"/>
                  </a:lnTo>
                  <a:lnTo>
                    <a:pt x="1168892" y="74710"/>
                  </a:lnTo>
                  <a:lnTo>
                    <a:pt x="1156676" y="70979"/>
                  </a:lnTo>
                  <a:close/>
                </a:path>
                <a:path extrusionOk="0" h="3858895" w="1199515">
                  <a:moveTo>
                    <a:pt x="1194911" y="58800"/>
                  </a:moveTo>
                  <a:lnTo>
                    <a:pt x="1160399" y="58800"/>
                  </a:lnTo>
                  <a:lnTo>
                    <a:pt x="1172591" y="62611"/>
                  </a:lnTo>
                  <a:lnTo>
                    <a:pt x="1168892" y="74710"/>
                  </a:lnTo>
                  <a:lnTo>
                    <a:pt x="1199133" y="83946"/>
                  </a:lnTo>
                  <a:lnTo>
                    <a:pt x="1194911" y="58800"/>
                  </a:lnTo>
                  <a:close/>
                </a:path>
                <a:path extrusionOk="0" h="3858895" w="1199515">
                  <a:moveTo>
                    <a:pt x="1160399" y="58800"/>
                  </a:moveTo>
                  <a:lnTo>
                    <a:pt x="1156676" y="70979"/>
                  </a:lnTo>
                  <a:lnTo>
                    <a:pt x="1168892" y="74710"/>
                  </a:lnTo>
                  <a:lnTo>
                    <a:pt x="1172591" y="62611"/>
                  </a:lnTo>
                  <a:lnTo>
                    <a:pt x="1160399" y="58800"/>
                  </a:lnTo>
                  <a:close/>
                </a:path>
                <a:path extrusionOk="0" h="3858895" w="1199515">
                  <a:moveTo>
                    <a:pt x="1185036" y="0"/>
                  </a:moveTo>
                  <a:lnTo>
                    <a:pt x="1126363" y="61721"/>
                  </a:lnTo>
                  <a:lnTo>
                    <a:pt x="1156676" y="70979"/>
                  </a:lnTo>
                  <a:lnTo>
                    <a:pt x="1160399" y="58800"/>
                  </a:lnTo>
                  <a:lnTo>
                    <a:pt x="1194911" y="58800"/>
                  </a:lnTo>
                  <a:lnTo>
                    <a:pt x="1185036"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5" name="Google Shape;235;p9"/>
          <p:cNvSpPr txBox="1"/>
          <p:nvPr/>
        </p:nvSpPr>
        <p:spPr>
          <a:xfrm>
            <a:off x="1008989" y="1981911"/>
            <a:ext cx="2703195" cy="2302510"/>
          </a:xfrm>
          <a:prstGeom prst="rect">
            <a:avLst/>
          </a:prstGeom>
          <a:noFill/>
          <a:ln>
            <a:noFill/>
          </a:ln>
        </p:spPr>
        <p:txBody>
          <a:bodyPr anchorCtr="0" anchor="t" bIns="0" lIns="0" spcFirstLastPara="1" rIns="0" wrap="square" tIns="12050">
            <a:spAutoFit/>
          </a:bodyPr>
          <a:lstStyle/>
          <a:p>
            <a:pPr indent="0" lvl="0" marL="12700" marR="0" rtl="0" algn="l">
              <a:lnSpc>
                <a:spcPct val="116136"/>
              </a:lnSpc>
              <a:spcBef>
                <a:spcPts val="0"/>
              </a:spcBef>
              <a:spcAft>
                <a:spcPts val="0"/>
              </a:spcAft>
              <a:buNone/>
            </a:pPr>
            <a:r>
              <a:rPr b="1" lang="en-US" sz="2200">
                <a:solidFill>
                  <a:srgbClr val="00AF50"/>
                </a:solidFill>
                <a:latin typeface="Calibri"/>
                <a:ea typeface="Calibri"/>
                <a:cs typeface="Calibri"/>
                <a:sym typeface="Calibri"/>
              </a:rPr>
              <a:t>LD- Load</a:t>
            </a:r>
            <a:endParaRPr sz="2200">
              <a:solidFill>
                <a:schemeClr val="dk1"/>
              </a:solidFill>
              <a:latin typeface="Calibri"/>
              <a:ea typeface="Calibri"/>
              <a:cs typeface="Calibri"/>
              <a:sym typeface="Calibri"/>
            </a:endParaRPr>
          </a:p>
          <a:p>
            <a:pPr indent="0" lvl="0" marL="277495" marR="0" rtl="0" algn="l">
              <a:lnSpc>
                <a:spcPct val="116136"/>
              </a:lnSpc>
              <a:spcBef>
                <a:spcPts val="0"/>
              </a:spcBef>
              <a:spcAft>
                <a:spcPts val="0"/>
              </a:spcAft>
              <a:buNone/>
            </a:pPr>
            <a:r>
              <a:rPr lang="en-US" sz="2200">
                <a:solidFill>
                  <a:srgbClr val="843B0C"/>
                </a:solidFill>
                <a:latin typeface="Calibri"/>
                <a:ea typeface="Calibri"/>
                <a:cs typeface="Calibri"/>
                <a:sym typeface="Calibri"/>
              </a:rPr>
              <a:t>LD Register, Memory</a:t>
            </a:r>
            <a:endParaRPr sz="2200">
              <a:solidFill>
                <a:schemeClr val="dk1"/>
              </a:solidFill>
              <a:latin typeface="Calibri"/>
              <a:ea typeface="Calibri"/>
              <a:cs typeface="Calibri"/>
              <a:sym typeface="Calibri"/>
            </a:endParaRPr>
          </a:p>
          <a:p>
            <a:pPr indent="0" lvl="0" marL="12700" marR="0" rtl="0" algn="l">
              <a:lnSpc>
                <a:spcPct val="112500"/>
              </a:lnSpc>
              <a:spcBef>
                <a:spcPts val="295"/>
              </a:spcBef>
              <a:spcAft>
                <a:spcPts val="0"/>
              </a:spcAft>
              <a:buNone/>
            </a:pPr>
            <a:r>
              <a:rPr b="1" lang="en-US" sz="2200">
                <a:solidFill>
                  <a:srgbClr val="006FC0"/>
                </a:solidFill>
                <a:latin typeface="Calibri"/>
                <a:ea typeface="Calibri"/>
                <a:cs typeface="Calibri"/>
                <a:sym typeface="Calibri"/>
              </a:rPr>
              <a:t>ST- Store</a:t>
            </a:r>
            <a:endParaRPr sz="2200">
              <a:solidFill>
                <a:schemeClr val="dk1"/>
              </a:solidFill>
              <a:latin typeface="Calibri"/>
              <a:ea typeface="Calibri"/>
              <a:cs typeface="Calibri"/>
              <a:sym typeface="Calibri"/>
            </a:endParaRPr>
          </a:p>
          <a:p>
            <a:pPr indent="0" lvl="0" marL="252095" marR="0" rtl="0" algn="l">
              <a:lnSpc>
                <a:spcPct val="112272"/>
              </a:lnSpc>
              <a:spcBef>
                <a:spcPts val="0"/>
              </a:spcBef>
              <a:spcAft>
                <a:spcPts val="0"/>
              </a:spcAft>
              <a:buNone/>
            </a:pPr>
            <a:r>
              <a:rPr lang="en-US" sz="2200">
                <a:solidFill>
                  <a:srgbClr val="843B0C"/>
                </a:solidFill>
                <a:latin typeface="Calibri"/>
                <a:ea typeface="Calibri"/>
                <a:cs typeface="Calibri"/>
                <a:sym typeface="Calibri"/>
              </a:rPr>
              <a:t>ST Memory, Register</a:t>
            </a:r>
            <a:endParaRPr sz="2200">
              <a:solidFill>
                <a:schemeClr val="dk1"/>
              </a:solidFill>
              <a:latin typeface="Calibri"/>
              <a:ea typeface="Calibri"/>
              <a:cs typeface="Calibri"/>
              <a:sym typeface="Calibri"/>
            </a:endParaRPr>
          </a:p>
          <a:p>
            <a:pPr indent="-240029" lvl="0" marL="252095" marR="728980" rtl="0" algn="l">
              <a:lnSpc>
                <a:spcPct val="93600"/>
              </a:lnSpc>
              <a:spcBef>
                <a:spcPts val="165"/>
              </a:spcBef>
              <a:spcAft>
                <a:spcPts val="0"/>
              </a:spcAft>
              <a:buNone/>
            </a:pPr>
            <a:r>
              <a:rPr b="1" lang="en-US" sz="2200">
                <a:solidFill>
                  <a:srgbClr val="C00000"/>
                </a:solidFill>
                <a:latin typeface="Calibri"/>
                <a:ea typeface="Calibri"/>
                <a:cs typeface="Calibri"/>
                <a:sym typeface="Calibri"/>
              </a:rPr>
              <a:t>ADD- Additon  </a:t>
            </a:r>
            <a:r>
              <a:rPr lang="en-US" sz="2200">
                <a:solidFill>
                  <a:srgbClr val="843B0C"/>
                </a:solidFill>
                <a:latin typeface="Calibri"/>
                <a:ea typeface="Calibri"/>
                <a:cs typeface="Calibri"/>
                <a:sym typeface="Calibri"/>
              </a:rPr>
              <a:t>ADD R1, R2  ADD R1, R2, R3</a:t>
            </a:r>
            <a:endParaRPr sz="2200">
              <a:solidFill>
                <a:schemeClr val="dk1"/>
              </a:solidFill>
              <a:latin typeface="Calibri"/>
              <a:ea typeface="Calibri"/>
              <a:cs typeface="Calibri"/>
              <a:sym typeface="Calibri"/>
            </a:endParaRPr>
          </a:p>
        </p:txBody>
      </p:sp>
      <p:sp>
        <p:nvSpPr>
          <p:cNvPr id="236" name="Google Shape;236;p9"/>
          <p:cNvSpPr txBox="1"/>
          <p:nvPr/>
        </p:nvSpPr>
        <p:spPr>
          <a:xfrm>
            <a:off x="554227" y="4381943"/>
            <a:ext cx="3042285" cy="2147570"/>
          </a:xfrm>
          <a:prstGeom prst="rect">
            <a:avLst/>
          </a:prstGeom>
          <a:noFill/>
          <a:ln>
            <a:noFill/>
          </a:ln>
        </p:spPr>
        <p:txBody>
          <a:bodyPr anchorCtr="0" anchor="t" bIns="0" lIns="0" spcFirstLastPara="1" rIns="0" wrap="square" tIns="103500">
            <a:spAutoFit/>
          </a:bodyPr>
          <a:lstStyle/>
          <a:p>
            <a:pPr indent="0" lvl="0" marL="421640" marR="0" rtl="0" algn="l">
              <a:lnSpc>
                <a:spcPct val="100000"/>
              </a:lnSpc>
              <a:spcBef>
                <a:spcPts val="0"/>
              </a:spcBef>
              <a:spcAft>
                <a:spcPts val="0"/>
              </a:spcAft>
              <a:buNone/>
            </a:pPr>
            <a:r>
              <a:rPr b="1" lang="en-US" sz="2200">
                <a:solidFill>
                  <a:srgbClr val="FF0000"/>
                </a:solidFill>
                <a:latin typeface="Calibri"/>
                <a:ea typeface="Calibri"/>
                <a:cs typeface="Calibri"/>
                <a:sym typeface="Calibri"/>
              </a:rPr>
              <a:t>MUL - Multiplication</a:t>
            </a:r>
            <a:endParaRPr sz="2200">
              <a:solidFill>
                <a:schemeClr val="dk1"/>
              </a:solidFill>
              <a:latin typeface="Calibri"/>
              <a:ea typeface="Calibri"/>
              <a:cs typeface="Calibri"/>
              <a:sym typeface="Calibri"/>
            </a:endParaRPr>
          </a:p>
          <a:p>
            <a:pPr indent="0" lvl="0" marL="706755" marR="0" rtl="0" algn="l">
              <a:lnSpc>
                <a:spcPct val="100000"/>
              </a:lnSpc>
              <a:spcBef>
                <a:spcPts val="715"/>
              </a:spcBef>
              <a:spcAft>
                <a:spcPts val="0"/>
              </a:spcAft>
              <a:buNone/>
            </a:pPr>
            <a:r>
              <a:rPr lang="en-US" sz="2200">
                <a:solidFill>
                  <a:srgbClr val="843B0C"/>
                </a:solidFill>
                <a:latin typeface="Calibri"/>
                <a:ea typeface="Calibri"/>
                <a:cs typeface="Calibri"/>
                <a:sym typeface="Calibri"/>
              </a:rPr>
              <a:t>MUL R1, R2</a:t>
            </a:r>
            <a:endParaRPr sz="22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30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lang="en-US" sz="2200">
                <a:solidFill>
                  <a:schemeClr val="dk1"/>
                </a:solidFill>
                <a:latin typeface="Calibri"/>
                <a:ea typeface="Calibri"/>
                <a:cs typeface="Calibri"/>
                <a:sym typeface="Calibri"/>
              </a:rPr>
              <a:t>For floating point numbers</a:t>
            </a:r>
            <a:endParaRPr sz="2200">
              <a:solidFill>
                <a:schemeClr val="dk1"/>
              </a:solidFill>
              <a:latin typeface="Calibri"/>
              <a:ea typeface="Calibri"/>
              <a:cs typeface="Calibri"/>
              <a:sym typeface="Calibri"/>
            </a:endParaRPr>
          </a:p>
          <a:p>
            <a:pPr indent="0" lvl="0" marL="12700" marR="0" rtl="0" algn="l">
              <a:lnSpc>
                <a:spcPct val="100000"/>
              </a:lnSpc>
              <a:spcBef>
                <a:spcPts val="980"/>
              </a:spcBef>
              <a:spcAft>
                <a:spcPts val="0"/>
              </a:spcAft>
              <a:buNone/>
            </a:pPr>
            <a:r>
              <a:rPr lang="en-US" sz="2200">
                <a:solidFill>
                  <a:schemeClr val="dk1"/>
                </a:solidFill>
                <a:latin typeface="Calibri"/>
                <a:ea typeface="Calibri"/>
                <a:cs typeface="Calibri"/>
                <a:sym typeface="Calibri"/>
              </a:rPr>
              <a:t>LDF, STF, ADDF, MULF</a:t>
            </a:r>
            <a:endParaRPr sz="2200">
              <a:solidFill>
                <a:schemeClr val="dk1"/>
              </a:solidFill>
              <a:latin typeface="Calibri"/>
              <a:ea typeface="Calibri"/>
              <a:cs typeface="Calibri"/>
              <a:sym typeface="Calibri"/>
            </a:endParaRPr>
          </a:p>
        </p:txBody>
      </p:sp>
      <p:sp>
        <p:nvSpPr>
          <p:cNvPr id="237" name="Google Shape;237;p9"/>
          <p:cNvSpPr txBox="1"/>
          <p:nvPr/>
        </p:nvSpPr>
        <p:spPr>
          <a:xfrm>
            <a:off x="8165083" y="1619758"/>
            <a:ext cx="1811655" cy="184785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rgbClr val="00AF50"/>
                </a:solidFill>
                <a:latin typeface="Calibri"/>
                <a:ea typeface="Calibri"/>
                <a:cs typeface="Calibri"/>
                <a:sym typeface="Calibri"/>
              </a:rPr>
              <a:t>LDF R2, id3</a:t>
            </a:r>
            <a:endParaRPr sz="220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rPr lang="en-US" sz="2200">
                <a:solidFill>
                  <a:srgbClr val="843B0C"/>
                </a:solidFill>
                <a:latin typeface="Calibri"/>
                <a:ea typeface="Calibri"/>
                <a:cs typeface="Calibri"/>
                <a:sym typeface="Calibri"/>
              </a:rPr>
              <a:t>MULF R2, #60.0</a:t>
            </a:r>
            <a:endParaRPr sz="2200">
              <a:solidFill>
                <a:schemeClr val="dk1"/>
              </a:solidFill>
              <a:latin typeface="Calibri"/>
              <a:ea typeface="Calibri"/>
              <a:cs typeface="Calibri"/>
              <a:sym typeface="Calibri"/>
            </a:endParaRPr>
          </a:p>
          <a:p>
            <a:pPr indent="0" lvl="0" marL="12700" marR="344170" rtl="0" algn="l">
              <a:lnSpc>
                <a:spcPct val="108600"/>
              </a:lnSpc>
              <a:spcBef>
                <a:spcPts val="375"/>
              </a:spcBef>
              <a:spcAft>
                <a:spcPts val="0"/>
              </a:spcAft>
              <a:buNone/>
            </a:pPr>
            <a:r>
              <a:rPr b="1" lang="en-US" sz="2200">
                <a:solidFill>
                  <a:srgbClr val="00AF50"/>
                </a:solidFill>
                <a:latin typeface="Calibri"/>
                <a:ea typeface="Calibri"/>
                <a:cs typeface="Calibri"/>
                <a:sym typeface="Calibri"/>
              </a:rPr>
              <a:t>LDF R1, id2  </a:t>
            </a:r>
            <a:r>
              <a:rPr b="1" lang="en-US" sz="2200">
                <a:solidFill>
                  <a:srgbClr val="00AFEF"/>
                </a:solidFill>
                <a:latin typeface="Calibri"/>
                <a:ea typeface="Calibri"/>
                <a:cs typeface="Calibri"/>
                <a:sym typeface="Calibri"/>
              </a:rPr>
              <a:t>ADDF R1, R2  </a:t>
            </a:r>
            <a:r>
              <a:rPr b="1" lang="en-US" sz="2200">
                <a:solidFill>
                  <a:srgbClr val="006FC0"/>
                </a:solidFill>
                <a:latin typeface="Calibri"/>
                <a:ea typeface="Calibri"/>
                <a:cs typeface="Calibri"/>
                <a:sym typeface="Calibri"/>
              </a:rPr>
              <a:t>STF id1, R1</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2022-01-15T07:02:54Z</dcterms:created>
  <dc:creator>Pooja 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2021-01-08T00:00:00Z</vt:filetime>
  </property>
  <property fmtid="{D5CDD505-2E9C-101B-9397-08002B2CF9AE}" pid="3" name="Creator">
    <vt:lpwstr>Microsoft® PowerPoint® for Office 365</vt:lpwstr>
  </property>
  <property fmtid="{D5CDD505-2E9C-101B-9397-08002B2CF9AE}" pid="4" name="LastSaved">
    <vt:filetime>2022-01-15T00:00:00Z</vt:filetime>
  </property>
</Properties>
</file>