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ubRt5PIXXa+s+M/kCvaI3iZz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5B0CBB-2C09-4B59-884F-7756AD5D19EB}">
  <a:tblStyle styleId="{8F5B0CBB-2C09-4B59-884F-7756AD5D19E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5497476" y="2983029"/>
            <a:ext cx="8079105" cy="469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497476" y="2983029"/>
            <a:ext cx="8079105" cy="4690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s://www.tutorialspoint.com/compiler_design/compiler_design_symbol_table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4949647" y="1669627"/>
            <a:ext cx="3748278" cy="1400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50">
            <a:spAutoFit/>
          </a:bodyPr>
          <a:lstStyle/>
          <a:p>
            <a:pPr indent="0" lvl="0" marL="158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4648200" y="3657600"/>
            <a:ext cx="8392668" cy="1560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475">
            <a:spAutoFit/>
          </a:bodyPr>
          <a:lstStyle/>
          <a:p>
            <a:pPr indent="0" lvl="0" marL="158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50" marR="0" rtl="0" algn="l">
              <a:spcBef>
                <a:spcPts val="643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733" y="7319263"/>
            <a:ext cx="1280160" cy="1439333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4854550" y="3522472"/>
            <a:ext cx="5497830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60" y="2025903"/>
            <a:ext cx="2843783" cy="47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542" y="355600"/>
            <a:ext cx="1280160" cy="1436793"/>
          </a:xfrm>
          <a:custGeom>
            <a:rect b="b" l="l" r="r" t="t"/>
            <a:pathLst>
              <a:path extrusionOk="0" h="1077595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130" name="Google Shape;130;p1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721581" y="2666387"/>
            <a:ext cx="93218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Other attributes: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scope of a variable can be represented by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number (Scope is just one of attributes)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different symbol table is constructed for different scope.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597"/>
              </a:buClr>
              <a:buSzPts val="4050"/>
              <a:buFont typeface="Calibri"/>
              <a:buNone/>
            </a:pPr>
            <a:r>
              <a:t/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Object Oriented Languages Have classes like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Method names, class names, object names.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Scoping is VERY important. (Inheritance).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538331" y="280327"/>
            <a:ext cx="4749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the symbol table</a:t>
            </a:r>
            <a:endParaRPr sz="3000"/>
          </a:p>
        </p:txBody>
      </p:sp>
      <p:sp>
        <p:nvSpPr>
          <p:cNvPr id="138" name="Google Shape;138;p1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721581" y="2285775"/>
            <a:ext cx="10213975" cy="595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There	are	three	main	operations	to	be	carried	out	on	the	symbol  table: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determining whether a string has already been stored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inserting an entry for a 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deleting a string when it goes out of scope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597"/>
              </a:buClr>
              <a:buSzPts val="4050"/>
              <a:buFont typeface="Calibri"/>
              <a:buNone/>
            </a:pPr>
            <a:r>
              <a:t/>
            </a:r>
            <a:endParaRPr sz="4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requires three functions: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1079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lookup(s)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returns the index of the entry for string s, or 0 if there is  no entry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2413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insert(s,t)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add a new entry for string s (of token t), and return its  index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delete(s)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deletes s from the table (or, typically, hides it)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538331" y="280327"/>
            <a:ext cx="4749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the symbol table</a:t>
            </a:r>
            <a:endParaRPr sz="3000"/>
          </a:p>
        </p:txBody>
      </p:sp>
      <p:sp>
        <p:nvSpPr>
          <p:cNvPr id="146" name="Google Shape;146;p1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/>
        </p:nvSpPr>
        <p:spPr>
          <a:xfrm>
            <a:off x="721581" y="2413169"/>
            <a:ext cx="10212070" cy="553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82600" lvl="0" marL="494665" marR="500761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two symbol table mechanisms: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Linear lists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Hash tables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Each scheme is evaluated on the basis of time required to add n  entries and make e inquiries.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597"/>
              </a:buClr>
              <a:buSzPts val="4050"/>
              <a:buFont typeface="Calibri"/>
              <a:buNone/>
            </a:pPr>
            <a:r>
              <a:t/>
            </a:r>
            <a:endParaRPr sz="4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	linear	list	is	the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simplest	to	implement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,	but	its	performance	is  poor when n and e are large.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597"/>
              </a:buClr>
              <a:buSzPts val="4050"/>
              <a:buFont typeface="Calibri"/>
              <a:buNone/>
            </a:pPr>
            <a:r>
              <a:t/>
            </a:r>
            <a:endParaRPr sz="4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98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Hashing	schemes	provide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better	performance	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	greater  programming effort and space overhead.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538331" y="280327"/>
            <a:ext cx="64128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the symbol table (Example)</a:t>
            </a:r>
            <a:endParaRPr sz="3000"/>
          </a:p>
        </p:txBody>
      </p:sp>
      <p:sp>
        <p:nvSpPr>
          <p:cNvPr id="154" name="Google Shape;154;p1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604352" y="2982908"/>
            <a:ext cx="3935729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434975" lvl="0" marL="44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float fun2(int I, float j,){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4975" lvl="0" marL="44704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 k,e;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2475230" rtl="0" algn="l">
              <a:lnSpc>
                <a:spcPct val="1238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float z;  4.	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5.	e=0;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6.	k = I *j+k;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7.	z = fun1(k,e,);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8.	*z;	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13"/>
          <p:cNvGraphicFramePr/>
          <p:nvPr/>
        </p:nvGraphicFramePr>
        <p:xfrm>
          <a:off x="5497476" y="2983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{8F5B0CBB-2C09-4B59-884F-7756AD5D19EB}</a:tableStyleId>
              </a:tblPr>
              <a:tblGrid>
                <a:gridCol w="701675"/>
                <a:gridCol w="923925"/>
                <a:gridCol w="1108700"/>
                <a:gridCol w="703575"/>
                <a:gridCol w="655950"/>
                <a:gridCol w="786775"/>
                <a:gridCol w="989325"/>
                <a:gridCol w="989325"/>
                <a:gridCol w="1203950"/>
              </a:tblGrid>
              <a:tr h="72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Token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Dtype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Scope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9620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Other Attribute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 hMerge="1"/>
                <a:tc hMerge="1"/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Declared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Referred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Other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Fun2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1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argument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argument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7,8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fun1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TK_ID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procname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9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proccall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1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1F3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3"/>
          <p:cNvSpPr/>
          <p:nvPr/>
        </p:nvSpPr>
        <p:spPr>
          <a:xfrm>
            <a:off x="609600" y="7848600"/>
            <a:ext cx="1013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https://www.tutorialspoint.com/compiler_design/compiler_design_symbol_table.htm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538331" y="280327"/>
            <a:ext cx="92767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the symbol table (Linked list implementation)</a:t>
            </a:r>
            <a:endParaRPr sz="3000"/>
          </a:p>
        </p:txBody>
      </p:sp>
      <p:sp>
        <p:nvSpPr>
          <p:cNvPr id="164" name="Google Shape;164;p1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8403" y="1956799"/>
            <a:ext cx="7223843" cy="54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/>
          <p:nvPr/>
        </p:nvSpPr>
        <p:spPr>
          <a:xfrm>
            <a:off x="1295400" y="7924800"/>
            <a:ext cx="1013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http://codingloverlavi.blogspot.com/2014/02/symbol-table-implementation-using.html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538331" y="280327"/>
            <a:ext cx="37585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 and scope</a:t>
            </a:r>
            <a:endParaRPr sz="3000"/>
          </a:p>
        </p:txBody>
      </p:sp>
      <p:sp>
        <p:nvSpPr>
          <p:cNvPr id="173" name="Google Shape;173;p1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586565" y="3544837"/>
            <a:ext cx="95802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78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Symbol tables typically need to support multiple declarations  of the same identifier within a program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604352" y="5028197"/>
            <a:ext cx="954468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778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	shall	implement	scopes	by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setting	up	a	separate	symbol  table for each scope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5"/>
          <p:cNvGrpSpPr/>
          <p:nvPr/>
        </p:nvGrpSpPr>
        <p:grpSpPr>
          <a:xfrm>
            <a:off x="10621107" y="2719754"/>
            <a:ext cx="3611245" cy="4337685"/>
            <a:chOff x="10621107" y="2719754"/>
            <a:chExt cx="3611245" cy="4337685"/>
          </a:xfrm>
        </p:grpSpPr>
        <p:sp>
          <p:nvSpPr>
            <p:cNvPr id="178" name="Google Shape;178;p15"/>
            <p:cNvSpPr/>
            <p:nvPr/>
          </p:nvSpPr>
          <p:spPr>
            <a:xfrm>
              <a:off x="10621107" y="2719754"/>
              <a:ext cx="3611245" cy="4337685"/>
            </a:xfrm>
            <a:custGeom>
              <a:rect b="b" l="l" r="r" t="t"/>
              <a:pathLst>
                <a:path extrusionOk="0" h="4337684" w="3611244">
                  <a:moveTo>
                    <a:pt x="3008911" y="4337538"/>
                  </a:moveTo>
                  <a:lnTo>
                    <a:pt x="601797" y="4337538"/>
                  </a:lnTo>
                  <a:lnTo>
                    <a:pt x="554767" y="4335728"/>
                  </a:lnTo>
                  <a:lnTo>
                    <a:pt x="508727" y="4330385"/>
                  </a:lnTo>
                  <a:lnTo>
                    <a:pt x="463810" y="4321644"/>
                  </a:lnTo>
                  <a:lnTo>
                    <a:pt x="420152" y="4309639"/>
                  </a:lnTo>
                  <a:lnTo>
                    <a:pt x="377884" y="4294503"/>
                  </a:lnTo>
                  <a:lnTo>
                    <a:pt x="337142" y="4276371"/>
                  </a:lnTo>
                  <a:lnTo>
                    <a:pt x="298058" y="4255375"/>
                  </a:lnTo>
                  <a:lnTo>
                    <a:pt x="260768" y="4231650"/>
                  </a:lnTo>
                  <a:lnTo>
                    <a:pt x="225403" y="4205330"/>
                  </a:lnTo>
                  <a:lnTo>
                    <a:pt x="192099" y="4176548"/>
                  </a:lnTo>
                  <a:lnTo>
                    <a:pt x="160990" y="4145439"/>
                  </a:lnTo>
                  <a:lnTo>
                    <a:pt x="132208" y="4112135"/>
                  </a:lnTo>
                  <a:lnTo>
                    <a:pt x="105887" y="4076771"/>
                  </a:lnTo>
                  <a:lnTo>
                    <a:pt x="82163" y="4039480"/>
                  </a:lnTo>
                  <a:lnTo>
                    <a:pt x="61167" y="4000397"/>
                  </a:lnTo>
                  <a:lnTo>
                    <a:pt x="43034" y="3959654"/>
                  </a:lnTo>
                  <a:lnTo>
                    <a:pt x="27899" y="3917387"/>
                  </a:lnTo>
                  <a:lnTo>
                    <a:pt x="15893" y="3873728"/>
                  </a:lnTo>
                  <a:lnTo>
                    <a:pt x="7153" y="3828812"/>
                  </a:lnTo>
                  <a:lnTo>
                    <a:pt x="1810" y="3782772"/>
                  </a:lnTo>
                  <a:lnTo>
                    <a:pt x="0" y="3735742"/>
                  </a:lnTo>
                  <a:lnTo>
                    <a:pt x="0" y="601796"/>
                  </a:lnTo>
                  <a:lnTo>
                    <a:pt x="1810" y="554766"/>
                  </a:lnTo>
                  <a:lnTo>
                    <a:pt x="7153" y="508726"/>
                  </a:lnTo>
                  <a:lnTo>
                    <a:pt x="15893" y="463810"/>
                  </a:lnTo>
                  <a:lnTo>
                    <a:pt x="27899" y="420151"/>
                  </a:lnTo>
                  <a:lnTo>
                    <a:pt x="43034" y="377883"/>
                  </a:lnTo>
                  <a:lnTo>
                    <a:pt x="61167" y="337141"/>
                  </a:lnTo>
                  <a:lnTo>
                    <a:pt x="82163" y="298058"/>
                  </a:lnTo>
                  <a:lnTo>
                    <a:pt x="105887" y="260767"/>
                  </a:lnTo>
                  <a:lnTo>
                    <a:pt x="132208" y="225403"/>
                  </a:lnTo>
                  <a:lnTo>
                    <a:pt x="160990" y="192099"/>
                  </a:lnTo>
                  <a:lnTo>
                    <a:pt x="192099" y="160989"/>
                  </a:lnTo>
                  <a:lnTo>
                    <a:pt x="225403" y="132207"/>
                  </a:lnTo>
                  <a:lnTo>
                    <a:pt x="260768" y="105887"/>
                  </a:lnTo>
                  <a:lnTo>
                    <a:pt x="298058" y="82162"/>
                  </a:lnTo>
                  <a:lnTo>
                    <a:pt x="337142" y="61167"/>
                  </a:lnTo>
                  <a:lnTo>
                    <a:pt x="377884" y="43034"/>
                  </a:lnTo>
                  <a:lnTo>
                    <a:pt x="420152" y="27899"/>
                  </a:lnTo>
                  <a:lnTo>
                    <a:pt x="463810" y="15893"/>
                  </a:lnTo>
                  <a:lnTo>
                    <a:pt x="508727" y="7153"/>
                  </a:lnTo>
                  <a:lnTo>
                    <a:pt x="554767" y="1810"/>
                  </a:lnTo>
                  <a:lnTo>
                    <a:pt x="601797" y="0"/>
                  </a:lnTo>
                  <a:lnTo>
                    <a:pt x="3008911" y="0"/>
                  </a:lnTo>
                  <a:lnTo>
                    <a:pt x="3056563" y="1888"/>
                  </a:lnTo>
                  <a:lnTo>
                    <a:pt x="3103621" y="7496"/>
                  </a:lnTo>
                  <a:lnTo>
                    <a:pt x="3149882" y="16742"/>
                  </a:lnTo>
                  <a:lnTo>
                    <a:pt x="3195145" y="29540"/>
                  </a:lnTo>
                  <a:lnTo>
                    <a:pt x="3239208" y="45809"/>
                  </a:lnTo>
                  <a:lnTo>
                    <a:pt x="3281868" y="65462"/>
                  </a:lnTo>
                  <a:lnTo>
                    <a:pt x="3322924" y="88418"/>
                  </a:lnTo>
                  <a:lnTo>
                    <a:pt x="3362173" y="114593"/>
                  </a:lnTo>
                  <a:lnTo>
                    <a:pt x="3399414" y="143902"/>
                  </a:lnTo>
                  <a:lnTo>
                    <a:pt x="3434444" y="176262"/>
                  </a:lnTo>
                  <a:lnTo>
                    <a:pt x="3466804" y="211292"/>
                  </a:lnTo>
                  <a:lnTo>
                    <a:pt x="3496113" y="248533"/>
                  </a:lnTo>
                  <a:lnTo>
                    <a:pt x="3522288" y="287782"/>
                  </a:lnTo>
                  <a:lnTo>
                    <a:pt x="3545244" y="328838"/>
                  </a:lnTo>
                  <a:lnTo>
                    <a:pt x="3564898" y="371498"/>
                  </a:lnTo>
                  <a:lnTo>
                    <a:pt x="3581166" y="415561"/>
                  </a:lnTo>
                  <a:lnTo>
                    <a:pt x="3593965" y="460824"/>
                  </a:lnTo>
                  <a:lnTo>
                    <a:pt x="3603210" y="507086"/>
                  </a:lnTo>
                  <a:lnTo>
                    <a:pt x="3608819" y="554144"/>
                  </a:lnTo>
                  <a:lnTo>
                    <a:pt x="3610707" y="601796"/>
                  </a:lnTo>
                  <a:lnTo>
                    <a:pt x="3610707" y="3735742"/>
                  </a:lnTo>
                  <a:lnTo>
                    <a:pt x="3608896" y="3782772"/>
                  </a:lnTo>
                  <a:lnTo>
                    <a:pt x="3603554" y="3828812"/>
                  </a:lnTo>
                  <a:lnTo>
                    <a:pt x="3594813" y="3873728"/>
                  </a:lnTo>
                  <a:lnTo>
                    <a:pt x="3582808" y="3917387"/>
                  </a:lnTo>
                  <a:lnTo>
                    <a:pt x="3567672" y="3959654"/>
                  </a:lnTo>
                  <a:lnTo>
                    <a:pt x="3549540" y="4000397"/>
                  </a:lnTo>
                  <a:lnTo>
                    <a:pt x="3528544" y="4039480"/>
                  </a:lnTo>
                  <a:lnTo>
                    <a:pt x="3504819" y="4076771"/>
                  </a:lnTo>
                  <a:lnTo>
                    <a:pt x="3478499" y="4112135"/>
                  </a:lnTo>
                  <a:lnTo>
                    <a:pt x="3449717" y="4145439"/>
                  </a:lnTo>
                  <a:lnTo>
                    <a:pt x="3418607" y="4176548"/>
                  </a:lnTo>
                  <a:lnTo>
                    <a:pt x="3385303" y="4205330"/>
                  </a:lnTo>
                  <a:lnTo>
                    <a:pt x="3349939" y="4231650"/>
                  </a:lnTo>
                  <a:lnTo>
                    <a:pt x="3312649" y="4255375"/>
                  </a:lnTo>
                  <a:lnTo>
                    <a:pt x="3273565" y="4276371"/>
                  </a:lnTo>
                  <a:lnTo>
                    <a:pt x="3232823" y="4294503"/>
                  </a:lnTo>
                  <a:lnTo>
                    <a:pt x="3190556" y="4309639"/>
                  </a:lnTo>
                  <a:lnTo>
                    <a:pt x="3146897" y="4321644"/>
                  </a:lnTo>
                  <a:lnTo>
                    <a:pt x="3101981" y="4330385"/>
                  </a:lnTo>
                  <a:lnTo>
                    <a:pt x="3055941" y="4335728"/>
                  </a:lnTo>
                  <a:lnTo>
                    <a:pt x="3008911" y="433753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621107" y="2719754"/>
              <a:ext cx="3611245" cy="4337685"/>
            </a:xfrm>
            <a:custGeom>
              <a:rect b="b" l="l" r="r" t="t"/>
              <a:pathLst>
                <a:path extrusionOk="0" h="4337684" w="3611244">
                  <a:moveTo>
                    <a:pt x="0" y="601796"/>
                  </a:moveTo>
                  <a:lnTo>
                    <a:pt x="1810" y="554766"/>
                  </a:lnTo>
                  <a:lnTo>
                    <a:pt x="7153" y="508726"/>
                  </a:lnTo>
                  <a:lnTo>
                    <a:pt x="15893" y="463810"/>
                  </a:lnTo>
                  <a:lnTo>
                    <a:pt x="27899" y="420151"/>
                  </a:lnTo>
                  <a:lnTo>
                    <a:pt x="43034" y="377883"/>
                  </a:lnTo>
                  <a:lnTo>
                    <a:pt x="61167" y="337141"/>
                  </a:lnTo>
                  <a:lnTo>
                    <a:pt x="82163" y="298058"/>
                  </a:lnTo>
                  <a:lnTo>
                    <a:pt x="105887" y="260767"/>
                  </a:lnTo>
                  <a:lnTo>
                    <a:pt x="132208" y="225403"/>
                  </a:lnTo>
                  <a:lnTo>
                    <a:pt x="160990" y="192099"/>
                  </a:lnTo>
                  <a:lnTo>
                    <a:pt x="192099" y="160989"/>
                  </a:lnTo>
                  <a:lnTo>
                    <a:pt x="225403" y="132207"/>
                  </a:lnTo>
                  <a:lnTo>
                    <a:pt x="260768" y="105887"/>
                  </a:lnTo>
                  <a:lnTo>
                    <a:pt x="298058" y="82162"/>
                  </a:lnTo>
                  <a:lnTo>
                    <a:pt x="337142" y="61167"/>
                  </a:lnTo>
                  <a:lnTo>
                    <a:pt x="377884" y="43034"/>
                  </a:lnTo>
                  <a:lnTo>
                    <a:pt x="420152" y="27899"/>
                  </a:lnTo>
                  <a:lnTo>
                    <a:pt x="463810" y="15893"/>
                  </a:lnTo>
                  <a:lnTo>
                    <a:pt x="508727" y="7153"/>
                  </a:lnTo>
                  <a:lnTo>
                    <a:pt x="554767" y="1810"/>
                  </a:lnTo>
                  <a:lnTo>
                    <a:pt x="601797" y="0"/>
                  </a:lnTo>
                  <a:lnTo>
                    <a:pt x="3008911" y="0"/>
                  </a:lnTo>
                  <a:lnTo>
                    <a:pt x="3056563" y="1888"/>
                  </a:lnTo>
                  <a:lnTo>
                    <a:pt x="3103621" y="7496"/>
                  </a:lnTo>
                  <a:lnTo>
                    <a:pt x="3149882" y="16742"/>
                  </a:lnTo>
                  <a:lnTo>
                    <a:pt x="3195145" y="29540"/>
                  </a:lnTo>
                  <a:lnTo>
                    <a:pt x="3239208" y="45809"/>
                  </a:lnTo>
                  <a:lnTo>
                    <a:pt x="3281868" y="65462"/>
                  </a:lnTo>
                  <a:lnTo>
                    <a:pt x="3322924" y="88418"/>
                  </a:lnTo>
                  <a:lnTo>
                    <a:pt x="3362173" y="114593"/>
                  </a:lnTo>
                  <a:lnTo>
                    <a:pt x="3399414" y="143902"/>
                  </a:lnTo>
                  <a:lnTo>
                    <a:pt x="3434444" y="176262"/>
                  </a:lnTo>
                  <a:lnTo>
                    <a:pt x="3466804" y="211292"/>
                  </a:lnTo>
                  <a:lnTo>
                    <a:pt x="3496113" y="248533"/>
                  </a:lnTo>
                  <a:lnTo>
                    <a:pt x="3522288" y="287782"/>
                  </a:lnTo>
                  <a:lnTo>
                    <a:pt x="3545244" y="328838"/>
                  </a:lnTo>
                  <a:lnTo>
                    <a:pt x="3564898" y="371498"/>
                  </a:lnTo>
                  <a:lnTo>
                    <a:pt x="3581166" y="415561"/>
                  </a:lnTo>
                  <a:lnTo>
                    <a:pt x="3593965" y="460824"/>
                  </a:lnTo>
                  <a:lnTo>
                    <a:pt x="3603210" y="507086"/>
                  </a:lnTo>
                  <a:lnTo>
                    <a:pt x="3608819" y="554144"/>
                  </a:lnTo>
                  <a:lnTo>
                    <a:pt x="3610707" y="601796"/>
                  </a:lnTo>
                  <a:lnTo>
                    <a:pt x="3610707" y="3735742"/>
                  </a:lnTo>
                  <a:lnTo>
                    <a:pt x="3608896" y="3782772"/>
                  </a:lnTo>
                  <a:lnTo>
                    <a:pt x="3603554" y="3828812"/>
                  </a:lnTo>
                  <a:lnTo>
                    <a:pt x="3594813" y="3873728"/>
                  </a:lnTo>
                  <a:lnTo>
                    <a:pt x="3582808" y="3917387"/>
                  </a:lnTo>
                  <a:lnTo>
                    <a:pt x="3567672" y="3959654"/>
                  </a:lnTo>
                  <a:lnTo>
                    <a:pt x="3549540" y="4000397"/>
                  </a:lnTo>
                  <a:lnTo>
                    <a:pt x="3528544" y="4039480"/>
                  </a:lnTo>
                  <a:lnTo>
                    <a:pt x="3504819" y="4076771"/>
                  </a:lnTo>
                  <a:lnTo>
                    <a:pt x="3478499" y="4112135"/>
                  </a:lnTo>
                  <a:lnTo>
                    <a:pt x="3449717" y="4145439"/>
                  </a:lnTo>
                  <a:lnTo>
                    <a:pt x="3418607" y="4176548"/>
                  </a:lnTo>
                  <a:lnTo>
                    <a:pt x="3385303" y="4205330"/>
                  </a:lnTo>
                  <a:lnTo>
                    <a:pt x="3349939" y="4231650"/>
                  </a:lnTo>
                  <a:lnTo>
                    <a:pt x="3312649" y="4255375"/>
                  </a:lnTo>
                  <a:lnTo>
                    <a:pt x="3273565" y="4276371"/>
                  </a:lnTo>
                  <a:lnTo>
                    <a:pt x="3232823" y="4294503"/>
                  </a:lnTo>
                  <a:lnTo>
                    <a:pt x="3190556" y="4309639"/>
                  </a:lnTo>
                  <a:lnTo>
                    <a:pt x="3146897" y="4321644"/>
                  </a:lnTo>
                  <a:lnTo>
                    <a:pt x="3101981" y="4330385"/>
                  </a:lnTo>
                  <a:lnTo>
                    <a:pt x="3055941" y="4335728"/>
                  </a:lnTo>
                  <a:lnTo>
                    <a:pt x="3008911" y="4337538"/>
                  </a:lnTo>
                  <a:lnTo>
                    <a:pt x="601797" y="4337538"/>
                  </a:lnTo>
                  <a:lnTo>
                    <a:pt x="554767" y="4335728"/>
                  </a:lnTo>
                  <a:lnTo>
                    <a:pt x="508727" y="4330385"/>
                  </a:lnTo>
                  <a:lnTo>
                    <a:pt x="463810" y="4321644"/>
                  </a:lnTo>
                  <a:lnTo>
                    <a:pt x="420152" y="4309639"/>
                  </a:lnTo>
                  <a:lnTo>
                    <a:pt x="377884" y="4294503"/>
                  </a:lnTo>
                  <a:lnTo>
                    <a:pt x="337142" y="4276371"/>
                  </a:lnTo>
                  <a:lnTo>
                    <a:pt x="298058" y="4255375"/>
                  </a:lnTo>
                  <a:lnTo>
                    <a:pt x="260768" y="4231650"/>
                  </a:lnTo>
                  <a:lnTo>
                    <a:pt x="225403" y="4205330"/>
                  </a:lnTo>
                  <a:lnTo>
                    <a:pt x="192099" y="4176548"/>
                  </a:lnTo>
                  <a:lnTo>
                    <a:pt x="160990" y="4145439"/>
                  </a:lnTo>
                  <a:lnTo>
                    <a:pt x="132208" y="4112135"/>
                  </a:lnTo>
                  <a:lnTo>
                    <a:pt x="105887" y="4076771"/>
                  </a:lnTo>
                  <a:lnTo>
                    <a:pt x="82163" y="4039480"/>
                  </a:lnTo>
                  <a:lnTo>
                    <a:pt x="61167" y="4000397"/>
                  </a:lnTo>
                  <a:lnTo>
                    <a:pt x="43034" y="3959654"/>
                  </a:lnTo>
                  <a:lnTo>
                    <a:pt x="27899" y="3917387"/>
                  </a:lnTo>
                  <a:lnTo>
                    <a:pt x="15893" y="3873728"/>
                  </a:lnTo>
                  <a:lnTo>
                    <a:pt x="7153" y="3828812"/>
                  </a:lnTo>
                  <a:lnTo>
                    <a:pt x="1810" y="3782772"/>
                  </a:lnTo>
                  <a:lnTo>
                    <a:pt x="0" y="3735742"/>
                  </a:lnTo>
                  <a:lnTo>
                    <a:pt x="0" y="601796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 txBox="1"/>
          <p:nvPr/>
        </p:nvSpPr>
        <p:spPr>
          <a:xfrm>
            <a:off x="10907967" y="3794800"/>
            <a:ext cx="3034665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scope of a  declaration is the  portion of a program  to which the  declaration applies.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538331" y="280327"/>
            <a:ext cx="41275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Symbol table organization</a:t>
            </a:r>
            <a:endParaRPr sz="3000"/>
          </a:p>
        </p:txBody>
      </p:sp>
      <p:sp>
        <p:nvSpPr>
          <p:cNvPr id="186" name="Google Shape;186;p1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186" y="1983401"/>
            <a:ext cx="9754336" cy="69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6538874" y="3851656"/>
            <a:ext cx="5497830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6633210" y="4147312"/>
            <a:ext cx="7173468" cy="21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450">
            <a:spAutoFit/>
          </a:bodyPr>
          <a:lstStyle/>
          <a:p>
            <a:pPr indent="0" lvl="0" marL="158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50" marR="0" rtl="0" algn="l">
              <a:spcBef>
                <a:spcPts val="312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907" marR="0" rtl="0" algn="l">
              <a:spcBef>
                <a:spcPts val="1554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2918643" y="465327"/>
            <a:ext cx="1280160" cy="1439333"/>
          </a:xfrm>
          <a:custGeom>
            <a:rect b="b" l="l" r="r" t="t"/>
            <a:pathLst>
              <a:path extrusionOk="0" h="1079500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376733" y="7319263"/>
            <a:ext cx="1280160" cy="1439333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991" y="2141727"/>
            <a:ext cx="2841954" cy="473252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50">
            <a:spAutoFit/>
          </a:bodyPr>
          <a:lstStyle/>
          <a:p>
            <a:pPr indent="0" lvl="0" marL="14716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810735" y="3863769"/>
            <a:ext cx="597408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Symbol Table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58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Divyaprabha K 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4" name="Google Shape;64;p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756749" y="2968805"/>
            <a:ext cx="5252085" cy="17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Symbol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Construction of symbol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538331" y="280327"/>
            <a:ext cx="33254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7 Phases of Compiler</a:t>
            </a:r>
            <a:endParaRPr sz="3000"/>
          </a:p>
        </p:txBody>
      </p:sp>
      <p:sp>
        <p:nvSpPr>
          <p:cNvPr id="72" name="Google Shape;72;p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 txBox="1"/>
          <p:nvPr/>
        </p:nvSpPr>
        <p:spPr>
          <a:xfrm>
            <a:off x="8967179" y="3359593"/>
            <a:ext cx="485394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	compiler	does	its	work	in  seven different phases and each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8967179" y="4213033"/>
            <a:ext cx="15563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of	them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2098232" y="4213033"/>
            <a:ext cx="17176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access	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8967179" y="4639753"/>
            <a:ext cx="1581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something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8967179" y="5066472"/>
            <a:ext cx="26206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”	and	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0736135" y="4213033"/>
            <a:ext cx="161226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09550" lvl="0" marL="12700" marR="552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have  known	as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33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2484797" y="4639753"/>
            <a:ext cx="12731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4315" lvl="0" marL="24637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Symbol 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8967179" y="5391593"/>
            <a:ext cx="484378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Handler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These two entities are explained  in the upcoming slides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4"/>
          <p:cNvGrpSpPr/>
          <p:nvPr/>
        </p:nvGrpSpPr>
        <p:grpSpPr>
          <a:xfrm>
            <a:off x="0" y="1785750"/>
            <a:ext cx="8963752" cy="7358249"/>
            <a:chOff x="0" y="1785750"/>
            <a:chExt cx="8963752" cy="7358249"/>
          </a:xfrm>
        </p:grpSpPr>
        <p:pic>
          <p:nvPicPr>
            <p:cNvPr id="83" name="Google Shape;8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785750"/>
              <a:ext cx="8963752" cy="7358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300" y="1823850"/>
              <a:ext cx="8871302" cy="73201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90" name="Google Shape;90;p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721581" y="2199805"/>
            <a:ext cx="10970400" cy="6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What is a symbol table?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Data structure containing a record for each variable name	with fields for  the attributes of the name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4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How does it look like?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Attributes provides the information about: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Storage allocation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Scope (where in the program its value may be used)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Procedure names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Number and types of its arguments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Method of passing arguments (call by value or reference)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98" name="Google Shape;98;p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721581" y="2995416"/>
            <a:ext cx="102495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Why symbol table?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Used during all phases of compilation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Maintains information about many source language constructs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Incrementally constructed and expanded during the analysis phases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Used directly in the code generation phases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Efficient storage and access important in practice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106" name="Google Shape;106;p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780197" y="2631218"/>
            <a:ext cx="8239125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When and where is it used?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Lexical Analysis 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Lexical Analyzer scans program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Finds Symbols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Adds Symbols to symbol table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Syntactic Analysis Time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Information about each symbol is filled in/updated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Used for type checking during semantic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114" name="Google Shape;114;p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721581" y="2624972"/>
            <a:ext cx="9603105" cy="478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More about symbol tables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Each piece of info associated with a name is called an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Attributes are language dependent.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Actual Characters of the 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Storage allocation info (number of bytes).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Line number where declared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Lines where referenced.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Scope.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Symbol Table</a:t>
            </a:r>
            <a:endParaRPr sz="3000"/>
          </a:p>
        </p:txBody>
      </p:sp>
      <p:sp>
        <p:nvSpPr>
          <p:cNvPr id="122" name="Google Shape;122;p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721581" y="2918043"/>
            <a:ext cx="9560560" cy="478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Different Classes of Symbols have different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 u="sng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Variable, Type, Constant, parameter, record field.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Type, storage, name, scope.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Procedure or function.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Number of parameters, parameters themselves, result type.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# of Dimensions, Array bounds.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809" lvl="1" marL="72707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–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record size, record type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2022-01-16T06:32:41Z</dcterms:created>
  <dc:creator>Divyaprabha Madhu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