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iMHWRZIUfnO2tRTXgq3i7VpYn5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641400" y="1214119"/>
            <a:ext cx="10909198" cy="1951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761" y="1114805"/>
            <a:ext cx="8300084" cy="0"/>
          </a:xfrm>
          <a:custGeom>
            <a:rect b="b" l="l" r="r" t="t"/>
            <a:pathLst>
              <a:path extrusionOk="0" h="120000" w="8300084">
                <a:moveTo>
                  <a:pt x="0" y="0"/>
                </a:moveTo>
                <a:lnTo>
                  <a:pt x="8300085" y="0"/>
                </a:lnTo>
              </a:path>
            </a:pathLst>
          </a:cu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type="ctrTitle"/>
          </p:nvPr>
        </p:nvSpPr>
        <p:spPr>
          <a:xfrm>
            <a:off x="450595" y="231986"/>
            <a:ext cx="11290808" cy="824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761" y="1114805"/>
            <a:ext cx="8300084" cy="0"/>
          </a:xfrm>
          <a:custGeom>
            <a:rect b="b" l="l" r="r" t="t"/>
            <a:pathLst>
              <a:path extrusionOk="0" h="120000" w="8300084">
                <a:moveTo>
                  <a:pt x="0" y="0"/>
                </a:moveTo>
                <a:lnTo>
                  <a:pt x="8300085" y="0"/>
                </a:lnTo>
              </a:path>
            </a:pathLst>
          </a:cu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/>
          <p:nvPr/>
        </p:nvSpPr>
        <p:spPr>
          <a:xfrm>
            <a:off x="0" y="1298447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41400" y="1214119"/>
            <a:ext cx="10909198" cy="1951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docs.python.org/3/reference/lexical_analysi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4124705" y="1258720"/>
            <a:ext cx="3123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4124705" y="2781427"/>
            <a:ext cx="5977890" cy="12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 K 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Professor,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313944" y="5489447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045458" y="2641854"/>
            <a:ext cx="4581525" cy="0"/>
          </a:xfrm>
          <a:custGeom>
            <a:rect b="b" l="l" r="r" t="t"/>
            <a:pathLst>
              <a:path extrusionOk="0" h="120000" w="4581525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883" y="1519427"/>
            <a:ext cx="2369819" cy="355092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"/>
          <p:cNvSpPr/>
          <p:nvPr/>
        </p:nvSpPr>
        <p:spPr>
          <a:xfrm>
            <a:off x="10855452" y="266699"/>
            <a:ext cx="1066800" cy="1077595"/>
          </a:xfrm>
          <a:custGeom>
            <a:rect b="b" l="l" r="r" t="t"/>
            <a:pathLst>
              <a:path extrusionOk="0" h="1077595" w="106680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/>
        </p:nvSpPr>
        <p:spPr>
          <a:xfrm>
            <a:off x="448610" y="210247"/>
            <a:ext cx="3667654" cy="887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4" marR="0" rtl="0" algn="l">
              <a:spcBef>
                <a:spcPts val="477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Challenge : Scanning is hard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630624" y="1651132"/>
            <a:ext cx="4638146" cy="348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017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4: Scanning in python (cont.)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3189" y="2052994"/>
            <a:ext cx="5195980" cy="439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988" y="2457910"/>
            <a:ext cx="2343304" cy="234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>
            <a:off x="5449061" y="2888742"/>
            <a:ext cx="4581525" cy="0"/>
          </a:xfrm>
          <a:custGeom>
            <a:rect b="b" l="l" r="r" t="t"/>
            <a:pathLst>
              <a:path extrusionOk="0" h="120000" w="4581525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5527675" y="3110484"/>
            <a:ext cx="5977890" cy="1229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 K 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divyaprabha@pes.edu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10765536" y="348995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313944" y="5489447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2492" y="1606295"/>
            <a:ext cx="2368295" cy="354939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791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485648" y="897128"/>
            <a:ext cx="50660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DESIGN: UNIT 1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485648" y="2342769"/>
            <a:ext cx="6677152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Challenges in  Lexical Analyzer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677672" y="5462566"/>
            <a:ext cx="4994910" cy="782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 K N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313944" y="5489447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761" y="2311145"/>
            <a:ext cx="7904480" cy="68580"/>
          </a:xfrm>
          <a:custGeom>
            <a:rect b="b" l="l" r="r" t="t"/>
            <a:pathLst>
              <a:path extrusionOk="0" h="68580" w="790448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cap="flat" cmpd="sng" w="38100">
            <a:solidFill>
              <a:srgbClr val="DFA1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48610" y="210246"/>
            <a:ext cx="2327804" cy="873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spAutoFit/>
          </a:bodyPr>
          <a:lstStyle/>
          <a:p>
            <a:pPr indent="20348" lvl="0" marL="10174" marR="407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  </a:t>
            </a:r>
            <a:r>
              <a:rPr lang="en-US" sz="2400"/>
              <a:t>Lecture Overview</a:t>
            </a:r>
            <a:endParaRPr sz="2400"/>
          </a:p>
        </p:txBody>
      </p:sp>
      <p:sp>
        <p:nvSpPr>
          <p:cNvPr id="69" name="Google Shape;69;p3"/>
          <p:cNvSpPr/>
          <p:nvPr/>
        </p:nvSpPr>
        <p:spPr>
          <a:xfrm>
            <a:off x="0" y="1302171"/>
            <a:ext cx="8292041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20" y="469890"/>
            <a:ext cx="933597" cy="12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630624" y="2226605"/>
            <a:ext cx="6379776" cy="1339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925">
            <a:spAutoFit/>
          </a:bodyPr>
          <a:lstStyle/>
          <a:p>
            <a:pPr indent="0" lvl="0" marL="1017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We will learn about: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580" lvl="0" marL="376437" marR="0" rtl="0" algn="l">
              <a:spcBef>
                <a:spcPts val="10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Challenges in scanning in different  languages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580" lvl="0" marL="376437" marR="0" rtl="0" algn="l">
              <a:spcBef>
                <a:spcPts val="405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 Language Grammar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448610" y="210247"/>
            <a:ext cx="3667654" cy="887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4" rtl="0" algn="l">
              <a:spcBef>
                <a:spcPts val="477"/>
              </a:spcBef>
              <a:spcAft>
                <a:spcPts val="0"/>
              </a:spcAft>
              <a:buNone/>
            </a:pPr>
            <a:r>
              <a:rPr lang="en-US" sz="2400"/>
              <a:t>Challenge : Scanning is hard</a:t>
            </a: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0" y="1302171"/>
            <a:ext cx="8292041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20" y="469890"/>
            <a:ext cx="933597" cy="12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630625" y="1752601"/>
            <a:ext cx="9808775" cy="4442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1: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Fortran, whitespace is insignificant: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exactly the same as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  R1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Fortran idea: removing all the whitespace should not change the meaning of the program.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5 I = 1,25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 DO is a keyword representing a loop (similar to FOR in C), I = 1,25 represents that the iteration variable I ranges from 1..25. The number 5 represents that the loop extends from the DO statement till the statement with label 5, including all statements that are in between.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5 I = 1.25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only difference in this code from the previous code is the replacement of , with .. This simply means that the variable DO5I = 1.25, i.e., a variable has been assigned an integer (there is no loop). The problem is that just by looking at the first three characters, I cannot tell whether DO is a keyword or a prefix of a variable name. Hence we need a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lookahead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this example, a large lookahead is required. Ideally, the language design should ensure that the lookahead is small.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48610" y="210247"/>
            <a:ext cx="3667654" cy="887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4" rtl="0" algn="l">
              <a:spcBef>
                <a:spcPts val="477"/>
              </a:spcBef>
              <a:spcAft>
                <a:spcPts val="0"/>
              </a:spcAft>
              <a:buNone/>
            </a:pPr>
            <a:r>
              <a:rPr lang="en-US" sz="2400"/>
              <a:t>Challenge : Scanning is hard</a:t>
            </a: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0" y="1302171"/>
            <a:ext cx="8292041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20" y="469890"/>
            <a:ext cx="933597" cy="12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685800" y="1385757"/>
            <a:ext cx="89916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Lookahead is always required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Lookahead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may be required to decide where one token ends and the next token begins. We would like to minimize lookahead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example, when we read the first character of the keyword else, we need to lookahead to decide whether it is an identifier or a keyword. Similarly, we need lookahead to disambiguate between == and =.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PL/1 keywords are not reserved.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2: When keywords are used as identifiers.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makes lexical analysis a bit more difficult -- need to decide what is a variable name and what is a keyword, and so need to look at what's going on in the rest of the expression.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4343400"/>
            <a:ext cx="5087937" cy="24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448610" y="210247"/>
            <a:ext cx="3667654" cy="887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4" rtl="0" algn="l">
              <a:spcBef>
                <a:spcPts val="477"/>
              </a:spcBef>
              <a:spcAft>
                <a:spcPts val="0"/>
              </a:spcAft>
              <a:buNone/>
            </a:pPr>
            <a:r>
              <a:rPr lang="en-US" sz="2400"/>
              <a:t>Challenge : Scanning is hard</a:t>
            </a:r>
            <a:endParaRPr sz="2400"/>
          </a:p>
        </p:txBody>
      </p:sp>
      <p:sp>
        <p:nvSpPr>
          <p:cNvPr id="94" name="Google Shape;94;p6"/>
          <p:cNvSpPr/>
          <p:nvPr/>
        </p:nvSpPr>
        <p:spPr>
          <a:xfrm>
            <a:off x="0" y="1302171"/>
            <a:ext cx="8292041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20" y="469890"/>
            <a:ext cx="933597" cy="12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/>
          <p:nvPr/>
        </p:nvSpPr>
        <p:spPr>
          <a:xfrm>
            <a:off x="1011626" y="2563088"/>
            <a:ext cx="7264929" cy="2366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017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3 : Different uses of the same character	&gt;,&lt; in C++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4" marR="3462711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Template syntax:	</a:t>
            </a:r>
            <a:r>
              <a:rPr b="1" lang="en-US" sz="2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a&lt;b&gt;  </a:t>
            </a:r>
            <a:endParaRPr b="1" sz="22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4" marR="3462711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Stream syntax: </a:t>
            </a:r>
            <a:r>
              <a:rPr b="1" lang="en-US" sz="2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cin&gt;&gt;var;  </a:t>
            </a:r>
            <a:endParaRPr b="1" sz="22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4" marR="3462711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Binary right shift syntax: </a:t>
            </a:r>
            <a:r>
              <a:rPr b="1" lang="en-US" sz="2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a&gt;&gt;4  </a:t>
            </a:r>
            <a:endParaRPr b="1" sz="22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4" marR="3462711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Nested Template : </a:t>
            </a:r>
            <a:r>
              <a:rPr b="1" lang="en-US" sz="2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A&lt;B&lt;C&gt;&gt;D;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448609" y="210246"/>
            <a:ext cx="2193925" cy="873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spAutoFit/>
          </a:bodyPr>
          <a:lstStyle/>
          <a:p>
            <a:pPr indent="20348" lvl="0" marL="10174" marR="407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  </a:t>
            </a:r>
            <a:r>
              <a:rPr lang="en-US" sz="2400"/>
              <a:t>Syntactic Sugar</a:t>
            </a:r>
            <a:endParaRPr sz="2400"/>
          </a:p>
        </p:txBody>
      </p:sp>
      <p:sp>
        <p:nvSpPr>
          <p:cNvPr id="102" name="Google Shape;102;p7"/>
          <p:cNvSpPr/>
          <p:nvPr/>
        </p:nvSpPr>
        <p:spPr>
          <a:xfrm>
            <a:off x="0" y="1302171"/>
            <a:ext cx="8292041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20" y="469890"/>
            <a:ext cx="933597" cy="12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 txBox="1"/>
          <p:nvPr/>
        </p:nvSpPr>
        <p:spPr>
          <a:xfrm>
            <a:off x="630625" y="2523230"/>
            <a:ext cx="9822921" cy="2953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0174" marR="440024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Syntactic Sugar </a:t>
            </a: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: Syntax is designed to make things easier to read or express.  Example: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31" lvl="0" marL="646556" marR="0" rtl="0" algn="l"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 C : a[i] is a syntactic sugar for *(a+i)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31" lvl="0" marL="646556" marR="0" rtl="0" algn="l"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 C : a+=b is equivalent to a = a + b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531" lvl="0" marL="646556" marR="0" rtl="0" algn="l">
              <a:spcBef>
                <a:spcPts val="64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Calibri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 C# : var x = expr (compiler deduces type of x from expr)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7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Compilers expand sugared constructs into fundamental constructs (Desugaring).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>
          <a:xfrm>
            <a:off x="448609" y="210246"/>
            <a:ext cx="2193925" cy="873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spAutoFit/>
          </a:bodyPr>
          <a:lstStyle/>
          <a:p>
            <a:pPr indent="20348" lvl="0" marL="10174" marR="407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  </a:t>
            </a: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Lexer Feedback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439479" y="2738682"/>
            <a:ext cx="9518121" cy="685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25">
            <a:spAutoFit/>
          </a:bodyPr>
          <a:lstStyle/>
          <a:p>
            <a:pPr indent="0" lvl="0" marL="10174" marR="407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  and  C++  Lexers  require  lexical  feedback  to  differentiate  between	</a:t>
            </a:r>
            <a:r>
              <a:rPr b="1" lang="en-US" sz="2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typedef  names </a:t>
            </a: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identifiers</a:t>
            </a: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8"/>
          <p:cNvGrpSpPr/>
          <p:nvPr/>
        </p:nvGrpSpPr>
        <p:grpSpPr>
          <a:xfrm>
            <a:off x="2940115" y="3781360"/>
            <a:ext cx="2568575" cy="958691"/>
            <a:chOff x="3528137" y="5041812"/>
            <a:chExt cx="3082290" cy="1278255"/>
          </a:xfrm>
        </p:grpSpPr>
        <p:pic>
          <p:nvPicPr>
            <p:cNvPr id="112" name="Google Shape;11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2899" y="5046574"/>
              <a:ext cx="3072750" cy="1268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8"/>
            <p:cNvSpPr/>
            <p:nvPr/>
          </p:nvSpPr>
          <p:spPr>
            <a:xfrm>
              <a:off x="3528137" y="5041812"/>
              <a:ext cx="3082290" cy="1278255"/>
            </a:xfrm>
            <a:custGeom>
              <a:rect b="b" l="l" r="r" t="t"/>
              <a:pathLst>
                <a:path extrusionOk="0" h="1278254" w="3082290">
                  <a:moveTo>
                    <a:pt x="0" y="0"/>
                  </a:moveTo>
                  <a:lnTo>
                    <a:pt x="3082275" y="0"/>
                  </a:lnTo>
                  <a:lnTo>
                    <a:pt x="3082275" y="1277999"/>
                  </a:lnTo>
                  <a:lnTo>
                    <a:pt x="0" y="1277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448610" y="210247"/>
            <a:ext cx="3667654" cy="887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700">
            <a:spAutoFit/>
          </a:bodyPr>
          <a:lstStyle/>
          <a:p>
            <a:pPr indent="0" lvl="0" marL="3052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</a:rPr>
              <a:t>Compiler Design</a:t>
            </a:r>
            <a:endParaRPr sz="2400"/>
          </a:p>
          <a:p>
            <a:pPr indent="0" lvl="0" marL="10174" rtl="0" algn="l">
              <a:spcBef>
                <a:spcPts val="477"/>
              </a:spcBef>
              <a:spcAft>
                <a:spcPts val="0"/>
              </a:spcAft>
              <a:buNone/>
            </a:pPr>
            <a:r>
              <a:rPr lang="en-US" sz="2400"/>
              <a:t>Challenge : Scanning is hard</a:t>
            </a:r>
            <a:endParaRPr sz="2400"/>
          </a:p>
        </p:txBody>
      </p:sp>
      <p:sp>
        <p:nvSpPr>
          <p:cNvPr id="119" name="Google Shape;119;p9"/>
          <p:cNvSpPr/>
          <p:nvPr/>
        </p:nvSpPr>
        <p:spPr>
          <a:xfrm>
            <a:off x="0" y="1302171"/>
            <a:ext cx="8292041" cy="28575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20" y="469890"/>
            <a:ext cx="933597" cy="12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 txBox="1"/>
          <p:nvPr/>
        </p:nvSpPr>
        <p:spPr>
          <a:xfrm>
            <a:off x="526895" y="1529404"/>
            <a:ext cx="8694737" cy="5439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09879" marR="40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	4:	Scanning	in	Python	-	When	Scope	is	handled	using  whitespace.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79" marR="45274" rtl="0" algn="l">
              <a:spcBef>
                <a:spcPts val="1393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This requires </a:t>
            </a:r>
            <a:r>
              <a:rPr b="1" lang="en-US" sz="2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whitespace tokens </a:t>
            </a: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- Special tokens inserted to indicate  changes in levels of indentation.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4309" lvl="0" marL="173975" marR="0" rtl="0" algn="l">
              <a:spcBef>
                <a:spcPts val="1442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NEWLINE marks the end of a line.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4309" lvl="0" marL="173975" marR="0" rtl="0" algn="l">
              <a:spcBef>
                <a:spcPts val="80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INDENT indicates an increase in indentation.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4309" lvl="0" marL="173975" marR="0" rtl="0" algn="l">
              <a:spcBef>
                <a:spcPts val="801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DEDENT indicates	a decrease in indentation.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109879" marR="14243" rtl="0" algn="l">
              <a:spcBef>
                <a:spcPts val="1442"/>
              </a:spcBef>
              <a:spcAft>
                <a:spcPts val="0"/>
              </a:spcAft>
              <a:buClr>
                <a:srgbClr val="2F5597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Note	that	INDENT	and	DEDENT	encode	change	in	indentation,	not  the total amount of indentation.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79" marR="131040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Reference:  </a:t>
            </a:r>
            <a:r>
              <a:rPr b="1" lang="en-US" sz="2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https://docs.python.org/3/reference/lexical_analysis.html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2022-01-15T07:02:54Z</dcterms:created>
  <dc:creator>Pooja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2022-01-15T00:00:00Z</vt:filetime>
  </property>
</Properties>
</file>