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ufELvgR9baQZompYE39BK2yf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EF8BD3-A801-4A5E-AA47-E73411D2D21D}">
  <a:tblStyle styleId="{8DEF8BD3-A801-4A5E-AA47-E73411D2D2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5132863" y="2744756"/>
            <a:ext cx="436467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966665" y="2564906"/>
            <a:ext cx="112033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974336" y="8503920"/>
            <a:ext cx="46817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731520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10533888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5132863" y="2744756"/>
            <a:ext cx="436467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737699" y="3562567"/>
            <a:ext cx="42900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2" type="body"/>
          </p:nvPr>
        </p:nvSpPr>
        <p:spPr>
          <a:xfrm>
            <a:off x="7534656" y="2103121"/>
            <a:ext cx="63642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4974336" y="8503920"/>
            <a:ext cx="46817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0" type="dt"/>
          </p:nvPr>
        </p:nvSpPr>
        <p:spPr>
          <a:xfrm>
            <a:off x="731520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2" type="sldNum"/>
          </p:nvPr>
        </p:nvSpPr>
        <p:spPr>
          <a:xfrm>
            <a:off x="10533888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 txBox="1"/>
          <p:nvPr>
            <p:ph type="ctrTitle"/>
          </p:nvPr>
        </p:nvSpPr>
        <p:spPr>
          <a:xfrm>
            <a:off x="1097280" y="2834641"/>
            <a:ext cx="1243584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" type="subTitle"/>
          </p:nvPr>
        </p:nvSpPr>
        <p:spPr>
          <a:xfrm>
            <a:off x="2194560" y="5120641"/>
            <a:ext cx="102412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974336" y="8503920"/>
            <a:ext cx="46817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731520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10533888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5132863" y="2744756"/>
            <a:ext cx="436467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974336" y="8503920"/>
            <a:ext cx="46817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731520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10533888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4974336" y="8503920"/>
            <a:ext cx="46817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31520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10533888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5132863" y="2744757"/>
            <a:ext cx="436467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966665" y="2564906"/>
            <a:ext cx="112033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4974336" y="8503920"/>
            <a:ext cx="46817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31520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10533888" y="8503920"/>
            <a:ext cx="336499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5" y="2884559"/>
            <a:ext cx="3897629" cy="70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5" y="4147934"/>
            <a:ext cx="7462520" cy="1086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00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6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30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9"/>
            <a:ext cx="2843062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6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1"/>
            <a:ext cx="6341746" cy="474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Lavitra Kshitij Madan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538330" y="280328"/>
            <a:ext cx="3559811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50" name="Google Shape;150;p10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/>
        </p:nvSpPr>
        <p:spPr>
          <a:xfrm>
            <a:off x="756750" y="1633527"/>
            <a:ext cx="6184900" cy="1305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2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3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Semantic Analyzer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Semantically checked Syntax Tree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0"/>
          <p:cNvGrpSpPr/>
          <p:nvPr/>
        </p:nvGrpSpPr>
        <p:grpSpPr>
          <a:xfrm>
            <a:off x="10879015" y="3845169"/>
            <a:ext cx="3329941" cy="3950971"/>
            <a:chOff x="10879014" y="3845169"/>
            <a:chExt cx="3329941" cy="3950970"/>
          </a:xfrm>
        </p:grpSpPr>
        <p:sp>
          <p:nvSpPr>
            <p:cNvPr id="154" name="Google Shape;154;p10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0"/>
          <p:cNvSpPr txBox="1"/>
          <p:nvPr/>
        </p:nvSpPr>
        <p:spPr>
          <a:xfrm>
            <a:off x="11114566" y="4194907"/>
            <a:ext cx="2837180" cy="3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466" y="3845170"/>
            <a:ext cx="9506188" cy="370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538330" y="280328"/>
            <a:ext cx="3559811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63" name="Google Shape;163;p11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756749" y="1633529"/>
            <a:ext cx="6109970" cy="129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4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Intermediate Code Generator  Output: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Three Address Code (3AC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TAC)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11"/>
          <p:cNvGrpSpPr/>
          <p:nvPr/>
        </p:nvGrpSpPr>
        <p:grpSpPr>
          <a:xfrm>
            <a:off x="10879015" y="3845168"/>
            <a:ext cx="3329941" cy="3950970"/>
            <a:chOff x="10879014" y="3845169"/>
            <a:chExt cx="3329941" cy="3950970"/>
          </a:xfrm>
        </p:grpSpPr>
        <p:sp>
          <p:nvSpPr>
            <p:cNvPr id="167" name="Google Shape;167;p11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1"/>
          <p:cNvSpPr txBox="1"/>
          <p:nvPr/>
        </p:nvSpPr>
        <p:spPr>
          <a:xfrm>
            <a:off x="11114566" y="4194907"/>
            <a:ext cx="2519681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1114566" y="4804507"/>
            <a:ext cx="134620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1114566" y="5414107"/>
            <a:ext cx="2837180" cy="78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1114567" y="6404707"/>
            <a:ext cx="1349375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1114566" y="7014307"/>
            <a:ext cx="134620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69452" y="3312301"/>
            <a:ext cx="4913629" cy="4980514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2350">
            <a:spAutoFit/>
          </a:bodyPr>
          <a:lstStyle/>
          <a:p>
            <a:pPr indent="0" lvl="0" marL="5370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number &gt; 0 goto L1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08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088" marR="419639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t1 = factorial * number  factorial = t1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088" marR="2044234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t2 = number – 1  number = t2  goto L0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7088" marR="0" rtl="0" algn="l">
              <a:spcBef>
                <a:spcPts val="1795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 : </a:t>
            </a: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538330" y="280328"/>
            <a:ext cx="3559811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80" name="Google Shape;180;p12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756750" y="1633529"/>
            <a:ext cx="7504430" cy="129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5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Machine Independent Code Optimization  Output: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DAG Optimization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2"/>
          <p:cNvGrpSpPr/>
          <p:nvPr/>
        </p:nvGrpSpPr>
        <p:grpSpPr>
          <a:xfrm>
            <a:off x="10879015" y="3845169"/>
            <a:ext cx="3329941" cy="3950971"/>
            <a:chOff x="10879014" y="3845169"/>
            <a:chExt cx="3329941" cy="3950970"/>
          </a:xfrm>
        </p:grpSpPr>
        <p:sp>
          <p:nvSpPr>
            <p:cNvPr id="184" name="Google Shape;184;p12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2"/>
          <p:cNvSpPr txBox="1"/>
          <p:nvPr/>
        </p:nvSpPr>
        <p:spPr>
          <a:xfrm>
            <a:off x="11114566" y="4194907"/>
            <a:ext cx="2519681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1114566" y="4804507"/>
            <a:ext cx="134620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11114566" y="5414107"/>
            <a:ext cx="2837180" cy="78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11114567" y="6404707"/>
            <a:ext cx="1349375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11114566" y="7014307"/>
            <a:ext cx="134620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6213231" y="4115649"/>
            <a:ext cx="4560570" cy="3627002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66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number &gt; 0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091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factorial = factorial * number  number = number –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551382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462" y="4299635"/>
            <a:ext cx="5861537" cy="325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538330" y="280328"/>
            <a:ext cx="3559811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98" name="Google Shape;198;p13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/>
        </p:nvSpPr>
        <p:spPr>
          <a:xfrm>
            <a:off x="756751" y="1633529"/>
            <a:ext cx="3752850" cy="129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6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Code Generator  Output: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Assembly Code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3"/>
          <p:cNvGrpSpPr/>
          <p:nvPr/>
        </p:nvGrpSpPr>
        <p:grpSpPr>
          <a:xfrm>
            <a:off x="10879015" y="3845169"/>
            <a:ext cx="3329941" cy="3950971"/>
            <a:chOff x="10879014" y="3845169"/>
            <a:chExt cx="3329941" cy="3950970"/>
          </a:xfrm>
        </p:grpSpPr>
        <p:sp>
          <p:nvSpPr>
            <p:cNvPr id="202" name="Google Shape;202;p13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3"/>
          <p:cNvSpPr txBox="1"/>
          <p:nvPr/>
        </p:nvSpPr>
        <p:spPr>
          <a:xfrm>
            <a:off x="11114566" y="4194907"/>
            <a:ext cx="2519681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1114566" y="4804507"/>
            <a:ext cx="134620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11114566" y="5414107"/>
            <a:ext cx="2837180" cy="78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11114567" y="6404707"/>
            <a:ext cx="1349375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11114566" y="7014307"/>
            <a:ext cx="134620" cy="39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31521" y="3048001"/>
            <a:ext cx="2982000" cy="4490700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7600">
            <a:spAutoFit/>
          </a:bodyPr>
          <a:lstStyle/>
          <a:p>
            <a:pPr indent="0" lvl="0" marL="7427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LD R1, #0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78" marR="33901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LD R4,number  SUB R2, R1, R4  BLTZ R2,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78" marR="80626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LD R3, factorial  MUL R3, R3,R4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78" marR="86721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 factorial, R3  SUB R4, R4, #1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78" marR="93768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 number, R4  BR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7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L2: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56753" y="7682640"/>
            <a:ext cx="7108190" cy="129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7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Machine dependent Optimized Code  Output: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Optimized Target Code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5852161" y="3454400"/>
            <a:ext cx="4560570" cy="3627002"/>
          </a:xfrm>
          <a:prstGeom prst="rect">
            <a:avLst/>
          </a:prstGeom>
          <a:noFill/>
          <a:ln cap="flat" cmpd="sng" w="9525">
            <a:solidFill>
              <a:srgbClr val="2F55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66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L0 : If number &gt; 0 goto L1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8091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L1 : factorial = factorial * number  number = number – 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3551382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goto L0  L2 : </a:t>
            </a:r>
            <a:r>
              <a:rPr b="1" lang="en-US" sz="26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538330" y="280328"/>
            <a:ext cx="2632710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</a:t>
            </a:r>
            <a:endParaRPr/>
          </a:p>
        </p:txBody>
      </p:sp>
      <p:sp>
        <p:nvSpPr>
          <p:cNvPr id="217" name="Google Shape;217;p14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756749" y="2127648"/>
            <a:ext cx="10846435" cy="6216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2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8681652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int rhs, lhs = 0;  rhs = 2;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792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Run this code through the different phases of a compiler and produce the  output at each stage.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538332" y="280328"/>
            <a:ext cx="3392804" cy="1089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698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 Language Grammar</a:t>
            </a:r>
            <a:endParaRPr sz="3000"/>
          </a:p>
        </p:txBody>
      </p:sp>
      <p:sp>
        <p:nvSpPr>
          <p:cNvPr id="225" name="Google Shape;225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5"/>
          <p:cNvSpPr txBox="1"/>
          <p:nvPr/>
        </p:nvSpPr>
        <p:spPr>
          <a:xfrm>
            <a:off x="299550" y="1844106"/>
            <a:ext cx="215266" cy="1143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marR="5079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  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2128351" y="1646831"/>
            <a:ext cx="92880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Declr; S | Assign; S | if (Cond) {S} S | while (Cond) {S} S |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852" marR="5079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(Cond) {S} else {S} S | for (Assign; Cond; UnaryExpr) {S} S |  return E; S | </a:t>
            </a: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Type ListVar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int | float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299551" y="4160588"/>
            <a:ext cx="1572260" cy="453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marR="561283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Declr  Type  ListVar  X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5079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Assign  Cond  RelOp  UnaryExpr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2128351" y="5065327"/>
            <a:ext cx="3839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X | ListVar, X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id | Assign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id = 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 RelOp 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| &gt; | &lt;= | &gt;= | == | !=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E++ | ++E | E-- | --E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15"/>
          <p:cNvGrpSpPr/>
          <p:nvPr/>
        </p:nvGrpSpPr>
        <p:grpSpPr>
          <a:xfrm>
            <a:off x="10925907" y="4571999"/>
            <a:ext cx="3470276" cy="4114801"/>
            <a:chOff x="10925906" y="4571999"/>
            <a:chExt cx="3470275" cy="4114801"/>
          </a:xfrm>
        </p:grpSpPr>
        <p:sp>
          <p:nvSpPr>
            <p:cNvPr id="232" name="Google Shape;232;p15"/>
            <p:cNvSpPr/>
            <p:nvPr/>
          </p:nvSpPr>
          <p:spPr>
            <a:xfrm>
              <a:off x="10925906" y="4571999"/>
              <a:ext cx="3470275" cy="4114800"/>
            </a:xfrm>
            <a:custGeom>
              <a:rect b="b" l="l" r="r" t="t"/>
              <a:pathLst>
                <a:path extrusionOk="0" h="4114800" w="3470275">
                  <a:moveTo>
                    <a:pt x="2891737" y="4114799"/>
                  </a:moveTo>
                  <a:lnTo>
                    <a:pt x="578361" y="4114799"/>
                  </a:lnTo>
                  <a:lnTo>
                    <a:pt x="530927" y="4112882"/>
                  </a:lnTo>
                  <a:lnTo>
                    <a:pt x="484548" y="4107230"/>
                  </a:lnTo>
                  <a:lnTo>
                    <a:pt x="439374" y="4097991"/>
                  </a:lnTo>
                  <a:lnTo>
                    <a:pt x="395554" y="4085314"/>
                  </a:lnTo>
                  <a:lnTo>
                    <a:pt x="353237" y="4069349"/>
                  </a:lnTo>
                  <a:lnTo>
                    <a:pt x="312571" y="4050244"/>
                  </a:lnTo>
                  <a:lnTo>
                    <a:pt x="273705" y="4028148"/>
                  </a:lnTo>
                  <a:lnTo>
                    <a:pt x="236788" y="4003209"/>
                  </a:lnTo>
                  <a:lnTo>
                    <a:pt x="201970" y="3975577"/>
                  </a:lnTo>
                  <a:lnTo>
                    <a:pt x="169398" y="3945401"/>
                  </a:lnTo>
                  <a:lnTo>
                    <a:pt x="139222" y="3912829"/>
                  </a:lnTo>
                  <a:lnTo>
                    <a:pt x="111590" y="3878011"/>
                  </a:lnTo>
                  <a:lnTo>
                    <a:pt x="86651" y="3841094"/>
                  </a:lnTo>
                  <a:lnTo>
                    <a:pt x="64555" y="3802228"/>
                  </a:lnTo>
                  <a:lnTo>
                    <a:pt x="45450" y="3761562"/>
                  </a:lnTo>
                  <a:lnTo>
                    <a:pt x="29485" y="3719245"/>
                  </a:lnTo>
                  <a:lnTo>
                    <a:pt x="16808" y="3675425"/>
                  </a:lnTo>
                  <a:lnTo>
                    <a:pt x="7569" y="3630251"/>
                  </a:lnTo>
                  <a:lnTo>
                    <a:pt x="1917" y="3583872"/>
                  </a:lnTo>
                  <a:lnTo>
                    <a:pt x="0" y="3536438"/>
                  </a:lnTo>
                  <a:lnTo>
                    <a:pt x="0" y="578361"/>
                  </a:lnTo>
                  <a:lnTo>
                    <a:pt x="1917" y="530927"/>
                  </a:lnTo>
                  <a:lnTo>
                    <a:pt x="7569" y="484548"/>
                  </a:lnTo>
                  <a:lnTo>
                    <a:pt x="16808" y="439374"/>
                  </a:lnTo>
                  <a:lnTo>
                    <a:pt x="29485" y="395554"/>
                  </a:lnTo>
                  <a:lnTo>
                    <a:pt x="45450" y="353237"/>
                  </a:lnTo>
                  <a:lnTo>
                    <a:pt x="64555" y="312571"/>
                  </a:lnTo>
                  <a:lnTo>
                    <a:pt x="86651" y="273705"/>
                  </a:lnTo>
                  <a:lnTo>
                    <a:pt x="111590" y="236788"/>
                  </a:lnTo>
                  <a:lnTo>
                    <a:pt x="139222" y="201970"/>
                  </a:lnTo>
                  <a:lnTo>
                    <a:pt x="169398" y="169397"/>
                  </a:lnTo>
                  <a:lnTo>
                    <a:pt x="201970" y="139222"/>
                  </a:lnTo>
                  <a:lnTo>
                    <a:pt x="236788" y="111590"/>
                  </a:lnTo>
                  <a:lnTo>
                    <a:pt x="273705" y="86651"/>
                  </a:lnTo>
                  <a:lnTo>
                    <a:pt x="312571" y="64555"/>
                  </a:lnTo>
                  <a:lnTo>
                    <a:pt x="353237" y="45450"/>
                  </a:lnTo>
                  <a:lnTo>
                    <a:pt x="395554" y="29485"/>
                  </a:lnTo>
                  <a:lnTo>
                    <a:pt x="439374" y="16808"/>
                  </a:lnTo>
                  <a:lnTo>
                    <a:pt x="484548" y="7569"/>
                  </a:lnTo>
                  <a:lnTo>
                    <a:pt x="530927" y="1917"/>
                  </a:lnTo>
                  <a:lnTo>
                    <a:pt x="578361" y="0"/>
                  </a:lnTo>
                  <a:lnTo>
                    <a:pt x="2891737" y="0"/>
                  </a:lnTo>
                  <a:lnTo>
                    <a:pt x="2942591" y="2238"/>
                  </a:lnTo>
                  <a:lnTo>
                    <a:pt x="2992712" y="8880"/>
                  </a:lnTo>
                  <a:lnTo>
                    <a:pt x="3041836" y="19814"/>
                  </a:lnTo>
                  <a:lnTo>
                    <a:pt x="3089695" y="34932"/>
                  </a:lnTo>
                  <a:lnTo>
                    <a:pt x="3136023" y="54122"/>
                  </a:lnTo>
                  <a:lnTo>
                    <a:pt x="3180555" y="77273"/>
                  </a:lnTo>
                  <a:lnTo>
                    <a:pt x="3223023" y="104277"/>
                  </a:lnTo>
                  <a:lnTo>
                    <a:pt x="3263161" y="135022"/>
                  </a:lnTo>
                  <a:lnTo>
                    <a:pt x="3300703" y="169398"/>
                  </a:lnTo>
                  <a:lnTo>
                    <a:pt x="3335078" y="206939"/>
                  </a:lnTo>
                  <a:lnTo>
                    <a:pt x="3365822" y="247077"/>
                  </a:lnTo>
                  <a:lnTo>
                    <a:pt x="3392826" y="289544"/>
                  </a:lnTo>
                  <a:lnTo>
                    <a:pt x="3415977" y="334076"/>
                  </a:lnTo>
                  <a:lnTo>
                    <a:pt x="3435167" y="380404"/>
                  </a:lnTo>
                  <a:lnTo>
                    <a:pt x="3450284" y="428263"/>
                  </a:lnTo>
                  <a:lnTo>
                    <a:pt x="3461219" y="477386"/>
                  </a:lnTo>
                  <a:lnTo>
                    <a:pt x="3467860" y="527508"/>
                  </a:lnTo>
                  <a:lnTo>
                    <a:pt x="3470099" y="578361"/>
                  </a:lnTo>
                  <a:lnTo>
                    <a:pt x="3470099" y="3536438"/>
                  </a:lnTo>
                  <a:lnTo>
                    <a:pt x="3468181" y="3583872"/>
                  </a:lnTo>
                  <a:lnTo>
                    <a:pt x="3462529" y="3630251"/>
                  </a:lnTo>
                  <a:lnTo>
                    <a:pt x="3453290" y="3675425"/>
                  </a:lnTo>
                  <a:lnTo>
                    <a:pt x="3440613" y="3719245"/>
                  </a:lnTo>
                  <a:lnTo>
                    <a:pt x="3424648" y="3761562"/>
                  </a:lnTo>
                  <a:lnTo>
                    <a:pt x="3405543" y="3802228"/>
                  </a:lnTo>
                  <a:lnTo>
                    <a:pt x="3383447" y="3841094"/>
                  </a:lnTo>
                  <a:lnTo>
                    <a:pt x="3358509" y="3878011"/>
                  </a:lnTo>
                  <a:lnTo>
                    <a:pt x="3330877" y="3912829"/>
                  </a:lnTo>
                  <a:lnTo>
                    <a:pt x="3300701" y="3945401"/>
                  </a:lnTo>
                  <a:lnTo>
                    <a:pt x="3268129" y="3975577"/>
                  </a:lnTo>
                  <a:lnTo>
                    <a:pt x="3233310" y="4003209"/>
                  </a:lnTo>
                  <a:lnTo>
                    <a:pt x="3196393" y="4028148"/>
                  </a:lnTo>
                  <a:lnTo>
                    <a:pt x="3157528" y="4050244"/>
                  </a:lnTo>
                  <a:lnTo>
                    <a:pt x="3116862" y="4069349"/>
                  </a:lnTo>
                  <a:lnTo>
                    <a:pt x="3074544" y="4085314"/>
                  </a:lnTo>
                  <a:lnTo>
                    <a:pt x="3030724" y="4097991"/>
                  </a:lnTo>
                  <a:lnTo>
                    <a:pt x="2985551" y="4107230"/>
                  </a:lnTo>
                  <a:lnTo>
                    <a:pt x="2939172" y="4112882"/>
                  </a:lnTo>
                  <a:lnTo>
                    <a:pt x="2891737" y="41147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0925906" y="4572000"/>
              <a:ext cx="3470275" cy="4114800"/>
            </a:xfrm>
            <a:custGeom>
              <a:rect b="b" l="l" r="r" t="t"/>
              <a:pathLst>
                <a:path extrusionOk="0" h="4114800" w="3470275">
                  <a:moveTo>
                    <a:pt x="0" y="578361"/>
                  </a:moveTo>
                  <a:lnTo>
                    <a:pt x="1917" y="530927"/>
                  </a:lnTo>
                  <a:lnTo>
                    <a:pt x="7569" y="484548"/>
                  </a:lnTo>
                  <a:lnTo>
                    <a:pt x="16808" y="439374"/>
                  </a:lnTo>
                  <a:lnTo>
                    <a:pt x="29485" y="395554"/>
                  </a:lnTo>
                  <a:lnTo>
                    <a:pt x="45450" y="353237"/>
                  </a:lnTo>
                  <a:lnTo>
                    <a:pt x="64555" y="312571"/>
                  </a:lnTo>
                  <a:lnTo>
                    <a:pt x="86651" y="273705"/>
                  </a:lnTo>
                  <a:lnTo>
                    <a:pt x="111590" y="236788"/>
                  </a:lnTo>
                  <a:lnTo>
                    <a:pt x="139222" y="201970"/>
                  </a:lnTo>
                  <a:lnTo>
                    <a:pt x="169398" y="169398"/>
                  </a:lnTo>
                  <a:lnTo>
                    <a:pt x="201970" y="139222"/>
                  </a:lnTo>
                  <a:lnTo>
                    <a:pt x="236788" y="111590"/>
                  </a:lnTo>
                  <a:lnTo>
                    <a:pt x="273705" y="86651"/>
                  </a:lnTo>
                  <a:lnTo>
                    <a:pt x="312571" y="64555"/>
                  </a:lnTo>
                  <a:lnTo>
                    <a:pt x="353237" y="45450"/>
                  </a:lnTo>
                  <a:lnTo>
                    <a:pt x="395554" y="29485"/>
                  </a:lnTo>
                  <a:lnTo>
                    <a:pt x="439374" y="16808"/>
                  </a:lnTo>
                  <a:lnTo>
                    <a:pt x="484548" y="7569"/>
                  </a:lnTo>
                  <a:lnTo>
                    <a:pt x="530927" y="1917"/>
                  </a:lnTo>
                  <a:lnTo>
                    <a:pt x="578361" y="0"/>
                  </a:lnTo>
                  <a:lnTo>
                    <a:pt x="2891737" y="0"/>
                  </a:lnTo>
                  <a:lnTo>
                    <a:pt x="2942591" y="2238"/>
                  </a:lnTo>
                  <a:lnTo>
                    <a:pt x="2992712" y="8880"/>
                  </a:lnTo>
                  <a:lnTo>
                    <a:pt x="3041836" y="19814"/>
                  </a:lnTo>
                  <a:lnTo>
                    <a:pt x="3089695" y="34932"/>
                  </a:lnTo>
                  <a:lnTo>
                    <a:pt x="3136023" y="54122"/>
                  </a:lnTo>
                  <a:lnTo>
                    <a:pt x="3180555" y="77273"/>
                  </a:lnTo>
                  <a:lnTo>
                    <a:pt x="3223023" y="104277"/>
                  </a:lnTo>
                  <a:lnTo>
                    <a:pt x="3263161" y="135022"/>
                  </a:lnTo>
                  <a:lnTo>
                    <a:pt x="3300702" y="169397"/>
                  </a:lnTo>
                  <a:lnTo>
                    <a:pt x="3335078" y="206939"/>
                  </a:lnTo>
                  <a:lnTo>
                    <a:pt x="3365822" y="247077"/>
                  </a:lnTo>
                  <a:lnTo>
                    <a:pt x="3392826" y="289544"/>
                  </a:lnTo>
                  <a:lnTo>
                    <a:pt x="3415977" y="334076"/>
                  </a:lnTo>
                  <a:lnTo>
                    <a:pt x="3435167" y="380404"/>
                  </a:lnTo>
                  <a:lnTo>
                    <a:pt x="3450284" y="428263"/>
                  </a:lnTo>
                  <a:lnTo>
                    <a:pt x="3461219" y="477386"/>
                  </a:lnTo>
                  <a:lnTo>
                    <a:pt x="3467860" y="527508"/>
                  </a:lnTo>
                  <a:lnTo>
                    <a:pt x="3470099" y="578361"/>
                  </a:lnTo>
                  <a:lnTo>
                    <a:pt x="3470099" y="3536438"/>
                  </a:lnTo>
                  <a:lnTo>
                    <a:pt x="3468181" y="3583872"/>
                  </a:lnTo>
                  <a:lnTo>
                    <a:pt x="3462529" y="3630251"/>
                  </a:lnTo>
                  <a:lnTo>
                    <a:pt x="3453290" y="3675425"/>
                  </a:lnTo>
                  <a:lnTo>
                    <a:pt x="3440613" y="3719245"/>
                  </a:lnTo>
                  <a:lnTo>
                    <a:pt x="3424648" y="3761562"/>
                  </a:lnTo>
                  <a:lnTo>
                    <a:pt x="3405543" y="3802228"/>
                  </a:lnTo>
                  <a:lnTo>
                    <a:pt x="3383447" y="3841094"/>
                  </a:lnTo>
                  <a:lnTo>
                    <a:pt x="3358509" y="3878011"/>
                  </a:lnTo>
                  <a:lnTo>
                    <a:pt x="3330877" y="3912829"/>
                  </a:lnTo>
                  <a:lnTo>
                    <a:pt x="3300701" y="3945401"/>
                  </a:lnTo>
                  <a:lnTo>
                    <a:pt x="3268129" y="3975577"/>
                  </a:lnTo>
                  <a:lnTo>
                    <a:pt x="3233310" y="4003209"/>
                  </a:lnTo>
                  <a:lnTo>
                    <a:pt x="3196393" y="4028148"/>
                  </a:lnTo>
                  <a:lnTo>
                    <a:pt x="3157528" y="4050244"/>
                  </a:lnTo>
                  <a:lnTo>
                    <a:pt x="3116862" y="4069349"/>
                  </a:lnTo>
                  <a:lnTo>
                    <a:pt x="3074544" y="4085314"/>
                  </a:lnTo>
                  <a:lnTo>
                    <a:pt x="3030724" y="4097991"/>
                  </a:lnTo>
                  <a:lnTo>
                    <a:pt x="2985551" y="4107230"/>
                  </a:lnTo>
                  <a:lnTo>
                    <a:pt x="2939172" y="4112882"/>
                  </a:lnTo>
                  <a:lnTo>
                    <a:pt x="2891737" y="4114799"/>
                  </a:lnTo>
                  <a:lnTo>
                    <a:pt x="578361" y="4114799"/>
                  </a:lnTo>
                  <a:lnTo>
                    <a:pt x="530927" y="4112882"/>
                  </a:lnTo>
                  <a:lnTo>
                    <a:pt x="484548" y="4107230"/>
                  </a:lnTo>
                  <a:lnTo>
                    <a:pt x="439374" y="4097991"/>
                  </a:lnTo>
                  <a:lnTo>
                    <a:pt x="395554" y="4085314"/>
                  </a:lnTo>
                  <a:lnTo>
                    <a:pt x="353237" y="4069349"/>
                  </a:lnTo>
                  <a:lnTo>
                    <a:pt x="312571" y="4050244"/>
                  </a:lnTo>
                  <a:lnTo>
                    <a:pt x="273705" y="4028148"/>
                  </a:lnTo>
                  <a:lnTo>
                    <a:pt x="236788" y="4003209"/>
                  </a:lnTo>
                  <a:lnTo>
                    <a:pt x="201970" y="3975577"/>
                  </a:lnTo>
                  <a:lnTo>
                    <a:pt x="169398" y="3945401"/>
                  </a:lnTo>
                  <a:lnTo>
                    <a:pt x="139222" y="3912829"/>
                  </a:lnTo>
                  <a:lnTo>
                    <a:pt x="111590" y="3878011"/>
                  </a:lnTo>
                  <a:lnTo>
                    <a:pt x="86651" y="3841094"/>
                  </a:lnTo>
                  <a:lnTo>
                    <a:pt x="64555" y="3802228"/>
                  </a:lnTo>
                  <a:lnTo>
                    <a:pt x="45450" y="3761562"/>
                  </a:lnTo>
                  <a:lnTo>
                    <a:pt x="29485" y="3719245"/>
                  </a:lnTo>
                  <a:lnTo>
                    <a:pt x="16808" y="3675425"/>
                  </a:lnTo>
                  <a:lnTo>
                    <a:pt x="7569" y="3630251"/>
                  </a:lnTo>
                  <a:lnTo>
                    <a:pt x="1917" y="3583872"/>
                  </a:lnTo>
                  <a:lnTo>
                    <a:pt x="0" y="3536438"/>
                  </a:lnTo>
                  <a:lnTo>
                    <a:pt x="0" y="57836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15"/>
          <p:cNvSpPr txBox="1"/>
          <p:nvPr/>
        </p:nvSpPr>
        <p:spPr>
          <a:xfrm>
            <a:off x="11168328" y="5428997"/>
            <a:ext cx="2835910" cy="2090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Recall that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 -&gt; E + T | E – T | 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7555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 -&gt; T * F | T / F | F  F -&gt; G ^ F | G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 -&gt; ( E ) | id | num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538331" y="280328"/>
            <a:ext cx="3789046" cy="1089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698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Simple IR Optimizations</a:t>
            </a:r>
            <a:endParaRPr sz="3000"/>
          </a:p>
        </p:txBody>
      </p:sp>
      <p:sp>
        <p:nvSpPr>
          <p:cNvPr id="240" name="Google Shape;240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995749" y="2671880"/>
            <a:ext cx="108546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marR="57144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Constant folding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the process of recognizing and evaluating constant  expressions at compile time rather than computing them at runtime.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33017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Constant propagation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the process of substituting the values of known  constants in expressions at compile time.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507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Common Subexpression Elimination (CSE)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a compiler optimization that  searches for instances of identical expressions (i.e., they all evaluate to  the same value), and analyzes whether it is worthwhile replacing them  with a single variable holding the computed value.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538330" y="280329"/>
            <a:ext cx="2632710" cy="1092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7" lvl="0" marL="12698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56750" y="2127649"/>
            <a:ext cx="10846435" cy="6216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8682735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int rhs, lhs = 0;  rhs = 2;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(lhs &lt;= rhs)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852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lhs = lhs – 2 * rhs;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50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Run this code through the different phases of a compiler and produce the  output at each stage.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538331" y="280328"/>
            <a:ext cx="3966845" cy="1089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698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Syntax Tree vs Parse Tree</a:t>
            </a:r>
            <a:endParaRPr sz="3000"/>
          </a:p>
        </p:txBody>
      </p:sp>
      <p:sp>
        <p:nvSpPr>
          <p:cNvPr id="256" name="Google Shape;256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17"/>
          <p:cNvGraphicFramePr/>
          <p:nvPr/>
        </p:nvGraphicFramePr>
        <p:xfrm>
          <a:off x="966665" y="2564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{8DEF8BD3-A801-4A5E-AA47-E73411D2D21D}</a:tableStyleId>
              </a:tblPr>
              <a:tblGrid>
                <a:gridCol w="5591800"/>
                <a:gridCol w="5591800"/>
              </a:tblGrid>
              <a:tr h="678425">
                <a:tc>
                  <a:txBody>
                    <a:bodyPr/>
                    <a:lstStyle/>
                    <a:p>
                      <a:pPr indent="0" lvl="0" marL="340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Parse Tree (Concrete Syntax Tree)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(Abstract) Syntax Tree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678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huge and focuses on all lexeme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focuses only on the syntax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1795800">
                <a:tc>
                  <a:txBody>
                    <a:bodyPr/>
                    <a:lstStyle/>
                    <a:p>
                      <a:pPr indent="0" lvl="0" marL="85725" marR="2895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Consists of both Non-terminals (P, S,  E, Cond, RelOp, etc.) and Terminals  (leaf nodes like tokens)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3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nodes are tokens;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6954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also has dummy nodes (&lt;body&gt;) to  maintain proper syntax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3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  <a:tr h="678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Complicated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non-terminals; Easy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678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 punctuation (;	,	{	}	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punctuation symbols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11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/>
          <p:nvPr/>
        </p:nvSpPr>
        <p:spPr>
          <a:xfrm>
            <a:off x="6537802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6629877" y="4117733"/>
            <a:ext cx="7462520" cy="1792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00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2" marR="0" rtl="0" algn="l">
              <a:spcBef>
                <a:spcPts val="1899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12918530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9" y="2141656"/>
            <a:ext cx="2843062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/>
          <p:nvPr>
            <p:ph type="title"/>
          </p:nvPr>
        </p:nvSpPr>
        <p:spPr>
          <a:xfrm>
            <a:off x="5132863" y="2744756"/>
            <a:ext cx="4364674" cy="70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5092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6" y="2414627"/>
            <a:ext cx="3897629" cy="70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6" y="3863769"/>
            <a:ext cx="5974080" cy="1397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1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Phases of a Compiler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6" y="7248707"/>
            <a:ext cx="6223000" cy="1027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8" marR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6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2"/>
            <a:ext cx="9484996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2" y="280329"/>
            <a:ext cx="2793365" cy="1092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7" lvl="0" marL="12698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8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756749" y="2723443"/>
            <a:ext cx="9312910" cy="2136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75">
            <a:spAutoFit/>
          </a:bodyPr>
          <a:lstStyle/>
          <a:p>
            <a:pPr indent="0" lvl="0" marL="1269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20" lvl="0" marL="469852" marR="0" rtl="0" algn="l">
              <a:spcBef>
                <a:spcPts val="1305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 Language Grammar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20" lvl="0" marL="469852" marR="0" rtl="0" algn="l"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Running an input through the different phases of a compiler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20" lvl="0" marL="469852" marR="0" rtl="0" algn="l"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Syntax Tree versus Parse Tree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2" y="280330"/>
            <a:ext cx="3392803" cy="1089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25">
            <a:spAutoFit/>
          </a:bodyPr>
          <a:lstStyle/>
          <a:p>
            <a:pPr indent="0" lvl="0" marL="3809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697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 Language Grammar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756751" y="1854346"/>
            <a:ext cx="9941730" cy="5774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5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 define the Grammar for C Language, let us first define the following:  </a:t>
            </a:r>
            <a:endParaRPr b="1" sz="26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	:	Program Beginning</a:t>
            </a:r>
            <a:endParaRPr b="1" sz="260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	:	Statement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Declr	:	Declaration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Assign	:	Assignment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24884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Cond	:	Condition  UnaryExpr	:	Unary Expression  Type	:	Data type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ListVar	:	List of variables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X	:	(can take any identifier or assignment)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RelOp	:	Relational Operator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2" y="280330"/>
            <a:ext cx="3392803" cy="1089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25">
            <a:spAutoFit/>
          </a:bodyPr>
          <a:lstStyle/>
          <a:p>
            <a:pPr indent="0" lvl="0" marL="3809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697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 Language Grammar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299550" y="1844105"/>
            <a:ext cx="215266" cy="1143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  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2103126" y="1694544"/>
            <a:ext cx="114963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50">
            <a:spAutoFit/>
          </a:bodyPr>
          <a:lstStyle/>
          <a:p>
            <a:pPr indent="0" lvl="0" marL="1269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→ S</a:t>
            </a:r>
            <a:endParaRPr/>
          </a:p>
          <a:p>
            <a:pPr indent="0" lvl="0" marL="12697" rtl="0" algn="l">
              <a:spcBef>
                <a:spcPts val="12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→ Declr; S | Assign; S | if (Cond) {S} S | while (Cond) {S} S |</a:t>
            </a:r>
            <a:endParaRPr/>
          </a:p>
          <a:p>
            <a:pPr indent="0" lvl="0" marL="12697" marR="5079" rtl="0" algn="l">
              <a:lnSpc>
                <a:spcPct val="135700"/>
              </a:lnSpc>
              <a:spcBef>
                <a:spcPts val="12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(Cond) {S} else {S} S | for (Assign; Cond; UnaryExpr) {S} S |  return E; S | λ</a:t>
            </a:r>
            <a:endParaRPr/>
          </a:p>
          <a:p>
            <a:pPr indent="0" lvl="0" marL="12697" rtl="0" algn="l">
              <a:spcBef>
                <a:spcPts val="12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→ Type ListVar</a:t>
            </a:r>
            <a:endParaRPr/>
          </a:p>
          <a:p>
            <a:pPr indent="0" lvl="0" marL="12697" rtl="0" algn="l">
              <a:spcBef>
                <a:spcPts val="12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→ int | float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299551" y="3962400"/>
            <a:ext cx="1572259" cy="4533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61212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Declr  Type  ListVar  X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Assign  Cond  RelOp  UnaryExpr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103121" y="4927675"/>
            <a:ext cx="38397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50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X | ListVar, X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id | Assign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id = 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 RelOp E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| &gt; | &lt;= | &gt;= | == | !=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199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E++ | ++E | E-- | --E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5"/>
          <p:cNvGrpSpPr/>
          <p:nvPr/>
        </p:nvGrpSpPr>
        <p:grpSpPr>
          <a:xfrm>
            <a:off x="10925906" y="4571999"/>
            <a:ext cx="3470276" cy="4114801"/>
            <a:chOff x="10925906" y="4571999"/>
            <a:chExt cx="3470275" cy="4114801"/>
          </a:xfrm>
        </p:grpSpPr>
        <p:sp>
          <p:nvSpPr>
            <p:cNvPr id="88" name="Google Shape;88;p5"/>
            <p:cNvSpPr/>
            <p:nvPr/>
          </p:nvSpPr>
          <p:spPr>
            <a:xfrm>
              <a:off x="10925906" y="4571999"/>
              <a:ext cx="3470275" cy="4114800"/>
            </a:xfrm>
            <a:custGeom>
              <a:rect b="b" l="l" r="r" t="t"/>
              <a:pathLst>
                <a:path extrusionOk="0" h="4114800" w="3470275">
                  <a:moveTo>
                    <a:pt x="2891737" y="4114799"/>
                  </a:moveTo>
                  <a:lnTo>
                    <a:pt x="578361" y="4114799"/>
                  </a:lnTo>
                  <a:lnTo>
                    <a:pt x="530927" y="4112882"/>
                  </a:lnTo>
                  <a:lnTo>
                    <a:pt x="484548" y="4107230"/>
                  </a:lnTo>
                  <a:lnTo>
                    <a:pt x="439374" y="4097991"/>
                  </a:lnTo>
                  <a:lnTo>
                    <a:pt x="395554" y="4085314"/>
                  </a:lnTo>
                  <a:lnTo>
                    <a:pt x="353237" y="4069349"/>
                  </a:lnTo>
                  <a:lnTo>
                    <a:pt x="312571" y="4050244"/>
                  </a:lnTo>
                  <a:lnTo>
                    <a:pt x="273705" y="4028148"/>
                  </a:lnTo>
                  <a:lnTo>
                    <a:pt x="236788" y="4003209"/>
                  </a:lnTo>
                  <a:lnTo>
                    <a:pt x="201970" y="3975577"/>
                  </a:lnTo>
                  <a:lnTo>
                    <a:pt x="169398" y="3945401"/>
                  </a:lnTo>
                  <a:lnTo>
                    <a:pt x="139222" y="3912829"/>
                  </a:lnTo>
                  <a:lnTo>
                    <a:pt x="111590" y="3878011"/>
                  </a:lnTo>
                  <a:lnTo>
                    <a:pt x="86651" y="3841094"/>
                  </a:lnTo>
                  <a:lnTo>
                    <a:pt x="64555" y="3802228"/>
                  </a:lnTo>
                  <a:lnTo>
                    <a:pt x="45450" y="3761562"/>
                  </a:lnTo>
                  <a:lnTo>
                    <a:pt x="29485" y="3719245"/>
                  </a:lnTo>
                  <a:lnTo>
                    <a:pt x="16808" y="3675425"/>
                  </a:lnTo>
                  <a:lnTo>
                    <a:pt x="7569" y="3630251"/>
                  </a:lnTo>
                  <a:lnTo>
                    <a:pt x="1917" y="3583872"/>
                  </a:lnTo>
                  <a:lnTo>
                    <a:pt x="0" y="3536438"/>
                  </a:lnTo>
                  <a:lnTo>
                    <a:pt x="0" y="578361"/>
                  </a:lnTo>
                  <a:lnTo>
                    <a:pt x="1917" y="530927"/>
                  </a:lnTo>
                  <a:lnTo>
                    <a:pt x="7569" y="484548"/>
                  </a:lnTo>
                  <a:lnTo>
                    <a:pt x="16808" y="439374"/>
                  </a:lnTo>
                  <a:lnTo>
                    <a:pt x="29485" y="395554"/>
                  </a:lnTo>
                  <a:lnTo>
                    <a:pt x="45450" y="353237"/>
                  </a:lnTo>
                  <a:lnTo>
                    <a:pt x="64555" y="312571"/>
                  </a:lnTo>
                  <a:lnTo>
                    <a:pt x="86651" y="273705"/>
                  </a:lnTo>
                  <a:lnTo>
                    <a:pt x="111590" y="236788"/>
                  </a:lnTo>
                  <a:lnTo>
                    <a:pt x="139222" y="201970"/>
                  </a:lnTo>
                  <a:lnTo>
                    <a:pt x="169398" y="169397"/>
                  </a:lnTo>
                  <a:lnTo>
                    <a:pt x="201970" y="139222"/>
                  </a:lnTo>
                  <a:lnTo>
                    <a:pt x="236788" y="111590"/>
                  </a:lnTo>
                  <a:lnTo>
                    <a:pt x="273705" y="86651"/>
                  </a:lnTo>
                  <a:lnTo>
                    <a:pt x="312571" y="64555"/>
                  </a:lnTo>
                  <a:lnTo>
                    <a:pt x="353237" y="45450"/>
                  </a:lnTo>
                  <a:lnTo>
                    <a:pt x="395554" y="29485"/>
                  </a:lnTo>
                  <a:lnTo>
                    <a:pt x="439374" y="16808"/>
                  </a:lnTo>
                  <a:lnTo>
                    <a:pt x="484548" y="7569"/>
                  </a:lnTo>
                  <a:lnTo>
                    <a:pt x="530927" y="1917"/>
                  </a:lnTo>
                  <a:lnTo>
                    <a:pt x="578361" y="0"/>
                  </a:lnTo>
                  <a:lnTo>
                    <a:pt x="2891737" y="0"/>
                  </a:lnTo>
                  <a:lnTo>
                    <a:pt x="2942591" y="2238"/>
                  </a:lnTo>
                  <a:lnTo>
                    <a:pt x="2992712" y="8880"/>
                  </a:lnTo>
                  <a:lnTo>
                    <a:pt x="3041836" y="19814"/>
                  </a:lnTo>
                  <a:lnTo>
                    <a:pt x="3089695" y="34932"/>
                  </a:lnTo>
                  <a:lnTo>
                    <a:pt x="3136023" y="54122"/>
                  </a:lnTo>
                  <a:lnTo>
                    <a:pt x="3180555" y="77273"/>
                  </a:lnTo>
                  <a:lnTo>
                    <a:pt x="3223023" y="104277"/>
                  </a:lnTo>
                  <a:lnTo>
                    <a:pt x="3263161" y="135022"/>
                  </a:lnTo>
                  <a:lnTo>
                    <a:pt x="3300703" y="169398"/>
                  </a:lnTo>
                  <a:lnTo>
                    <a:pt x="3335078" y="206939"/>
                  </a:lnTo>
                  <a:lnTo>
                    <a:pt x="3365822" y="247077"/>
                  </a:lnTo>
                  <a:lnTo>
                    <a:pt x="3392826" y="289544"/>
                  </a:lnTo>
                  <a:lnTo>
                    <a:pt x="3415977" y="334076"/>
                  </a:lnTo>
                  <a:lnTo>
                    <a:pt x="3435167" y="380404"/>
                  </a:lnTo>
                  <a:lnTo>
                    <a:pt x="3450284" y="428263"/>
                  </a:lnTo>
                  <a:lnTo>
                    <a:pt x="3461219" y="477386"/>
                  </a:lnTo>
                  <a:lnTo>
                    <a:pt x="3467860" y="527508"/>
                  </a:lnTo>
                  <a:lnTo>
                    <a:pt x="3470099" y="578361"/>
                  </a:lnTo>
                  <a:lnTo>
                    <a:pt x="3470099" y="3536438"/>
                  </a:lnTo>
                  <a:lnTo>
                    <a:pt x="3468181" y="3583872"/>
                  </a:lnTo>
                  <a:lnTo>
                    <a:pt x="3462529" y="3630251"/>
                  </a:lnTo>
                  <a:lnTo>
                    <a:pt x="3453290" y="3675425"/>
                  </a:lnTo>
                  <a:lnTo>
                    <a:pt x="3440613" y="3719245"/>
                  </a:lnTo>
                  <a:lnTo>
                    <a:pt x="3424648" y="3761562"/>
                  </a:lnTo>
                  <a:lnTo>
                    <a:pt x="3405543" y="3802228"/>
                  </a:lnTo>
                  <a:lnTo>
                    <a:pt x="3383447" y="3841094"/>
                  </a:lnTo>
                  <a:lnTo>
                    <a:pt x="3358509" y="3878011"/>
                  </a:lnTo>
                  <a:lnTo>
                    <a:pt x="3330877" y="3912829"/>
                  </a:lnTo>
                  <a:lnTo>
                    <a:pt x="3300701" y="3945401"/>
                  </a:lnTo>
                  <a:lnTo>
                    <a:pt x="3268129" y="3975577"/>
                  </a:lnTo>
                  <a:lnTo>
                    <a:pt x="3233310" y="4003209"/>
                  </a:lnTo>
                  <a:lnTo>
                    <a:pt x="3196393" y="4028148"/>
                  </a:lnTo>
                  <a:lnTo>
                    <a:pt x="3157528" y="4050244"/>
                  </a:lnTo>
                  <a:lnTo>
                    <a:pt x="3116862" y="4069349"/>
                  </a:lnTo>
                  <a:lnTo>
                    <a:pt x="3074544" y="4085314"/>
                  </a:lnTo>
                  <a:lnTo>
                    <a:pt x="3030724" y="4097991"/>
                  </a:lnTo>
                  <a:lnTo>
                    <a:pt x="2985551" y="4107230"/>
                  </a:lnTo>
                  <a:lnTo>
                    <a:pt x="2939172" y="4112882"/>
                  </a:lnTo>
                  <a:lnTo>
                    <a:pt x="2891737" y="41147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925906" y="4572000"/>
              <a:ext cx="3470275" cy="4114800"/>
            </a:xfrm>
            <a:custGeom>
              <a:rect b="b" l="l" r="r" t="t"/>
              <a:pathLst>
                <a:path extrusionOk="0" h="4114800" w="3470275">
                  <a:moveTo>
                    <a:pt x="0" y="578361"/>
                  </a:moveTo>
                  <a:lnTo>
                    <a:pt x="1917" y="530927"/>
                  </a:lnTo>
                  <a:lnTo>
                    <a:pt x="7569" y="484548"/>
                  </a:lnTo>
                  <a:lnTo>
                    <a:pt x="16808" y="439374"/>
                  </a:lnTo>
                  <a:lnTo>
                    <a:pt x="29485" y="395554"/>
                  </a:lnTo>
                  <a:lnTo>
                    <a:pt x="45450" y="353237"/>
                  </a:lnTo>
                  <a:lnTo>
                    <a:pt x="64555" y="312571"/>
                  </a:lnTo>
                  <a:lnTo>
                    <a:pt x="86651" y="273705"/>
                  </a:lnTo>
                  <a:lnTo>
                    <a:pt x="111590" y="236788"/>
                  </a:lnTo>
                  <a:lnTo>
                    <a:pt x="139222" y="201970"/>
                  </a:lnTo>
                  <a:lnTo>
                    <a:pt x="169398" y="169398"/>
                  </a:lnTo>
                  <a:lnTo>
                    <a:pt x="201970" y="139222"/>
                  </a:lnTo>
                  <a:lnTo>
                    <a:pt x="236788" y="111590"/>
                  </a:lnTo>
                  <a:lnTo>
                    <a:pt x="273705" y="86651"/>
                  </a:lnTo>
                  <a:lnTo>
                    <a:pt x="312571" y="64555"/>
                  </a:lnTo>
                  <a:lnTo>
                    <a:pt x="353237" y="45450"/>
                  </a:lnTo>
                  <a:lnTo>
                    <a:pt x="395554" y="29485"/>
                  </a:lnTo>
                  <a:lnTo>
                    <a:pt x="439374" y="16808"/>
                  </a:lnTo>
                  <a:lnTo>
                    <a:pt x="484548" y="7569"/>
                  </a:lnTo>
                  <a:lnTo>
                    <a:pt x="530927" y="1917"/>
                  </a:lnTo>
                  <a:lnTo>
                    <a:pt x="578361" y="0"/>
                  </a:lnTo>
                  <a:lnTo>
                    <a:pt x="2891737" y="0"/>
                  </a:lnTo>
                  <a:lnTo>
                    <a:pt x="2942591" y="2238"/>
                  </a:lnTo>
                  <a:lnTo>
                    <a:pt x="2992712" y="8880"/>
                  </a:lnTo>
                  <a:lnTo>
                    <a:pt x="3041836" y="19814"/>
                  </a:lnTo>
                  <a:lnTo>
                    <a:pt x="3089695" y="34932"/>
                  </a:lnTo>
                  <a:lnTo>
                    <a:pt x="3136023" y="54122"/>
                  </a:lnTo>
                  <a:lnTo>
                    <a:pt x="3180555" y="77273"/>
                  </a:lnTo>
                  <a:lnTo>
                    <a:pt x="3223023" y="104277"/>
                  </a:lnTo>
                  <a:lnTo>
                    <a:pt x="3263161" y="135022"/>
                  </a:lnTo>
                  <a:lnTo>
                    <a:pt x="3300702" y="169397"/>
                  </a:lnTo>
                  <a:lnTo>
                    <a:pt x="3335078" y="206939"/>
                  </a:lnTo>
                  <a:lnTo>
                    <a:pt x="3365822" y="247077"/>
                  </a:lnTo>
                  <a:lnTo>
                    <a:pt x="3392826" y="289544"/>
                  </a:lnTo>
                  <a:lnTo>
                    <a:pt x="3415977" y="334076"/>
                  </a:lnTo>
                  <a:lnTo>
                    <a:pt x="3435167" y="380404"/>
                  </a:lnTo>
                  <a:lnTo>
                    <a:pt x="3450284" y="428263"/>
                  </a:lnTo>
                  <a:lnTo>
                    <a:pt x="3461219" y="477386"/>
                  </a:lnTo>
                  <a:lnTo>
                    <a:pt x="3467860" y="527508"/>
                  </a:lnTo>
                  <a:lnTo>
                    <a:pt x="3470099" y="578361"/>
                  </a:lnTo>
                  <a:lnTo>
                    <a:pt x="3470099" y="3536438"/>
                  </a:lnTo>
                  <a:lnTo>
                    <a:pt x="3468181" y="3583872"/>
                  </a:lnTo>
                  <a:lnTo>
                    <a:pt x="3462529" y="3630251"/>
                  </a:lnTo>
                  <a:lnTo>
                    <a:pt x="3453290" y="3675425"/>
                  </a:lnTo>
                  <a:lnTo>
                    <a:pt x="3440613" y="3719245"/>
                  </a:lnTo>
                  <a:lnTo>
                    <a:pt x="3424648" y="3761562"/>
                  </a:lnTo>
                  <a:lnTo>
                    <a:pt x="3405543" y="3802228"/>
                  </a:lnTo>
                  <a:lnTo>
                    <a:pt x="3383447" y="3841094"/>
                  </a:lnTo>
                  <a:lnTo>
                    <a:pt x="3358509" y="3878011"/>
                  </a:lnTo>
                  <a:lnTo>
                    <a:pt x="3330877" y="3912829"/>
                  </a:lnTo>
                  <a:lnTo>
                    <a:pt x="3300701" y="3945401"/>
                  </a:lnTo>
                  <a:lnTo>
                    <a:pt x="3268129" y="3975577"/>
                  </a:lnTo>
                  <a:lnTo>
                    <a:pt x="3233310" y="4003209"/>
                  </a:lnTo>
                  <a:lnTo>
                    <a:pt x="3196393" y="4028148"/>
                  </a:lnTo>
                  <a:lnTo>
                    <a:pt x="3157528" y="4050244"/>
                  </a:lnTo>
                  <a:lnTo>
                    <a:pt x="3116862" y="4069349"/>
                  </a:lnTo>
                  <a:lnTo>
                    <a:pt x="3074544" y="4085314"/>
                  </a:lnTo>
                  <a:lnTo>
                    <a:pt x="3030724" y="4097991"/>
                  </a:lnTo>
                  <a:lnTo>
                    <a:pt x="2985551" y="4107230"/>
                  </a:lnTo>
                  <a:lnTo>
                    <a:pt x="2939172" y="4112882"/>
                  </a:lnTo>
                  <a:lnTo>
                    <a:pt x="2891737" y="4114799"/>
                  </a:lnTo>
                  <a:lnTo>
                    <a:pt x="578361" y="4114799"/>
                  </a:lnTo>
                  <a:lnTo>
                    <a:pt x="530927" y="4112882"/>
                  </a:lnTo>
                  <a:lnTo>
                    <a:pt x="484548" y="4107230"/>
                  </a:lnTo>
                  <a:lnTo>
                    <a:pt x="439374" y="4097991"/>
                  </a:lnTo>
                  <a:lnTo>
                    <a:pt x="395554" y="4085314"/>
                  </a:lnTo>
                  <a:lnTo>
                    <a:pt x="353237" y="4069349"/>
                  </a:lnTo>
                  <a:lnTo>
                    <a:pt x="312571" y="4050244"/>
                  </a:lnTo>
                  <a:lnTo>
                    <a:pt x="273705" y="4028148"/>
                  </a:lnTo>
                  <a:lnTo>
                    <a:pt x="236788" y="4003209"/>
                  </a:lnTo>
                  <a:lnTo>
                    <a:pt x="201970" y="3975577"/>
                  </a:lnTo>
                  <a:lnTo>
                    <a:pt x="169398" y="3945401"/>
                  </a:lnTo>
                  <a:lnTo>
                    <a:pt x="139222" y="3912829"/>
                  </a:lnTo>
                  <a:lnTo>
                    <a:pt x="111590" y="3878011"/>
                  </a:lnTo>
                  <a:lnTo>
                    <a:pt x="86651" y="3841094"/>
                  </a:lnTo>
                  <a:lnTo>
                    <a:pt x="64555" y="3802228"/>
                  </a:lnTo>
                  <a:lnTo>
                    <a:pt x="45450" y="3761562"/>
                  </a:lnTo>
                  <a:lnTo>
                    <a:pt x="29485" y="3719245"/>
                  </a:lnTo>
                  <a:lnTo>
                    <a:pt x="16808" y="3675425"/>
                  </a:lnTo>
                  <a:lnTo>
                    <a:pt x="7569" y="3630251"/>
                  </a:lnTo>
                  <a:lnTo>
                    <a:pt x="1917" y="3583872"/>
                  </a:lnTo>
                  <a:lnTo>
                    <a:pt x="0" y="3536438"/>
                  </a:lnTo>
                  <a:lnTo>
                    <a:pt x="0" y="57836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5"/>
          <p:cNvSpPr txBox="1"/>
          <p:nvPr/>
        </p:nvSpPr>
        <p:spPr>
          <a:xfrm>
            <a:off x="11168328" y="5428996"/>
            <a:ext cx="2835910" cy="2090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Recall that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 -&gt; E + T | E – T | T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7554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 -&gt; T * F | T / F | F  F -&gt; G ^ F | G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 -&gt; ( E ) | id | num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5"/>
          <p:cNvCxnSpPr/>
          <p:nvPr/>
        </p:nvCxnSpPr>
        <p:spPr>
          <a:xfrm flipH="1" rot="10800000">
            <a:off x="3657600" y="6096000"/>
            <a:ext cx="722376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"/>
          <p:cNvCxnSpPr/>
          <p:nvPr/>
        </p:nvCxnSpPr>
        <p:spPr>
          <a:xfrm flipH="1" rot="10800000">
            <a:off x="3657600" y="6096000"/>
            <a:ext cx="722376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538332" y="280330"/>
            <a:ext cx="9486265" cy="1089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25">
            <a:spAutoFit/>
          </a:bodyPr>
          <a:lstStyle/>
          <a:p>
            <a:pPr indent="0" lvl="0" marL="38091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697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Another example for all  phases of a compiler</a:t>
            </a:r>
            <a:endParaRPr sz="3000"/>
          </a:p>
        </p:txBody>
      </p:sp>
      <p:sp>
        <p:nvSpPr>
          <p:cNvPr id="98" name="Google Shape;98;p6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1025700" y="2782707"/>
            <a:ext cx="10842600" cy="5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22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Consider the following piece of code: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792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factorial = factorial * number;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792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We will now run this code through the different phases of a compiler and  see what the output will be at each stage.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538330" y="280328"/>
            <a:ext cx="3559811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06" name="Google Shape;106;p7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756749" y="2313870"/>
            <a:ext cx="7436484" cy="4129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1</a:t>
            </a: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Lexical Analysis or Linear Analysis or Scanner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7"/>
          <p:cNvGrpSpPr/>
          <p:nvPr/>
        </p:nvGrpSpPr>
        <p:grpSpPr>
          <a:xfrm>
            <a:off x="10879015" y="3845169"/>
            <a:ext cx="3329941" cy="3950971"/>
            <a:chOff x="10879014" y="3845169"/>
            <a:chExt cx="3329941" cy="3950970"/>
          </a:xfrm>
        </p:grpSpPr>
        <p:sp>
          <p:nvSpPr>
            <p:cNvPr id="110" name="Google Shape;110;p7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7"/>
          <p:cNvSpPr txBox="1"/>
          <p:nvPr/>
        </p:nvSpPr>
        <p:spPr>
          <a:xfrm>
            <a:off x="11114566" y="4194907"/>
            <a:ext cx="2837180" cy="3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p7"/>
          <p:cNvGraphicFramePr/>
          <p:nvPr/>
        </p:nvGraphicFramePr>
        <p:xfrm>
          <a:off x="763100" y="3157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{8DEF8BD3-A801-4A5E-AA47-E73411D2D21D}</a:tableStyleId>
              </a:tblPr>
              <a:tblGrid>
                <a:gridCol w="4876800"/>
                <a:gridCol w="683900"/>
                <a:gridCol w="371475"/>
                <a:gridCol w="356875"/>
                <a:gridCol w="356875"/>
                <a:gridCol w="31083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 matched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number, factorial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RelOp (&lt;, &lt;=, &gt;, &gt;=, ==, !=)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LogOp (&amp;&amp;, ||, ~)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 (=)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ArithOp (*, +, -, /)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Punctuation ( (, ), {, }, [, ], ;)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	)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2F5597"/>
                          </a:solidFill>
                        </a:rPr>
                        <a:t>0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 – anything in double quotes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BF4"/>
                    </a:solidFill>
                  </a:tcPr>
                </a:tc>
                <a:tc hMerge="1"/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Dec_op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--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60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76875" y="116400"/>
            <a:ext cx="37350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19" name="Google Shape;119;p8"/>
          <p:cNvSpPr/>
          <p:nvPr/>
        </p:nvSpPr>
        <p:spPr>
          <a:xfrm>
            <a:off x="1" y="1422401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8"/>
          <p:cNvGraphicFramePr/>
          <p:nvPr/>
        </p:nvGraphicFramePr>
        <p:xfrm>
          <a:off x="574775" y="1153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{8DEF8BD3-A801-4A5E-AA47-E73411D2D21D}</a:tableStyleId>
              </a:tblPr>
              <a:tblGrid>
                <a:gridCol w="2639050"/>
                <a:gridCol w="506725"/>
                <a:gridCol w="509900"/>
                <a:gridCol w="635000"/>
              </a:tblGrid>
              <a:tr h="17339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Output: </a:t>
                      </a:r>
                      <a:r>
                        <a:rPr b="1" lang="en-US" sz="25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tokens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keyword, while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punctuation, (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ID, 3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593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42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(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91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RelOp, &gt;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Number, 0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punctuation, )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29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)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punctuation, {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29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{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ID, 4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Assign, =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=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ID, 4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ArithOp, *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*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ID, 3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punctuation, ;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29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;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91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Dec_op, --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79375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--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hMerge="1"/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ID, 3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491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punctuation, ;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3429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;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40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punctuation, }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59309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hMerge="1"/>
                <a:tc>
                  <a:txBody>
                    <a:bodyPr/>
                    <a:lstStyle/>
                    <a:p>
                      <a:pPr indent="0" lvl="0" marL="34290" marR="0" rtl="0" algn="l">
                        <a:lnSpc>
                          <a:spcPct val="10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5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} &gt;</a:t>
                      </a:r>
                      <a:endParaRPr sz="2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pSp>
        <p:nvGrpSpPr>
          <p:cNvPr id="122" name="Google Shape;122;p8"/>
          <p:cNvGrpSpPr/>
          <p:nvPr/>
        </p:nvGrpSpPr>
        <p:grpSpPr>
          <a:xfrm>
            <a:off x="10879015" y="3845169"/>
            <a:ext cx="3329941" cy="3950971"/>
            <a:chOff x="10879014" y="3845169"/>
            <a:chExt cx="3329941" cy="3950970"/>
          </a:xfrm>
        </p:grpSpPr>
        <p:sp>
          <p:nvSpPr>
            <p:cNvPr id="123" name="Google Shape;123;p8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8"/>
          <p:cNvGrpSpPr/>
          <p:nvPr/>
        </p:nvGrpSpPr>
        <p:grpSpPr>
          <a:xfrm>
            <a:off x="10902461" y="2422507"/>
            <a:ext cx="3223895" cy="1247140"/>
            <a:chOff x="10902460" y="2422505"/>
            <a:chExt cx="3223895" cy="1247140"/>
          </a:xfrm>
        </p:grpSpPr>
        <p:sp>
          <p:nvSpPr>
            <p:cNvPr id="126" name="Google Shape;126;p8"/>
            <p:cNvSpPr/>
            <p:nvPr/>
          </p:nvSpPr>
          <p:spPr>
            <a:xfrm>
              <a:off x="10902460" y="2422505"/>
              <a:ext cx="3223895" cy="1247140"/>
            </a:xfrm>
            <a:custGeom>
              <a:rect b="b" l="l" r="r" t="t"/>
              <a:pathLst>
                <a:path extrusionOk="0" h="1247139" w="3223894">
                  <a:moveTo>
                    <a:pt x="3016040" y="1246817"/>
                  </a:moveTo>
                  <a:lnTo>
                    <a:pt x="207806" y="1246817"/>
                  </a:lnTo>
                  <a:lnTo>
                    <a:pt x="160158" y="1241329"/>
                  </a:lnTo>
                  <a:lnTo>
                    <a:pt x="116418" y="1225696"/>
                  </a:lnTo>
                  <a:lnTo>
                    <a:pt x="77834" y="1201165"/>
                  </a:lnTo>
                  <a:lnTo>
                    <a:pt x="45652" y="1168983"/>
                  </a:lnTo>
                  <a:lnTo>
                    <a:pt x="21121" y="1130399"/>
                  </a:lnTo>
                  <a:lnTo>
                    <a:pt x="5488" y="1086659"/>
                  </a:lnTo>
                  <a:lnTo>
                    <a:pt x="0" y="1039010"/>
                  </a:lnTo>
                  <a:lnTo>
                    <a:pt x="0" y="207807"/>
                  </a:lnTo>
                  <a:lnTo>
                    <a:pt x="5488" y="160158"/>
                  </a:lnTo>
                  <a:lnTo>
                    <a:pt x="21121" y="116418"/>
                  </a:lnTo>
                  <a:lnTo>
                    <a:pt x="45652" y="77834"/>
                  </a:lnTo>
                  <a:lnTo>
                    <a:pt x="77834" y="45652"/>
                  </a:lnTo>
                  <a:lnTo>
                    <a:pt x="116418" y="21121"/>
                  </a:lnTo>
                  <a:lnTo>
                    <a:pt x="160158" y="5488"/>
                  </a:lnTo>
                  <a:lnTo>
                    <a:pt x="207806" y="0"/>
                  </a:lnTo>
                  <a:lnTo>
                    <a:pt x="3016040" y="0"/>
                  </a:lnTo>
                  <a:lnTo>
                    <a:pt x="3056770" y="4029"/>
                  </a:lnTo>
                  <a:lnTo>
                    <a:pt x="3095564" y="15818"/>
                  </a:lnTo>
                  <a:lnTo>
                    <a:pt x="3131331" y="34913"/>
                  </a:lnTo>
                  <a:lnTo>
                    <a:pt x="3162981" y="60865"/>
                  </a:lnTo>
                  <a:lnTo>
                    <a:pt x="3188932" y="92515"/>
                  </a:lnTo>
                  <a:lnTo>
                    <a:pt x="3208028" y="128282"/>
                  </a:lnTo>
                  <a:lnTo>
                    <a:pt x="3219816" y="167076"/>
                  </a:lnTo>
                  <a:lnTo>
                    <a:pt x="3223846" y="207807"/>
                  </a:lnTo>
                  <a:lnTo>
                    <a:pt x="3223846" y="1039010"/>
                  </a:lnTo>
                  <a:lnTo>
                    <a:pt x="3218358" y="1086659"/>
                  </a:lnTo>
                  <a:lnTo>
                    <a:pt x="3202724" y="1130399"/>
                  </a:lnTo>
                  <a:lnTo>
                    <a:pt x="3178193" y="1168983"/>
                  </a:lnTo>
                  <a:lnTo>
                    <a:pt x="3146012" y="1201165"/>
                  </a:lnTo>
                  <a:lnTo>
                    <a:pt x="3107428" y="1225696"/>
                  </a:lnTo>
                  <a:lnTo>
                    <a:pt x="3063688" y="1241329"/>
                  </a:lnTo>
                  <a:lnTo>
                    <a:pt x="3016040" y="1246817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0902460" y="2422505"/>
              <a:ext cx="3223895" cy="1247140"/>
            </a:xfrm>
            <a:custGeom>
              <a:rect b="b" l="l" r="r" t="t"/>
              <a:pathLst>
                <a:path extrusionOk="0" h="1247139" w="3223894">
                  <a:moveTo>
                    <a:pt x="0" y="207807"/>
                  </a:moveTo>
                  <a:lnTo>
                    <a:pt x="5488" y="160158"/>
                  </a:lnTo>
                  <a:lnTo>
                    <a:pt x="21121" y="116418"/>
                  </a:lnTo>
                  <a:lnTo>
                    <a:pt x="45652" y="77834"/>
                  </a:lnTo>
                  <a:lnTo>
                    <a:pt x="77834" y="45652"/>
                  </a:lnTo>
                  <a:lnTo>
                    <a:pt x="116418" y="21121"/>
                  </a:lnTo>
                  <a:lnTo>
                    <a:pt x="160158" y="5488"/>
                  </a:lnTo>
                  <a:lnTo>
                    <a:pt x="207806" y="0"/>
                  </a:lnTo>
                  <a:lnTo>
                    <a:pt x="3016040" y="0"/>
                  </a:lnTo>
                  <a:lnTo>
                    <a:pt x="3056770" y="4029"/>
                  </a:lnTo>
                  <a:lnTo>
                    <a:pt x="3095564" y="15818"/>
                  </a:lnTo>
                  <a:lnTo>
                    <a:pt x="3131331" y="34913"/>
                  </a:lnTo>
                  <a:lnTo>
                    <a:pt x="3162981" y="60865"/>
                  </a:lnTo>
                  <a:lnTo>
                    <a:pt x="3188932" y="92515"/>
                  </a:lnTo>
                  <a:lnTo>
                    <a:pt x="3208028" y="128282"/>
                  </a:lnTo>
                  <a:lnTo>
                    <a:pt x="3219816" y="167076"/>
                  </a:lnTo>
                  <a:lnTo>
                    <a:pt x="3223846" y="207807"/>
                  </a:lnTo>
                  <a:lnTo>
                    <a:pt x="3223846" y="1039010"/>
                  </a:lnTo>
                  <a:lnTo>
                    <a:pt x="3218358" y="1086659"/>
                  </a:lnTo>
                  <a:lnTo>
                    <a:pt x="3202724" y="1130399"/>
                  </a:lnTo>
                  <a:lnTo>
                    <a:pt x="3178193" y="1168983"/>
                  </a:lnTo>
                  <a:lnTo>
                    <a:pt x="3146012" y="1201165"/>
                  </a:lnTo>
                  <a:lnTo>
                    <a:pt x="3107428" y="1225696"/>
                  </a:lnTo>
                  <a:lnTo>
                    <a:pt x="3063688" y="1241329"/>
                  </a:lnTo>
                  <a:lnTo>
                    <a:pt x="3016040" y="1246817"/>
                  </a:lnTo>
                  <a:lnTo>
                    <a:pt x="207806" y="1246817"/>
                  </a:lnTo>
                  <a:lnTo>
                    <a:pt x="160158" y="1241329"/>
                  </a:lnTo>
                  <a:lnTo>
                    <a:pt x="116418" y="1225696"/>
                  </a:lnTo>
                  <a:lnTo>
                    <a:pt x="77834" y="1201165"/>
                  </a:lnTo>
                  <a:lnTo>
                    <a:pt x="45652" y="1168983"/>
                  </a:lnTo>
                  <a:lnTo>
                    <a:pt x="21121" y="1130399"/>
                  </a:lnTo>
                  <a:lnTo>
                    <a:pt x="5488" y="1086659"/>
                  </a:lnTo>
                  <a:lnTo>
                    <a:pt x="0" y="1039010"/>
                  </a:lnTo>
                  <a:lnTo>
                    <a:pt x="0" y="207807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8"/>
          <p:cNvSpPr txBox="1"/>
          <p:nvPr/>
        </p:nvSpPr>
        <p:spPr>
          <a:xfrm>
            <a:off x="11108967" y="2449015"/>
            <a:ext cx="2842895" cy="5001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20950" lvl="0" marL="12697" marR="42536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 ID, 3 &gt; corresponds  to the third identifier  in the symbol table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77" marR="0" rtl="0" algn="just">
              <a:spcBef>
                <a:spcPts val="1695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7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77" marR="5079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7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7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538330" y="280328"/>
            <a:ext cx="3559811" cy="1092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394" lvl="0" marL="12697" marR="5079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(continued)</a:t>
            </a:r>
            <a:endParaRPr sz="3000"/>
          </a:p>
        </p:txBody>
      </p:sp>
      <p:sp>
        <p:nvSpPr>
          <p:cNvPr id="134" name="Google Shape;134;p9"/>
          <p:cNvSpPr/>
          <p:nvPr/>
        </p:nvSpPr>
        <p:spPr>
          <a:xfrm>
            <a:off x="1" y="1736229"/>
            <a:ext cx="9950449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5" y="626520"/>
            <a:ext cx="1120316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/>
        </p:nvSpPr>
        <p:spPr>
          <a:xfrm>
            <a:off x="173874" y="1736229"/>
            <a:ext cx="5080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0" lvl="0" marL="12697" marR="5079" rtl="0" algn="l">
              <a:lnSpc>
                <a:spcPct val="153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Phase 2</a:t>
            </a: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: Syntax Analysis or Parser  Output: </a:t>
            </a: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Parse Tree or Syntax Tree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10879015" y="3845169"/>
            <a:ext cx="3329941" cy="3950971"/>
            <a:chOff x="10879014" y="3845169"/>
            <a:chExt cx="3329941" cy="3950970"/>
          </a:xfrm>
        </p:grpSpPr>
        <p:sp>
          <p:nvSpPr>
            <p:cNvPr id="138" name="Google Shape;138;p9"/>
            <p:cNvSpPr/>
            <p:nvPr/>
          </p:nvSpPr>
          <p:spPr>
            <a:xfrm>
              <a:off x="10879014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2774449" y="3950676"/>
                  </a:move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19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19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0879015" y="3845169"/>
              <a:ext cx="3329940" cy="3950970"/>
            </a:xfrm>
            <a:custGeom>
              <a:rect b="b" l="l" r="r" t="t"/>
              <a:pathLst>
                <a:path extrusionOk="0" h="3950970" w="3329940">
                  <a:moveTo>
                    <a:pt x="0" y="554902"/>
                  </a:moveTo>
                  <a:lnTo>
                    <a:pt x="2036" y="507023"/>
                  </a:lnTo>
                  <a:lnTo>
                    <a:pt x="8036" y="460275"/>
                  </a:lnTo>
                  <a:lnTo>
                    <a:pt x="17831" y="414825"/>
                  </a:lnTo>
                  <a:lnTo>
                    <a:pt x="31256" y="370838"/>
                  </a:lnTo>
                  <a:lnTo>
                    <a:pt x="48144" y="328482"/>
                  </a:lnTo>
                  <a:lnTo>
                    <a:pt x="68328" y="287924"/>
                  </a:lnTo>
                  <a:lnTo>
                    <a:pt x="91642" y="249329"/>
                  </a:lnTo>
                  <a:lnTo>
                    <a:pt x="117920" y="212865"/>
                  </a:lnTo>
                  <a:lnTo>
                    <a:pt x="146993" y="178697"/>
                  </a:lnTo>
                  <a:lnTo>
                    <a:pt x="178697" y="146993"/>
                  </a:lnTo>
                  <a:lnTo>
                    <a:pt x="212865" y="117919"/>
                  </a:lnTo>
                  <a:lnTo>
                    <a:pt x="249329" y="91642"/>
                  </a:lnTo>
                  <a:lnTo>
                    <a:pt x="287924" y="68328"/>
                  </a:lnTo>
                  <a:lnTo>
                    <a:pt x="328483" y="48144"/>
                  </a:lnTo>
                  <a:lnTo>
                    <a:pt x="370839" y="31256"/>
                  </a:lnTo>
                  <a:lnTo>
                    <a:pt x="414825" y="17831"/>
                  </a:lnTo>
                  <a:lnTo>
                    <a:pt x="460276" y="8036"/>
                  </a:lnTo>
                  <a:lnTo>
                    <a:pt x="507024" y="2036"/>
                  </a:lnTo>
                  <a:lnTo>
                    <a:pt x="554903" y="0"/>
                  </a:lnTo>
                  <a:lnTo>
                    <a:pt x="2774449" y="0"/>
                  </a:lnTo>
                  <a:lnTo>
                    <a:pt x="2823240" y="2147"/>
                  </a:lnTo>
                  <a:lnTo>
                    <a:pt x="2871329" y="8520"/>
                  </a:lnTo>
                  <a:lnTo>
                    <a:pt x="2918460" y="19011"/>
                  </a:lnTo>
                  <a:lnTo>
                    <a:pt x="2964378" y="33515"/>
                  </a:lnTo>
                  <a:lnTo>
                    <a:pt x="3008827" y="51926"/>
                  </a:lnTo>
                  <a:lnTo>
                    <a:pt x="3051552" y="74139"/>
                  </a:lnTo>
                  <a:lnTo>
                    <a:pt x="3092298" y="100047"/>
                  </a:lnTo>
                  <a:lnTo>
                    <a:pt x="3130808" y="129545"/>
                  </a:lnTo>
                  <a:lnTo>
                    <a:pt x="3166827" y="162527"/>
                  </a:lnTo>
                  <a:lnTo>
                    <a:pt x="3199808" y="198546"/>
                  </a:lnTo>
                  <a:lnTo>
                    <a:pt x="3229306" y="237055"/>
                  </a:lnTo>
                  <a:lnTo>
                    <a:pt x="3255214" y="277800"/>
                  </a:lnTo>
                  <a:lnTo>
                    <a:pt x="3277427" y="320525"/>
                  </a:lnTo>
                  <a:lnTo>
                    <a:pt x="3295838" y="364974"/>
                  </a:lnTo>
                  <a:lnTo>
                    <a:pt x="3310342" y="410892"/>
                  </a:lnTo>
                  <a:lnTo>
                    <a:pt x="3320833" y="458023"/>
                  </a:lnTo>
                  <a:lnTo>
                    <a:pt x="3327206" y="506112"/>
                  </a:lnTo>
                  <a:lnTo>
                    <a:pt x="3329353" y="554902"/>
                  </a:lnTo>
                  <a:lnTo>
                    <a:pt x="3329353" y="3395773"/>
                  </a:lnTo>
                  <a:lnTo>
                    <a:pt x="3327316" y="3443652"/>
                  </a:lnTo>
                  <a:lnTo>
                    <a:pt x="3321317" y="3490400"/>
                  </a:lnTo>
                  <a:lnTo>
                    <a:pt x="3311521" y="3535851"/>
                  </a:lnTo>
                  <a:lnTo>
                    <a:pt x="3298097" y="3579837"/>
                  </a:lnTo>
                  <a:lnTo>
                    <a:pt x="3281209" y="3622193"/>
                  </a:lnTo>
                  <a:lnTo>
                    <a:pt x="3261024" y="3662752"/>
                  </a:lnTo>
                  <a:lnTo>
                    <a:pt x="3237710" y="3701346"/>
                  </a:lnTo>
                  <a:lnTo>
                    <a:pt x="3211433" y="3737811"/>
                  </a:lnTo>
                  <a:lnTo>
                    <a:pt x="3182359" y="3771978"/>
                  </a:lnTo>
                  <a:lnTo>
                    <a:pt x="3150655" y="3803682"/>
                  </a:lnTo>
                  <a:lnTo>
                    <a:pt x="3116488" y="3832756"/>
                  </a:lnTo>
                  <a:lnTo>
                    <a:pt x="3080024" y="3859033"/>
                  </a:lnTo>
                  <a:lnTo>
                    <a:pt x="3041429" y="3882347"/>
                  </a:lnTo>
                  <a:lnTo>
                    <a:pt x="3000870" y="3902532"/>
                  </a:lnTo>
                  <a:lnTo>
                    <a:pt x="2958514" y="3919420"/>
                  </a:lnTo>
                  <a:lnTo>
                    <a:pt x="2914528" y="3932844"/>
                  </a:lnTo>
                  <a:lnTo>
                    <a:pt x="2869077" y="3942640"/>
                  </a:lnTo>
                  <a:lnTo>
                    <a:pt x="2822329" y="3948639"/>
                  </a:lnTo>
                  <a:lnTo>
                    <a:pt x="2774449" y="3950676"/>
                  </a:lnTo>
                  <a:lnTo>
                    <a:pt x="554903" y="3950676"/>
                  </a:lnTo>
                  <a:lnTo>
                    <a:pt x="507024" y="3948639"/>
                  </a:lnTo>
                  <a:lnTo>
                    <a:pt x="460276" y="3942640"/>
                  </a:lnTo>
                  <a:lnTo>
                    <a:pt x="414825" y="3932844"/>
                  </a:lnTo>
                  <a:lnTo>
                    <a:pt x="370839" y="3919420"/>
                  </a:lnTo>
                  <a:lnTo>
                    <a:pt x="328483" y="3902532"/>
                  </a:lnTo>
                  <a:lnTo>
                    <a:pt x="287924" y="3882347"/>
                  </a:lnTo>
                  <a:lnTo>
                    <a:pt x="249329" y="3859033"/>
                  </a:lnTo>
                  <a:lnTo>
                    <a:pt x="212865" y="3832756"/>
                  </a:lnTo>
                  <a:lnTo>
                    <a:pt x="178697" y="3803682"/>
                  </a:lnTo>
                  <a:lnTo>
                    <a:pt x="146993" y="3771978"/>
                  </a:lnTo>
                  <a:lnTo>
                    <a:pt x="117920" y="3737811"/>
                  </a:lnTo>
                  <a:lnTo>
                    <a:pt x="91642" y="3701346"/>
                  </a:lnTo>
                  <a:lnTo>
                    <a:pt x="68328" y="3662752"/>
                  </a:lnTo>
                  <a:lnTo>
                    <a:pt x="48144" y="3622193"/>
                  </a:lnTo>
                  <a:lnTo>
                    <a:pt x="31256" y="3579837"/>
                  </a:lnTo>
                  <a:lnTo>
                    <a:pt x="17831" y="3535851"/>
                  </a:lnTo>
                  <a:lnTo>
                    <a:pt x="8036" y="3490400"/>
                  </a:lnTo>
                  <a:lnTo>
                    <a:pt x="2036" y="3443652"/>
                  </a:lnTo>
                  <a:lnTo>
                    <a:pt x="0" y="3395773"/>
                  </a:lnTo>
                  <a:lnTo>
                    <a:pt x="0" y="554902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10879016" y="2532186"/>
            <a:ext cx="3329940" cy="1048385"/>
            <a:chOff x="10879015" y="2532184"/>
            <a:chExt cx="3329940" cy="1048385"/>
          </a:xfrm>
        </p:grpSpPr>
        <p:sp>
          <p:nvSpPr>
            <p:cNvPr id="141" name="Google Shape;141;p9"/>
            <p:cNvSpPr/>
            <p:nvPr/>
          </p:nvSpPr>
          <p:spPr>
            <a:xfrm>
              <a:off x="10879015" y="2532184"/>
              <a:ext cx="3329940" cy="1048385"/>
            </a:xfrm>
            <a:custGeom>
              <a:rect b="b" l="l" r="r" t="t"/>
              <a:pathLst>
                <a:path extrusionOk="0" h="1048385" w="3329940">
                  <a:moveTo>
                    <a:pt x="3154634" y="1048288"/>
                  </a:moveTo>
                  <a:lnTo>
                    <a:pt x="174718" y="1048288"/>
                  </a:lnTo>
                  <a:lnTo>
                    <a:pt x="128271" y="1042047"/>
                  </a:lnTo>
                  <a:lnTo>
                    <a:pt x="86534" y="1024434"/>
                  </a:lnTo>
                  <a:lnTo>
                    <a:pt x="51173" y="997115"/>
                  </a:lnTo>
                  <a:lnTo>
                    <a:pt x="23854" y="961754"/>
                  </a:lnTo>
                  <a:lnTo>
                    <a:pt x="6241" y="920017"/>
                  </a:lnTo>
                  <a:lnTo>
                    <a:pt x="0" y="873570"/>
                  </a:lnTo>
                  <a:lnTo>
                    <a:pt x="0" y="174718"/>
                  </a:lnTo>
                  <a:lnTo>
                    <a:pt x="6241" y="128271"/>
                  </a:lnTo>
                  <a:lnTo>
                    <a:pt x="23854" y="86534"/>
                  </a:lnTo>
                  <a:lnTo>
                    <a:pt x="51173" y="51173"/>
                  </a:lnTo>
                  <a:lnTo>
                    <a:pt x="86534" y="23854"/>
                  </a:lnTo>
                  <a:lnTo>
                    <a:pt x="128271" y="6241"/>
                  </a:lnTo>
                  <a:lnTo>
                    <a:pt x="174718" y="0"/>
                  </a:lnTo>
                  <a:lnTo>
                    <a:pt x="3154634" y="0"/>
                  </a:lnTo>
                  <a:lnTo>
                    <a:pt x="3221496" y="13299"/>
                  </a:lnTo>
                  <a:lnTo>
                    <a:pt x="3278178" y="51173"/>
                  </a:lnTo>
                  <a:lnTo>
                    <a:pt x="3316053" y="107856"/>
                  </a:lnTo>
                  <a:lnTo>
                    <a:pt x="3329353" y="174718"/>
                  </a:lnTo>
                  <a:lnTo>
                    <a:pt x="3329353" y="873570"/>
                  </a:lnTo>
                  <a:lnTo>
                    <a:pt x="3323112" y="920017"/>
                  </a:lnTo>
                  <a:lnTo>
                    <a:pt x="3305499" y="961754"/>
                  </a:lnTo>
                  <a:lnTo>
                    <a:pt x="3278179" y="997115"/>
                  </a:lnTo>
                  <a:lnTo>
                    <a:pt x="3242818" y="1024434"/>
                  </a:lnTo>
                  <a:lnTo>
                    <a:pt x="3201081" y="1042047"/>
                  </a:lnTo>
                  <a:lnTo>
                    <a:pt x="3154634" y="104828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0879015" y="2532184"/>
              <a:ext cx="3329940" cy="1048385"/>
            </a:xfrm>
            <a:custGeom>
              <a:rect b="b" l="l" r="r" t="t"/>
              <a:pathLst>
                <a:path extrusionOk="0" h="1048385" w="3329940">
                  <a:moveTo>
                    <a:pt x="0" y="174718"/>
                  </a:moveTo>
                  <a:lnTo>
                    <a:pt x="6241" y="128271"/>
                  </a:lnTo>
                  <a:lnTo>
                    <a:pt x="23854" y="86534"/>
                  </a:lnTo>
                  <a:lnTo>
                    <a:pt x="51173" y="51173"/>
                  </a:lnTo>
                  <a:lnTo>
                    <a:pt x="86534" y="23854"/>
                  </a:lnTo>
                  <a:lnTo>
                    <a:pt x="128271" y="6241"/>
                  </a:lnTo>
                  <a:lnTo>
                    <a:pt x="174718" y="0"/>
                  </a:lnTo>
                  <a:lnTo>
                    <a:pt x="3154634" y="0"/>
                  </a:lnTo>
                  <a:lnTo>
                    <a:pt x="3221496" y="13299"/>
                  </a:lnTo>
                  <a:lnTo>
                    <a:pt x="3278178" y="51173"/>
                  </a:lnTo>
                  <a:lnTo>
                    <a:pt x="3316053" y="107856"/>
                  </a:lnTo>
                  <a:lnTo>
                    <a:pt x="3329353" y="174718"/>
                  </a:lnTo>
                  <a:lnTo>
                    <a:pt x="3329353" y="873570"/>
                  </a:lnTo>
                  <a:lnTo>
                    <a:pt x="3323112" y="920017"/>
                  </a:lnTo>
                  <a:lnTo>
                    <a:pt x="3305499" y="961754"/>
                  </a:lnTo>
                  <a:lnTo>
                    <a:pt x="3278179" y="997115"/>
                  </a:lnTo>
                  <a:lnTo>
                    <a:pt x="3242818" y="1024434"/>
                  </a:lnTo>
                  <a:lnTo>
                    <a:pt x="3201081" y="1042047"/>
                  </a:lnTo>
                  <a:lnTo>
                    <a:pt x="3154634" y="1048288"/>
                  </a:lnTo>
                  <a:lnTo>
                    <a:pt x="174718" y="1048288"/>
                  </a:lnTo>
                  <a:lnTo>
                    <a:pt x="128271" y="1042047"/>
                  </a:lnTo>
                  <a:lnTo>
                    <a:pt x="86534" y="1024434"/>
                  </a:lnTo>
                  <a:lnTo>
                    <a:pt x="51173" y="997115"/>
                  </a:lnTo>
                  <a:lnTo>
                    <a:pt x="23854" y="961754"/>
                  </a:lnTo>
                  <a:lnTo>
                    <a:pt x="6241" y="920017"/>
                  </a:lnTo>
                  <a:lnTo>
                    <a:pt x="0" y="873570"/>
                  </a:lnTo>
                  <a:lnTo>
                    <a:pt x="0" y="174718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9"/>
          <p:cNvSpPr txBox="1"/>
          <p:nvPr/>
        </p:nvSpPr>
        <p:spPr>
          <a:xfrm>
            <a:off x="11114566" y="2649930"/>
            <a:ext cx="2837180" cy="4783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75">
            <a:spAutoFit/>
          </a:bodyPr>
          <a:lstStyle/>
          <a:p>
            <a:pPr indent="-52693" lvl="0" marL="109830" marR="33012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the grammar we  have defined earlier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while (number &gt; 0)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5079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factorial = factorial *  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--number;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697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4395" y="2878177"/>
            <a:ext cx="8176054" cy="618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2023-01-11T05:14:40Z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