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43" roundtripDataSignature="AMtx7mhBm+1+4AJRqFTDYY+oH2Wx3Cx5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E121AA-FCD4-4AF2-8D1D-ED813A4505DE}">
  <a:tblStyle styleId="{C1E121AA-FCD4-4AF2-8D1D-ED813A4505D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8"/>
          <p:cNvSpPr txBox="1"/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8"/>
          <p:cNvSpPr txBox="1"/>
          <p:nvPr>
            <p:ph idx="1" type="body"/>
          </p:nvPr>
        </p:nvSpPr>
        <p:spPr>
          <a:xfrm>
            <a:off x="533121" y="2021775"/>
            <a:ext cx="6563359" cy="3865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8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8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8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/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9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0"/>
          <p:cNvSpPr txBox="1"/>
          <p:nvPr>
            <p:ph type="ctrTitle"/>
          </p:nvPr>
        </p:nvSpPr>
        <p:spPr>
          <a:xfrm>
            <a:off x="538331" y="280327"/>
            <a:ext cx="13553737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0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1"/>
          <p:cNvSpPr txBox="1"/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1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533121" y="2021775"/>
            <a:ext cx="6563359" cy="3865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37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37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34" y="2884558"/>
            <a:ext cx="3897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5185404" y="4147934"/>
            <a:ext cx="74625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2421" y="1339563"/>
            <a:ext cx="2843062" cy="426022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11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0"/>
            <a:ext cx="457073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Teaching Assistant : Kavya P K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538331" y="280327"/>
            <a:ext cx="77069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The need to separate Lexical Analyzer and Parser</a:t>
            </a:r>
            <a:endParaRPr sz="3000"/>
          </a:p>
        </p:txBody>
      </p:sp>
      <p:sp>
        <p:nvSpPr>
          <p:cNvPr id="126" name="Google Shape;126;p10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/>
        </p:nvSpPr>
        <p:spPr>
          <a:xfrm>
            <a:off x="472871" y="1961411"/>
            <a:ext cx="12084050" cy="6289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There exists a tight coupling between lexical analyzer and Parser.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 Parser works as the master program, and directs the lexical analyzer.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9779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However,	there	are	several	reasons	to	separate	lexical	analyzer	and	syntax  analysis into different phases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825" lvl="1" marL="9131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i="0" lang="en-US" sz="2800" u="sng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Simplicity of design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2" marL="13703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Comments and spaces are removed in the lexical analysis phase.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2" marL="13703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If performed by the parser, parser design becomes very complex.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2" marL="13703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Separating lexical and syntactical concerns leads to cleaner design.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91313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Compiler efficiency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is improved -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specialised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buffering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schemes can be used  for reading characters, which can speed up the compiler.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913130" marR="635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 u="sng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Compiler	portability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	is	enhanced	-	input	specific	peculiarities	can	be  restricted to the lexical analyzer.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type="title"/>
          </p:nvPr>
        </p:nvSpPr>
        <p:spPr>
          <a:xfrm>
            <a:off x="538331" y="280327"/>
            <a:ext cx="47282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Lexical Analyzer Versus Parser</a:t>
            </a:r>
            <a:endParaRPr sz="3000"/>
          </a:p>
        </p:txBody>
      </p:sp>
      <p:sp>
        <p:nvSpPr>
          <p:cNvPr id="134" name="Google Shape;134;p11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5" name="Google Shape;1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11"/>
          <p:cNvGrpSpPr/>
          <p:nvPr/>
        </p:nvGrpSpPr>
        <p:grpSpPr>
          <a:xfrm>
            <a:off x="441487" y="2734187"/>
            <a:ext cx="13368655" cy="4489450"/>
            <a:chOff x="441487" y="2734187"/>
            <a:chExt cx="13368655" cy="4489450"/>
          </a:xfrm>
        </p:grpSpPr>
        <p:pic>
          <p:nvPicPr>
            <p:cNvPr id="137" name="Google Shape;137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6250" y="2907989"/>
              <a:ext cx="13358824" cy="4056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1"/>
            <p:cNvSpPr/>
            <p:nvPr/>
          </p:nvSpPr>
          <p:spPr>
            <a:xfrm>
              <a:off x="441487" y="2734187"/>
              <a:ext cx="13368655" cy="4489450"/>
            </a:xfrm>
            <a:custGeom>
              <a:rect b="b" l="l" r="r" t="t"/>
              <a:pathLst>
                <a:path extrusionOk="0" h="4489450" w="13368655">
                  <a:moveTo>
                    <a:pt x="0" y="0"/>
                  </a:moveTo>
                  <a:lnTo>
                    <a:pt x="13368349" y="0"/>
                  </a:lnTo>
                  <a:lnTo>
                    <a:pt x="13368349" y="4489074"/>
                  </a:lnTo>
                  <a:lnTo>
                    <a:pt x="0" y="448907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title"/>
          </p:nvPr>
        </p:nvSpPr>
        <p:spPr>
          <a:xfrm>
            <a:off x="538331" y="280327"/>
            <a:ext cx="86340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Interaction Between the Lexical Analyzer and Parser(1)</a:t>
            </a:r>
            <a:endParaRPr sz="3000"/>
          </a:p>
        </p:txBody>
      </p:sp>
      <p:sp>
        <p:nvSpPr>
          <p:cNvPr id="144" name="Google Shape;144;p12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5" name="Google Shape;1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2"/>
          <p:cNvSpPr txBox="1"/>
          <p:nvPr/>
        </p:nvSpPr>
        <p:spPr>
          <a:xfrm>
            <a:off x="2801207" y="4093838"/>
            <a:ext cx="1092200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read (2)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2"/>
          <p:cNvGrpSpPr/>
          <p:nvPr/>
        </p:nvGrpSpPr>
        <p:grpSpPr>
          <a:xfrm>
            <a:off x="4314094" y="4220304"/>
            <a:ext cx="2720340" cy="1383665"/>
            <a:chOff x="4314094" y="4220304"/>
            <a:chExt cx="2720340" cy="1383665"/>
          </a:xfrm>
        </p:grpSpPr>
        <p:sp>
          <p:nvSpPr>
            <p:cNvPr id="148" name="Google Shape;148;p12"/>
            <p:cNvSpPr/>
            <p:nvPr/>
          </p:nvSpPr>
          <p:spPr>
            <a:xfrm>
              <a:off x="4314094" y="4220304"/>
              <a:ext cx="2720340" cy="1383665"/>
            </a:xfrm>
            <a:custGeom>
              <a:rect b="b" l="l" r="r" t="t"/>
              <a:pathLst>
                <a:path extrusionOk="0" h="1383664" w="2720340">
                  <a:moveTo>
                    <a:pt x="2489195" y="1383322"/>
                  </a:moveTo>
                  <a:lnTo>
                    <a:pt x="230558" y="1383322"/>
                  </a:lnTo>
                  <a:lnTo>
                    <a:pt x="184092" y="1378638"/>
                  </a:lnTo>
                  <a:lnTo>
                    <a:pt x="140814" y="1365204"/>
                  </a:lnTo>
                  <a:lnTo>
                    <a:pt x="101650" y="1343947"/>
                  </a:lnTo>
                  <a:lnTo>
                    <a:pt x="67528" y="1315794"/>
                  </a:lnTo>
                  <a:lnTo>
                    <a:pt x="39375" y="1281672"/>
                  </a:lnTo>
                  <a:lnTo>
                    <a:pt x="18118" y="1242508"/>
                  </a:lnTo>
                  <a:lnTo>
                    <a:pt x="4684" y="1199230"/>
                  </a:lnTo>
                  <a:lnTo>
                    <a:pt x="0" y="1152764"/>
                  </a:lnTo>
                  <a:lnTo>
                    <a:pt x="0" y="230558"/>
                  </a:lnTo>
                  <a:lnTo>
                    <a:pt x="4684" y="184092"/>
                  </a:lnTo>
                  <a:lnTo>
                    <a:pt x="18118" y="140814"/>
                  </a:lnTo>
                  <a:lnTo>
                    <a:pt x="39375" y="101651"/>
                  </a:lnTo>
                  <a:lnTo>
                    <a:pt x="67528" y="67528"/>
                  </a:lnTo>
                  <a:lnTo>
                    <a:pt x="101650" y="39375"/>
                  </a:lnTo>
                  <a:lnTo>
                    <a:pt x="140814" y="18118"/>
                  </a:lnTo>
                  <a:lnTo>
                    <a:pt x="184092" y="4684"/>
                  </a:lnTo>
                  <a:lnTo>
                    <a:pt x="230558" y="0"/>
                  </a:lnTo>
                  <a:lnTo>
                    <a:pt x="2489195" y="0"/>
                  </a:lnTo>
                  <a:lnTo>
                    <a:pt x="2534385" y="4471"/>
                  </a:lnTo>
                  <a:lnTo>
                    <a:pt x="2577426" y="17550"/>
                  </a:lnTo>
                  <a:lnTo>
                    <a:pt x="2617109" y="38736"/>
                  </a:lnTo>
                  <a:lnTo>
                    <a:pt x="2652224" y="67528"/>
                  </a:lnTo>
                  <a:lnTo>
                    <a:pt x="2681016" y="102644"/>
                  </a:lnTo>
                  <a:lnTo>
                    <a:pt x="2702203" y="142327"/>
                  </a:lnTo>
                  <a:lnTo>
                    <a:pt x="2715282" y="185368"/>
                  </a:lnTo>
                  <a:lnTo>
                    <a:pt x="2719753" y="230558"/>
                  </a:lnTo>
                  <a:lnTo>
                    <a:pt x="2719753" y="1152764"/>
                  </a:lnTo>
                  <a:lnTo>
                    <a:pt x="2715069" y="1199230"/>
                  </a:lnTo>
                  <a:lnTo>
                    <a:pt x="2701634" y="1242508"/>
                  </a:lnTo>
                  <a:lnTo>
                    <a:pt x="2680377" y="1281672"/>
                  </a:lnTo>
                  <a:lnTo>
                    <a:pt x="2652224" y="1315794"/>
                  </a:lnTo>
                  <a:lnTo>
                    <a:pt x="2618102" y="1343947"/>
                  </a:lnTo>
                  <a:lnTo>
                    <a:pt x="2578939" y="1365204"/>
                  </a:lnTo>
                  <a:lnTo>
                    <a:pt x="2535661" y="1378638"/>
                  </a:lnTo>
                  <a:lnTo>
                    <a:pt x="2489195" y="138332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4314094" y="4220304"/>
              <a:ext cx="2720340" cy="1383665"/>
            </a:xfrm>
            <a:custGeom>
              <a:rect b="b" l="l" r="r" t="t"/>
              <a:pathLst>
                <a:path extrusionOk="0" h="1383664" w="2720340">
                  <a:moveTo>
                    <a:pt x="0" y="230558"/>
                  </a:moveTo>
                  <a:lnTo>
                    <a:pt x="4684" y="184092"/>
                  </a:lnTo>
                  <a:lnTo>
                    <a:pt x="18118" y="140814"/>
                  </a:lnTo>
                  <a:lnTo>
                    <a:pt x="39375" y="101651"/>
                  </a:lnTo>
                  <a:lnTo>
                    <a:pt x="67528" y="67528"/>
                  </a:lnTo>
                  <a:lnTo>
                    <a:pt x="101650" y="39375"/>
                  </a:lnTo>
                  <a:lnTo>
                    <a:pt x="140814" y="18118"/>
                  </a:lnTo>
                  <a:lnTo>
                    <a:pt x="184092" y="4684"/>
                  </a:lnTo>
                  <a:lnTo>
                    <a:pt x="230558" y="0"/>
                  </a:lnTo>
                  <a:lnTo>
                    <a:pt x="2489195" y="0"/>
                  </a:lnTo>
                  <a:lnTo>
                    <a:pt x="2534385" y="4471"/>
                  </a:lnTo>
                  <a:lnTo>
                    <a:pt x="2577426" y="17550"/>
                  </a:lnTo>
                  <a:lnTo>
                    <a:pt x="2617109" y="38736"/>
                  </a:lnTo>
                  <a:lnTo>
                    <a:pt x="2652224" y="67528"/>
                  </a:lnTo>
                  <a:lnTo>
                    <a:pt x="2681016" y="102644"/>
                  </a:lnTo>
                  <a:lnTo>
                    <a:pt x="2702203" y="142327"/>
                  </a:lnTo>
                  <a:lnTo>
                    <a:pt x="2715282" y="185368"/>
                  </a:lnTo>
                  <a:lnTo>
                    <a:pt x="2719753" y="230558"/>
                  </a:lnTo>
                  <a:lnTo>
                    <a:pt x="2719753" y="1152764"/>
                  </a:lnTo>
                  <a:lnTo>
                    <a:pt x="2715069" y="1199230"/>
                  </a:lnTo>
                  <a:lnTo>
                    <a:pt x="2701634" y="1242508"/>
                  </a:lnTo>
                  <a:lnTo>
                    <a:pt x="2680377" y="1281672"/>
                  </a:lnTo>
                  <a:lnTo>
                    <a:pt x="2652224" y="1315794"/>
                  </a:lnTo>
                  <a:lnTo>
                    <a:pt x="2618102" y="1343947"/>
                  </a:lnTo>
                  <a:lnTo>
                    <a:pt x="2578939" y="1365204"/>
                  </a:lnTo>
                  <a:lnTo>
                    <a:pt x="2535661" y="1378638"/>
                  </a:lnTo>
                  <a:lnTo>
                    <a:pt x="2489195" y="1383322"/>
                  </a:lnTo>
                  <a:lnTo>
                    <a:pt x="230558" y="1383322"/>
                  </a:lnTo>
                  <a:lnTo>
                    <a:pt x="184092" y="1378638"/>
                  </a:lnTo>
                  <a:lnTo>
                    <a:pt x="140814" y="1365204"/>
                  </a:lnTo>
                  <a:lnTo>
                    <a:pt x="101650" y="1343947"/>
                  </a:lnTo>
                  <a:lnTo>
                    <a:pt x="67528" y="1315794"/>
                  </a:lnTo>
                  <a:lnTo>
                    <a:pt x="39375" y="1281672"/>
                  </a:lnTo>
                  <a:lnTo>
                    <a:pt x="18118" y="1242508"/>
                  </a:lnTo>
                  <a:lnTo>
                    <a:pt x="4684" y="1199230"/>
                  </a:lnTo>
                  <a:lnTo>
                    <a:pt x="0" y="1152764"/>
                  </a:lnTo>
                  <a:lnTo>
                    <a:pt x="0" y="230558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0" name="Google Shape;150;p12"/>
          <p:cNvSpPr txBox="1"/>
          <p:nvPr/>
        </p:nvSpPr>
        <p:spPr>
          <a:xfrm>
            <a:off x="5152685" y="4244961"/>
            <a:ext cx="10420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Lexer /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 txBox="1"/>
          <p:nvPr/>
        </p:nvSpPr>
        <p:spPr>
          <a:xfrm>
            <a:off x="4956073" y="4671681"/>
            <a:ext cx="14338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Scanner /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12"/>
          <p:cNvGrpSpPr/>
          <p:nvPr/>
        </p:nvGrpSpPr>
        <p:grpSpPr>
          <a:xfrm>
            <a:off x="10139024" y="4220304"/>
            <a:ext cx="2720340" cy="1383665"/>
            <a:chOff x="10139024" y="4220304"/>
            <a:chExt cx="2720340" cy="1383665"/>
          </a:xfrm>
        </p:grpSpPr>
        <p:sp>
          <p:nvSpPr>
            <p:cNvPr id="153" name="Google Shape;153;p12"/>
            <p:cNvSpPr/>
            <p:nvPr/>
          </p:nvSpPr>
          <p:spPr>
            <a:xfrm>
              <a:off x="10139024" y="4220304"/>
              <a:ext cx="2720340" cy="1383665"/>
            </a:xfrm>
            <a:custGeom>
              <a:rect b="b" l="l" r="r" t="t"/>
              <a:pathLst>
                <a:path extrusionOk="0" h="1383664" w="2720340">
                  <a:moveTo>
                    <a:pt x="2489195" y="1383322"/>
                  </a:moveTo>
                  <a:lnTo>
                    <a:pt x="230558" y="1383322"/>
                  </a:lnTo>
                  <a:lnTo>
                    <a:pt x="184092" y="1378638"/>
                  </a:lnTo>
                  <a:lnTo>
                    <a:pt x="140814" y="1365204"/>
                  </a:lnTo>
                  <a:lnTo>
                    <a:pt x="101650" y="1343947"/>
                  </a:lnTo>
                  <a:lnTo>
                    <a:pt x="67528" y="1315794"/>
                  </a:lnTo>
                  <a:lnTo>
                    <a:pt x="39375" y="1281672"/>
                  </a:lnTo>
                  <a:lnTo>
                    <a:pt x="18118" y="1242508"/>
                  </a:lnTo>
                  <a:lnTo>
                    <a:pt x="4684" y="1199230"/>
                  </a:lnTo>
                  <a:lnTo>
                    <a:pt x="0" y="1152764"/>
                  </a:lnTo>
                  <a:lnTo>
                    <a:pt x="0" y="230558"/>
                  </a:lnTo>
                  <a:lnTo>
                    <a:pt x="4684" y="184092"/>
                  </a:lnTo>
                  <a:lnTo>
                    <a:pt x="18118" y="140814"/>
                  </a:lnTo>
                  <a:lnTo>
                    <a:pt x="39375" y="101651"/>
                  </a:lnTo>
                  <a:lnTo>
                    <a:pt x="67528" y="67528"/>
                  </a:lnTo>
                  <a:lnTo>
                    <a:pt x="101650" y="39375"/>
                  </a:lnTo>
                  <a:lnTo>
                    <a:pt x="140814" y="18118"/>
                  </a:lnTo>
                  <a:lnTo>
                    <a:pt x="184092" y="4684"/>
                  </a:lnTo>
                  <a:lnTo>
                    <a:pt x="230558" y="0"/>
                  </a:lnTo>
                  <a:lnTo>
                    <a:pt x="2489195" y="0"/>
                  </a:lnTo>
                  <a:lnTo>
                    <a:pt x="2534385" y="4471"/>
                  </a:lnTo>
                  <a:lnTo>
                    <a:pt x="2577426" y="17550"/>
                  </a:lnTo>
                  <a:lnTo>
                    <a:pt x="2617109" y="38736"/>
                  </a:lnTo>
                  <a:lnTo>
                    <a:pt x="2652224" y="67528"/>
                  </a:lnTo>
                  <a:lnTo>
                    <a:pt x="2681017" y="102644"/>
                  </a:lnTo>
                  <a:lnTo>
                    <a:pt x="2702203" y="142327"/>
                  </a:lnTo>
                  <a:lnTo>
                    <a:pt x="2715282" y="185368"/>
                  </a:lnTo>
                  <a:lnTo>
                    <a:pt x="2719753" y="230558"/>
                  </a:lnTo>
                  <a:lnTo>
                    <a:pt x="2719753" y="1152764"/>
                  </a:lnTo>
                  <a:lnTo>
                    <a:pt x="2715069" y="1199230"/>
                  </a:lnTo>
                  <a:lnTo>
                    <a:pt x="2701635" y="1242508"/>
                  </a:lnTo>
                  <a:lnTo>
                    <a:pt x="2680377" y="1281672"/>
                  </a:lnTo>
                  <a:lnTo>
                    <a:pt x="2652224" y="1315794"/>
                  </a:lnTo>
                  <a:lnTo>
                    <a:pt x="2618102" y="1343947"/>
                  </a:lnTo>
                  <a:lnTo>
                    <a:pt x="2578938" y="1365204"/>
                  </a:lnTo>
                  <a:lnTo>
                    <a:pt x="2535660" y="1378638"/>
                  </a:lnTo>
                  <a:lnTo>
                    <a:pt x="2489195" y="138332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10139024" y="4220304"/>
              <a:ext cx="2720340" cy="1383665"/>
            </a:xfrm>
            <a:custGeom>
              <a:rect b="b" l="l" r="r" t="t"/>
              <a:pathLst>
                <a:path extrusionOk="0" h="1383664" w="2720340">
                  <a:moveTo>
                    <a:pt x="0" y="230558"/>
                  </a:moveTo>
                  <a:lnTo>
                    <a:pt x="4684" y="184092"/>
                  </a:lnTo>
                  <a:lnTo>
                    <a:pt x="18118" y="140814"/>
                  </a:lnTo>
                  <a:lnTo>
                    <a:pt x="39375" y="101651"/>
                  </a:lnTo>
                  <a:lnTo>
                    <a:pt x="67528" y="67528"/>
                  </a:lnTo>
                  <a:lnTo>
                    <a:pt x="101650" y="39375"/>
                  </a:lnTo>
                  <a:lnTo>
                    <a:pt x="140814" y="18118"/>
                  </a:lnTo>
                  <a:lnTo>
                    <a:pt x="184092" y="4684"/>
                  </a:lnTo>
                  <a:lnTo>
                    <a:pt x="230558" y="0"/>
                  </a:lnTo>
                  <a:lnTo>
                    <a:pt x="2489195" y="0"/>
                  </a:lnTo>
                  <a:lnTo>
                    <a:pt x="2534385" y="4471"/>
                  </a:lnTo>
                  <a:lnTo>
                    <a:pt x="2577426" y="17550"/>
                  </a:lnTo>
                  <a:lnTo>
                    <a:pt x="2617109" y="38736"/>
                  </a:lnTo>
                  <a:lnTo>
                    <a:pt x="2652224" y="67528"/>
                  </a:lnTo>
                  <a:lnTo>
                    <a:pt x="2681017" y="102644"/>
                  </a:lnTo>
                  <a:lnTo>
                    <a:pt x="2702203" y="142327"/>
                  </a:lnTo>
                  <a:lnTo>
                    <a:pt x="2715282" y="185368"/>
                  </a:lnTo>
                  <a:lnTo>
                    <a:pt x="2719753" y="230558"/>
                  </a:lnTo>
                  <a:lnTo>
                    <a:pt x="2719753" y="1152764"/>
                  </a:lnTo>
                  <a:lnTo>
                    <a:pt x="2715069" y="1199230"/>
                  </a:lnTo>
                  <a:lnTo>
                    <a:pt x="2701635" y="1242508"/>
                  </a:lnTo>
                  <a:lnTo>
                    <a:pt x="2680377" y="1281672"/>
                  </a:lnTo>
                  <a:lnTo>
                    <a:pt x="2652224" y="1315794"/>
                  </a:lnTo>
                  <a:lnTo>
                    <a:pt x="2618102" y="1343947"/>
                  </a:lnTo>
                  <a:lnTo>
                    <a:pt x="2578938" y="1365204"/>
                  </a:lnTo>
                  <a:lnTo>
                    <a:pt x="2535660" y="1378638"/>
                  </a:lnTo>
                  <a:lnTo>
                    <a:pt x="2489195" y="1383322"/>
                  </a:lnTo>
                  <a:lnTo>
                    <a:pt x="230558" y="1383322"/>
                  </a:lnTo>
                  <a:lnTo>
                    <a:pt x="184092" y="1378638"/>
                  </a:lnTo>
                  <a:lnTo>
                    <a:pt x="140814" y="1365204"/>
                  </a:lnTo>
                  <a:lnTo>
                    <a:pt x="101650" y="1343947"/>
                  </a:lnTo>
                  <a:lnTo>
                    <a:pt x="67528" y="1315794"/>
                  </a:lnTo>
                  <a:lnTo>
                    <a:pt x="39375" y="1281672"/>
                  </a:lnTo>
                  <a:lnTo>
                    <a:pt x="18118" y="1242508"/>
                  </a:lnTo>
                  <a:lnTo>
                    <a:pt x="4684" y="1199230"/>
                  </a:lnTo>
                  <a:lnTo>
                    <a:pt x="0" y="1152764"/>
                  </a:lnTo>
                  <a:lnTo>
                    <a:pt x="0" y="230558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5" name="Google Shape;155;p12"/>
          <p:cNvSpPr txBox="1"/>
          <p:nvPr/>
        </p:nvSpPr>
        <p:spPr>
          <a:xfrm>
            <a:off x="10321115" y="4458321"/>
            <a:ext cx="2353310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58483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Parser /  Syntax Analyzer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 txBox="1"/>
          <p:nvPr/>
        </p:nvSpPr>
        <p:spPr>
          <a:xfrm>
            <a:off x="328246" y="4407875"/>
            <a:ext cx="2075180" cy="1008380"/>
          </a:xfrm>
          <a:prstGeom prst="rect">
            <a:avLst/>
          </a:prstGeom>
          <a:noFill/>
          <a:ln cap="flat" cmpd="sng" w="2537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2850">
            <a:spAutoFit/>
          </a:bodyPr>
          <a:lstStyle/>
          <a:p>
            <a:pPr indent="83185" lvl="0" marL="143510" marR="1377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Input File /  Source code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4636477" y="6482853"/>
            <a:ext cx="2075180" cy="1008380"/>
          </a:xfrm>
          <a:custGeom>
            <a:rect b="b" l="l" r="r" t="t"/>
            <a:pathLst>
              <a:path extrusionOk="0" h="1008379" w="2075179">
                <a:moveTo>
                  <a:pt x="0" y="0"/>
                </a:moveTo>
                <a:lnTo>
                  <a:pt x="2074985" y="0"/>
                </a:lnTo>
                <a:lnTo>
                  <a:pt x="2074985" y="1008178"/>
                </a:lnTo>
                <a:lnTo>
                  <a:pt x="0" y="100817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37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8" name="Google Shape;158;p12"/>
          <p:cNvSpPr txBox="1"/>
          <p:nvPr/>
        </p:nvSpPr>
        <p:spPr>
          <a:xfrm>
            <a:off x="2421750" y="4885040"/>
            <a:ext cx="4432300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2F559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08216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Lexical Analyzer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4636477" y="6482853"/>
            <a:ext cx="2075180" cy="1008380"/>
          </a:xfrm>
          <a:prstGeom prst="rect">
            <a:avLst/>
          </a:prstGeom>
          <a:noFill/>
          <a:ln cap="flat" cmpd="sng" w="2537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76225">
            <a:spAutoFit/>
          </a:bodyPr>
          <a:lstStyle/>
          <a:p>
            <a:pPr indent="0" lvl="0" marL="599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Regex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10461407" y="6482853"/>
            <a:ext cx="2075180" cy="1008380"/>
          </a:xfrm>
          <a:custGeom>
            <a:rect b="b" l="l" r="r" t="t"/>
            <a:pathLst>
              <a:path extrusionOk="0" h="1008379" w="2075179">
                <a:moveTo>
                  <a:pt x="0" y="0"/>
                </a:moveTo>
                <a:lnTo>
                  <a:pt x="2074985" y="0"/>
                </a:lnTo>
                <a:lnTo>
                  <a:pt x="2074985" y="1008178"/>
                </a:lnTo>
                <a:lnTo>
                  <a:pt x="0" y="1008178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537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12"/>
          <p:cNvSpPr txBox="1"/>
          <p:nvPr/>
        </p:nvSpPr>
        <p:spPr>
          <a:xfrm>
            <a:off x="10461407" y="6482853"/>
            <a:ext cx="2075180" cy="1008380"/>
          </a:xfrm>
          <a:prstGeom prst="rect">
            <a:avLst/>
          </a:prstGeom>
          <a:noFill/>
          <a:ln cap="flat" cmpd="sng" w="2537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76225">
            <a:spAutoFit/>
          </a:bodyPr>
          <a:lstStyle/>
          <a:p>
            <a:pPr indent="0" lvl="0" marL="336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Grammar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 txBox="1"/>
          <p:nvPr/>
        </p:nvSpPr>
        <p:spPr>
          <a:xfrm>
            <a:off x="7514838" y="6484803"/>
            <a:ext cx="2075180" cy="1008380"/>
          </a:xfrm>
          <a:prstGeom prst="rect">
            <a:avLst/>
          </a:prstGeom>
          <a:solidFill>
            <a:srgbClr val="4472C4"/>
          </a:solidFill>
          <a:ln cap="flat" cmpd="sng" w="2537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2850">
            <a:spAutoFit/>
          </a:bodyPr>
          <a:lstStyle/>
          <a:p>
            <a:pPr indent="-154305" lvl="0" marL="646430" marR="4870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Symbol  Table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 txBox="1"/>
          <p:nvPr/>
        </p:nvSpPr>
        <p:spPr>
          <a:xfrm>
            <a:off x="7514838" y="2396881"/>
            <a:ext cx="2075180" cy="1008380"/>
          </a:xfrm>
          <a:prstGeom prst="rect">
            <a:avLst/>
          </a:prstGeom>
          <a:solidFill>
            <a:srgbClr val="4472C4"/>
          </a:solidFill>
          <a:ln cap="flat" cmpd="sng" w="2537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2850">
            <a:spAutoFit/>
          </a:bodyPr>
          <a:lstStyle/>
          <a:p>
            <a:pPr indent="217169" lvl="0" marL="450215" marR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Error  Handler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>
            <a:off x="5673971" y="5603626"/>
            <a:ext cx="1795145" cy="1351280"/>
          </a:xfrm>
          <a:custGeom>
            <a:rect b="b" l="l" r="r" t="t"/>
            <a:pathLst>
              <a:path extrusionOk="0" h="1351279" w="1795145">
                <a:moveTo>
                  <a:pt x="0" y="0"/>
                </a:moveTo>
                <a:lnTo>
                  <a:pt x="1795137" y="1351033"/>
                </a:lnTo>
              </a:path>
            </a:pathLst>
          </a:custGeom>
          <a:noFill/>
          <a:ln cap="flat" cmpd="sng" w="9525">
            <a:solidFill>
              <a:srgbClr val="3E6E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5" name="Google Shape;165;p12"/>
          <p:cNvSpPr/>
          <p:nvPr/>
        </p:nvSpPr>
        <p:spPr>
          <a:xfrm>
            <a:off x="9635955" y="5603626"/>
            <a:ext cx="1863089" cy="1351915"/>
          </a:xfrm>
          <a:custGeom>
            <a:rect b="b" l="l" r="r" t="t"/>
            <a:pathLst>
              <a:path extrusionOk="0" h="1351915" w="1863090">
                <a:moveTo>
                  <a:pt x="1862945" y="0"/>
                </a:moveTo>
                <a:lnTo>
                  <a:pt x="0" y="1351835"/>
                </a:lnTo>
              </a:path>
            </a:pathLst>
          </a:custGeom>
          <a:noFill/>
          <a:ln cap="flat" cmpd="sng" w="9525">
            <a:solidFill>
              <a:srgbClr val="3E6E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2417155" y="2908820"/>
            <a:ext cx="9097763" cy="4072644"/>
            <a:chOff x="2417155" y="2908820"/>
            <a:chExt cx="9097763" cy="4072644"/>
          </a:xfrm>
        </p:grpSpPr>
        <p:sp>
          <p:nvSpPr>
            <p:cNvPr id="167" name="Google Shape;167;p12"/>
            <p:cNvSpPr/>
            <p:nvPr/>
          </p:nvSpPr>
          <p:spPr>
            <a:xfrm>
              <a:off x="7033847" y="5263662"/>
              <a:ext cx="4244340" cy="0"/>
            </a:xfrm>
            <a:custGeom>
              <a:rect b="b" l="l" r="r" t="t"/>
              <a:pathLst>
                <a:path extrusionOk="0" h="120000" w="4244340">
                  <a:moveTo>
                    <a:pt x="0" y="0"/>
                  </a:moveTo>
                  <a:lnTo>
                    <a:pt x="4243772" y="0"/>
                  </a:lnTo>
                </a:path>
              </a:pathLst>
            </a:custGeom>
            <a:noFill/>
            <a:ln cap="flat" cmpd="sng" w="9525">
              <a:solidFill>
                <a:srgbClr val="3E6E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11277620" y="5247929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3E6E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11277620" y="5247929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cap="flat" cmpd="sng" w="9525">
              <a:solidFill>
                <a:srgbClr val="3E6E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4247800" y="531331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3E6E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4247800" y="531331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cap="flat" cmpd="sng" w="9525">
              <a:solidFill>
                <a:srgbClr val="3E6E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7090997" y="4572000"/>
              <a:ext cx="4244340" cy="0"/>
            </a:xfrm>
            <a:custGeom>
              <a:rect b="b" l="l" r="r" t="t"/>
              <a:pathLst>
                <a:path extrusionOk="0" h="120000" w="4244340">
                  <a:moveTo>
                    <a:pt x="4243773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3E6E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47772" y="4556267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43224" y="31465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5"/>
                  </a:lnTo>
                  <a:close/>
                </a:path>
              </a:pathLst>
            </a:custGeom>
            <a:solidFill>
              <a:srgbClr val="3E6E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47772" y="4556267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43224" y="0"/>
                  </a:moveTo>
                  <a:lnTo>
                    <a:pt x="0" y="15732"/>
                  </a:lnTo>
                  <a:lnTo>
                    <a:pt x="43224" y="31465"/>
                  </a:lnTo>
                  <a:lnTo>
                    <a:pt x="4322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3E6E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2460381" y="4572000"/>
              <a:ext cx="2006600" cy="0"/>
            </a:xfrm>
            <a:custGeom>
              <a:rect b="b" l="l" r="r" t="t"/>
              <a:pathLst>
                <a:path extrusionOk="0" h="120000" w="2006600">
                  <a:moveTo>
                    <a:pt x="2006111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3E6E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2417155" y="455626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3E6E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2417155" y="4556267"/>
              <a:ext cx="43815" cy="31750"/>
            </a:xfrm>
            <a:custGeom>
              <a:rect b="b" l="l" r="r" t="t"/>
              <a:pathLst>
                <a:path extrusionOk="0" h="31750" w="43814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3E6E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5673970" y="2934197"/>
              <a:ext cx="1794510" cy="1286510"/>
            </a:xfrm>
            <a:custGeom>
              <a:rect b="b" l="l" r="r" t="t"/>
              <a:pathLst>
                <a:path extrusionOk="0" h="1286510" w="1794509">
                  <a:moveTo>
                    <a:pt x="0" y="1286106"/>
                  </a:moveTo>
                  <a:lnTo>
                    <a:pt x="1794348" y="0"/>
                  </a:lnTo>
                </a:path>
              </a:pathLst>
            </a:custGeom>
            <a:noFill/>
            <a:ln cap="flat" cmpd="sng" w="9525">
              <a:solidFill>
                <a:srgbClr val="3E6E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9155" y="2909015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18330" y="37968"/>
                  </a:moveTo>
                  <a:lnTo>
                    <a:pt x="0" y="12394"/>
                  </a:lnTo>
                  <a:lnTo>
                    <a:pt x="44297" y="0"/>
                  </a:lnTo>
                  <a:lnTo>
                    <a:pt x="18330" y="37968"/>
                  </a:lnTo>
                  <a:close/>
                </a:path>
              </a:pathLst>
            </a:custGeom>
            <a:solidFill>
              <a:srgbClr val="3E6E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459155" y="2909015"/>
              <a:ext cx="44450" cy="38100"/>
            </a:xfrm>
            <a:custGeom>
              <a:rect b="b" l="l" r="r" t="t"/>
              <a:pathLst>
                <a:path extrusionOk="0" h="38100" w="44450">
                  <a:moveTo>
                    <a:pt x="18330" y="37968"/>
                  </a:moveTo>
                  <a:lnTo>
                    <a:pt x="44297" y="0"/>
                  </a:lnTo>
                  <a:lnTo>
                    <a:pt x="0" y="12394"/>
                  </a:lnTo>
                  <a:lnTo>
                    <a:pt x="18330" y="37968"/>
                  </a:lnTo>
                  <a:close/>
                </a:path>
              </a:pathLst>
            </a:custGeom>
            <a:noFill/>
            <a:ln cap="flat" cmpd="sng" w="9525">
              <a:solidFill>
                <a:srgbClr val="3E6E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9636716" y="2933395"/>
              <a:ext cx="1862455" cy="1287145"/>
            </a:xfrm>
            <a:custGeom>
              <a:rect b="b" l="l" r="r" t="t"/>
              <a:pathLst>
                <a:path extrusionOk="0" h="1287145" w="1862454">
                  <a:moveTo>
                    <a:pt x="1862184" y="1286908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3E6E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9601156" y="2908820"/>
              <a:ext cx="45085" cy="38100"/>
            </a:xfrm>
            <a:custGeom>
              <a:rect b="b" l="l" r="r" t="t"/>
              <a:pathLst>
                <a:path extrusionOk="0" h="38100" w="45084">
                  <a:moveTo>
                    <a:pt x="26615" y="37517"/>
                  </a:moveTo>
                  <a:lnTo>
                    <a:pt x="0" y="0"/>
                  </a:lnTo>
                  <a:lnTo>
                    <a:pt x="44504" y="11631"/>
                  </a:lnTo>
                  <a:lnTo>
                    <a:pt x="26615" y="37517"/>
                  </a:lnTo>
                  <a:close/>
                </a:path>
              </a:pathLst>
            </a:custGeom>
            <a:solidFill>
              <a:srgbClr val="3E6E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9601156" y="2908820"/>
              <a:ext cx="45085" cy="38100"/>
            </a:xfrm>
            <a:custGeom>
              <a:rect b="b" l="l" r="r" t="t"/>
              <a:pathLst>
                <a:path extrusionOk="0" h="38100" w="45084">
                  <a:moveTo>
                    <a:pt x="44504" y="11631"/>
                  </a:moveTo>
                  <a:lnTo>
                    <a:pt x="0" y="0"/>
                  </a:lnTo>
                  <a:lnTo>
                    <a:pt x="26615" y="37517"/>
                  </a:lnTo>
                  <a:lnTo>
                    <a:pt x="44504" y="11631"/>
                  </a:lnTo>
                  <a:close/>
                </a:path>
              </a:pathLst>
            </a:custGeom>
            <a:noFill/>
            <a:ln cap="flat" cmpd="sng" w="9525">
              <a:solidFill>
                <a:srgbClr val="3E6E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5673970" y="5660704"/>
              <a:ext cx="0" cy="822325"/>
            </a:xfrm>
            <a:custGeom>
              <a:rect b="b" l="l" r="r" t="t"/>
              <a:pathLst>
                <a:path extrusionOk="0" h="822325" w="120000">
                  <a:moveTo>
                    <a:pt x="0" y="822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3E6E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5658237" y="561747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3E6E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5658237" y="5617478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noFill/>
            <a:ln cap="flat" cmpd="sng" w="9525">
              <a:solidFill>
                <a:srgbClr val="3E6E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11498900" y="5660703"/>
              <a:ext cx="0" cy="822325"/>
            </a:xfrm>
            <a:custGeom>
              <a:rect b="b" l="l" r="r" t="t"/>
              <a:pathLst>
                <a:path extrusionOk="0" h="822325" w="120000">
                  <a:moveTo>
                    <a:pt x="0" y="82214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3E6E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11483168" y="561747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3E6E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11483168" y="5617477"/>
              <a:ext cx="31750" cy="43815"/>
            </a:xfrm>
            <a:custGeom>
              <a:rect b="b" l="l" r="r" t="t"/>
              <a:pathLst>
                <a:path extrusionOk="0" h="43814" w="31750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noFill/>
            <a:ln cap="flat" cmpd="sng" w="9525">
              <a:solidFill>
                <a:srgbClr val="3E6E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7459647" y="6942090"/>
              <a:ext cx="44450" cy="38735"/>
            </a:xfrm>
            <a:custGeom>
              <a:rect b="b" l="l" r="r" t="t"/>
              <a:pathLst>
                <a:path extrusionOk="0" h="38734" w="44450">
                  <a:moveTo>
                    <a:pt x="43997" y="38563"/>
                  </a:moveTo>
                  <a:lnTo>
                    <a:pt x="0" y="25140"/>
                  </a:lnTo>
                  <a:lnTo>
                    <a:pt x="18921" y="0"/>
                  </a:lnTo>
                  <a:lnTo>
                    <a:pt x="43997" y="38563"/>
                  </a:lnTo>
                  <a:close/>
                </a:path>
              </a:pathLst>
            </a:custGeom>
            <a:solidFill>
              <a:srgbClr val="3E6E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7459647" y="6942090"/>
              <a:ext cx="44450" cy="38735"/>
            </a:xfrm>
            <a:custGeom>
              <a:rect b="b" l="l" r="r" t="t"/>
              <a:pathLst>
                <a:path extrusionOk="0" h="38734" w="44450">
                  <a:moveTo>
                    <a:pt x="0" y="25140"/>
                  </a:moveTo>
                  <a:lnTo>
                    <a:pt x="43997" y="38563"/>
                  </a:lnTo>
                  <a:lnTo>
                    <a:pt x="18921" y="0"/>
                  </a:lnTo>
                  <a:lnTo>
                    <a:pt x="0" y="25140"/>
                  </a:lnTo>
                  <a:close/>
                </a:path>
              </a:pathLst>
            </a:custGeom>
            <a:noFill/>
            <a:ln cap="flat" cmpd="sng" w="9525">
              <a:solidFill>
                <a:srgbClr val="3E6E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9600970" y="6942729"/>
              <a:ext cx="44450" cy="38735"/>
            </a:xfrm>
            <a:custGeom>
              <a:rect b="b" l="l" r="r" t="t"/>
              <a:pathLst>
                <a:path extrusionOk="0" h="38734" w="44450">
                  <a:moveTo>
                    <a:pt x="0" y="38120"/>
                  </a:moveTo>
                  <a:lnTo>
                    <a:pt x="25744" y="0"/>
                  </a:lnTo>
                  <a:lnTo>
                    <a:pt x="44224" y="25466"/>
                  </a:lnTo>
                  <a:lnTo>
                    <a:pt x="0" y="38120"/>
                  </a:lnTo>
                  <a:close/>
                </a:path>
              </a:pathLst>
            </a:custGeom>
            <a:solidFill>
              <a:srgbClr val="3E6E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9600970" y="6942729"/>
              <a:ext cx="44450" cy="38735"/>
            </a:xfrm>
            <a:custGeom>
              <a:rect b="b" l="l" r="r" t="t"/>
              <a:pathLst>
                <a:path extrusionOk="0" h="38734" w="44450">
                  <a:moveTo>
                    <a:pt x="25744" y="0"/>
                  </a:moveTo>
                  <a:lnTo>
                    <a:pt x="0" y="38120"/>
                  </a:lnTo>
                  <a:lnTo>
                    <a:pt x="44224" y="25466"/>
                  </a:lnTo>
                  <a:lnTo>
                    <a:pt x="2574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3E6E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4" name="Google Shape;194;p12"/>
          <p:cNvSpPr txBox="1"/>
          <p:nvPr/>
        </p:nvSpPr>
        <p:spPr>
          <a:xfrm>
            <a:off x="2628743" y="5338560"/>
            <a:ext cx="1459230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lexeme (3)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7948176" y="5174450"/>
            <a:ext cx="1277620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Token (4)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2"/>
          <p:cNvSpPr txBox="1"/>
          <p:nvPr/>
        </p:nvSpPr>
        <p:spPr>
          <a:xfrm>
            <a:off x="7410233" y="4080049"/>
            <a:ext cx="2353310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getNextToken (1)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12"/>
          <p:cNvGrpSpPr/>
          <p:nvPr/>
        </p:nvGrpSpPr>
        <p:grpSpPr>
          <a:xfrm>
            <a:off x="14244927" y="4896232"/>
            <a:ext cx="43815" cy="31750"/>
            <a:chOff x="14244927" y="4896232"/>
            <a:chExt cx="43815" cy="31750"/>
          </a:xfrm>
        </p:grpSpPr>
        <p:sp>
          <p:nvSpPr>
            <p:cNvPr id="198" name="Google Shape;198;p12"/>
            <p:cNvSpPr/>
            <p:nvPr/>
          </p:nvSpPr>
          <p:spPr>
            <a:xfrm>
              <a:off x="14244927" y="4896232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3E6E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14244927" y="4896232"/>
              <a:ext cx="43815" cy="31750"/>
            </a:xfrm>
            <a:custGeom>
              <a:rect b="b" l="l" r="r" t="t"/>
              <a:pathLst>
                <a:path extrusionOk="0" h="31750" w="43815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noFill/>
            <a:ln cap="flat" cmpd="sng" w="9525">
              <a:solidFill>
                <a:srgbClr val="3E6E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0" name="Google Shape;200;p12"/>
          <p:cNvSpPr txBox="1"/>
          <p:nvPr/>
        </p:nvSpPr>
        <p:spPr>
          <a:xfrm>
            <a:off x="12899190" y="4393833"/>
            <a:ext cx="1647825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To semantic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12846077" y="4458321"/>
            <a:ext cx="1498600" cy="855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750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/>
          <p:nvPr>
            <p:ph type="title"/>
          </p:nvPr>
        </p:nvSpPr>
        <p:spPr>
          <a:xfrm>
            <a:off x="538331" y="280327"/>
            <a:ext cx="871982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Interaction Between the Lexical Analyzer and Parser (2)</a:t>
            </a:r>
            <a:endParaRPr sz="3000"/>
          </a:p>
        </p:txBody>
      </p:sp>
      <p:sp>
        <p:nvSpPr>
          <p:cNvPr id="207" name="Google Shape;207;p13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8" name="Google Shape;2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3"/>
          <p:cNvSpPr txBox="1"/>
          <p:nvPr/>
        </p:nvSpPr>
        <p:spPr>
          <a:xfrm>
            <a:off x="849171" y="2433193"/>
            <a:ext cx="8528700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4445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Lexer stops when parser stops since the parser is its  master.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22225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working only with the lexer, then the lexer must be  explicitly stopped rest it will continue running  infinitely.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Comments are eliminated by the preprocessor but  even the compiler can remove comments in the lexer  phase. If “-E” is used in the gcc command, then  comments are not removed in the preprocessing  phase. So, the lexer can make sure that comments do  not reach the parser.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>
            <p:ph type="title"/>
          </p:nvPr>
        </p:nvSpPr>
        <p:spPr>
          <a:xfrm>
            <a:off x="538331" y="280327"/>
            <a:ext cx="573214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Challenge: Speed of Lexical Analyzer</a:t>
            </a:r>
            <a:endParaRPr sz="3000"/>
          </a:p>
        </p:txBody>
      </p:sp>
      <p:sp>
        <p:nvSpPr>
          <p:cNvPr id="215" name="Google Shape;215;p14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6" name="Google Shape;2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4"/>
          <p:cNvSpPr txBox="1"/>
          <p:nvPr/>
        </p:nvSpPr>
        <p:spPr>
          <a:xfrm>
            <a:off x="459024" y="2626671"/>
            <a:ext cx="11955145" cy="4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69900" marR="28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 lexical analyzer reads	characters of the source program one at a time to  discover tokens.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Thus, speed of lexical analysis is a concern.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 many languages, there are scenarios when the lexer needs to look ahead at  least one character before a match can be announced.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Solution - The lexical analyzer reads from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Input Buffers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There	are	many	schemes	that	can	be	used	to	buffer	input.	This	course  discusses two schemes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Buffer Pairs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Sentinels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type="title"/>
          </p:nvPr>
        </p:nvSpPr>
        <p:spPr>
          <a:xfrm>
            <a:off x="538331" y="280327"/>
            <a:ext cx="41941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Input Buffers - Buffer Pairs</a:t>
            </a:r>
            <a:endParaRPr sz="3000"/>
          </a:p>
        </p:txBody>
      </p:sp>
      <p:sp>
        <p:nvSpPr>
          <p:cNvPr id="223" name="Google Shape;223;p15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4" name="Google Shape;2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5"/>
          <p:cNvSpPr txBox="1"/>
          <p:nvPr/>
        </p:nvSpPr>
        <p:spPr>
          <a:xfrm>
            <a:off x="472871" y="2685971"/>
            <a:ext cx="11908790" cy="3647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This scheme makes use of two buffers of the same size(N).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Usually, N = size of disk block = 4096 bytes.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These buffers are alternately reloaded.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 single system read can be used to read N characters into the buffer instead  of one system call per character.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968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If fewer than N characters remain in the input file, EOF is read into the buffer,  marking the end of the source file.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>
            <p:ph type="title"/>
          </p:nvPr>
        </p:nvSpPr>
        <p:spPr>
          <a:xfrm>
            <a:off x="538331" y="280327"/>
            <a:ext cx="41941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Input Buffers - Buffer Pairs</a:t>
            </a:r>
            <a:endParaRPr sz="3000"/>
          </a:p>
        </p:txBody>
      </p:sp>
      <p:sp>
        <p:nvSpPr>
          <p:cNvPr id="231" name="Google Shape;231;p16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2" name="Google Shape;2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6"/>
          <p:cNvSpPr txBox="1"/>
          <p:nvPr/>
        </p:nvSpPr>
        <p:spPr>
          <a:xfrm>
            <a:off x="472871" y="1958016"/>
            <a:ext cx="11918315" cy="573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Two pointers are maintained to the input buffer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825" lvl="1" marL="9131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lexeme_begin </a:t>
            </a: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- marks the beginning of the current lexeme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504825" lvl="1" marL="9131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forward </a:t>
            </a: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- scans ahead till a pattern is found.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2920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Initially, both pointers point to the first character of the next lexeme to be  found.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 forward pointer scans ahead until a match for the pattern is found.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 string of characters between the two pointers is the current lexeme.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889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Once the lexeme is determined, the forward pointer is set to the character at  the right end of the lexeme.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After	the	lexeme	is	processed,	both	pointers	are	set	to	the	character  immediately after the lexeme.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/>
          <p:nvPr>
            <p:ph type="title"/>
          </p:nvPr>
        </p:nvSpPr>
        <p:spPr>
          <a:xfrm>
            <a:off x="538331" y="280327"/>
            <a:ext cx="61899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Input Buffering - Buffer Pairs Algorithm</a:t>
            </a:r>
            <a:endParaRPr sz="3000"/>
          </a:p>
        </p:txBody>
      </p:sp>
      <p:sp>
        <p:nvSpPr>
          <p:cNvPr id="239" name="Google Shape;239;p17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7"/>
          <p:cNvSpPr txBox="1"/>
          <p:nvPr/>
        </p:nvSpPr>
        <p:spPr>
          <a:xfrm>
            <a:off x="890750" y="2412212"/>
            <a:ext cx="696150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i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forward </a:t>
            </a: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at end of first half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then begin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reload second half;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forward </a:t>
            </a: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:= </a:t>
            </a:r>
            <a:r>
              <a:rPr i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forward </a:t>
            </a: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else if </a:t>
            </a:r>
            <a:r>
              <a:rPr i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forward </a:t>
            </a: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at end of second half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then begin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reload first half;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move </a:t>
            </a:r>
            <a:r>
              <a:rPr i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forward </a:t>
            </a: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to beginning of first half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6353810" rtl="0" algn="l">
              <a:lnSpc>
                <a:spcPct val="155714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end  else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forword </a:t>
            </a: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:= </a:t>
            </a:r>
            <a:r>
              <a:rPr i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forward </a:t>
            </a: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+ 1;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/>
        </p:nvSpPr>
        <p:spPr>
          <a:xfrm>
            <a:off x="538331" y="280327"/>
            <a:ext cx="595185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Input Buffering - Buffer Pairs Example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48" name="Google Shape;2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8"/>
          <p:cNvSpPr txBox="1"/>
          <p:nvPr/>
        </p:nvSpPr>
        <p:spPr>
          <a:xfrm>
            <a:off x="916224" y="2835150"/>
            <a:ext cx="5121275" cy="11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Consider the following statement -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abc = pqr * xyz 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9275" y="5389153"/>
            <a:ext cx="9599699" cy="75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type="title"/>
          </p:nvPr>
        </p:nvSpPr>
        <p:spPr>
          <a:xfrm>
            <a:off x="538331" y="280327"/>
            <a:ext cx="595185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Input Buffering - Buffer Pairs Example</a:t>
            </a:r>
            <a:endParaRPr sz="3000"/>
          </a:p>
        </p:txBody>
      </p:sp>
      <p:sp>
        <p:nvSpPr>
          <p:cNvPr id="256" name="Google Shape;256;p19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57" name="Google Shape;2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9"/>
          <p:cNvSpPr txBox="1"/>
          <p:nvPr/>
        </p:nvSpPr>
        <p:spPr>
          <a:xfrm>
            <a:off x="916224" y="2835150"/>
            <a:ext cx="8843645" cy="11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abc = pqr * xyz 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Initially, both pointers are set to the beginning of the buffer.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6791" y="4641193"/>
            <a:ext cx="10061434" cy="258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  <p:sp>
        <p:nvSpPr>
          <p:cNvPr id="55" name="Google Shape;55;p3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6" name="Google Shape;5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 txBox="1"/>
          <p:nvPr/>
        </p:nvSpPr>
        <p:spPr>
          <a:xfrm>
            <a:off x="756749" y="2148894"/>
            <a:ext cx="9568180" cy="5626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30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 Lexical Analyser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Role of a lexer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	need	to	separate	Lexical	Analyser	and	Parser	and	the  interaction between them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Challenge of Lexical Analyser - Speed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Input Buffer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Buffer Pairs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Buffer Pair Algorithm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Sentinels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Lexical Errors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/>
          <p:nvPr>
            <p:ph type="title"/>
          </p:nvPr>
        </p:nvSpPr>
        <p:spPr>
          <a:xfrm>
            <a:off x="538331" y="280327"/>
            <a:ext cx="595185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Input Buffering - Buffer Pairs Example</a:t>
            </a:r>
            <a:endParaRPr sz="3000"/>
          </a:p>
        </p:txBody>
      </p:sp>
      <p:sp>
        <p:nvSpPr>
          <p:cNvPr id="265" name="Google Shape;265;p20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66" name="Google Shape;2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0"/>
          <p:cNvSpPr txBox="1"/>
          <p:nvPr/>
        </p:nvSpPr>
        <p:spPr>
          <a:xfrm>
            <a:off x="916224" y="2558291"/>
            <a:ext cx="7522845" cy="11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abc = pqr * xyz 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Forward pointer advances till a pattern is matched.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930" y="4641114"/>
            <a:ext cx="9985844" cy="2584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type="title"/>
          </p:nvPr>
        </p:nvSpPr>
        <p:spPr>
          <a:xfrm>
            <a:off x="538331" y="280327"/>
            <a:ext cx="595185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Input Buffering - Buffer Pairs Example</a:t>
            </a:r>
            <a:endParaRPr sz="3000"/>
          </a:p>
        </p:txBody>
      </p:sp>
      <p:sp>
        <p:nvSpPr>
          <p:cNvPr id="274" name="Google Shape;274;p21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5" name="Google Shape;2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1"/>
          <p:cNvSpPr txBox="1"/>
          <p:nvPr/>
        </p:nvSpPr>
        <p:spPr>
          <a:xfrm>
            <a:off x="916224" y="2558291"/>
            <a:ext cx="7522845" cy="11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abc = pqr * xyz 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Forward pointer advances till a pattern is matched.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9450" y="5048252"/>
            <a:ext cx="10415924" cy="25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type="title"/>
          </p:nvPr>
        </p:nvSpPr>
        <p:spPr>
          <a:xfrm>
            <a:off x="538331" y="280327"/>
            <a:ext cx="595185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Input Buffering - Buffer Pairs Example</a:t>
            </a:r>
            <a:endParaRPr sz="3000"/>
          </a:p>
        </p:txBody>
      </p:sp>
      <p:sp>
        <p:nvSpPr>
          <p:cNvPr id="283" name="Google Shape;283;p22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84" name="Google Shape;2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2"/>
          <p:cNvSpPr txBox="1"/>
          <p:nvPr/>
        </p:nvSpPr>
        <p:spPr>
          <a:xfrm>
            <a:off x="916224" y="2692896"/>
            <a:ext cx="11482705" cy="211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abc = pqr * xyz 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Here,	a	pattern	is	matched.	The	current	lexeme	lies	between	the	two  pointers.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Current lexeme: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abc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8775" y="5584116"/>
            <a:ext cx="10319324" cy="2844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type="title"/>
          </p:nvPr>
        </p:nvSpPr>
        <p:spPr>
          <a:xfrm>
            <a:off x="538331" y="280327"/>
            <a:ext cx="595185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Input Buffering - Buffer Pairs Example</a:t>
            </a:r>
            <a:endParaRPr sz="3000"/>
          </a:p>
        </p:txBody>
      </p:sp>
      <p:sp>
        <p:nvSpPr>
          <p:cNvPr id="292" name="Google Shape;292;p23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93" name="Google Shape;2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3"/>
          <p:cNvSpPr txBox="1"/>
          <p:nvPr/>
        </p:nvSpPr>
        <p:spPr>
          <a:xfrm>
            <a:off x="1020350" y="2507381"/>
            <a:ext cx="11475720" cy="155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abc = pqr * xyz 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Both	forward	and	lexeme_begin	are	set	to	the	next	character	after	the  lexeme.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0425" y="4691742"/>
            <a:ext cx="10410624" cy="2873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type="title"/>
          </p:nvPr>
        </p:nvSpPr>
        <p:spPr>
          <a:xfrm>
            <a:off x="538331" y="280327"/>
            <a:ext cx="595185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Input Buffering - Buffer Pairs Example</a:t>
            </a:r>
            <a:endParaRPr sz="3000"/>
          </a:p>
        </p:txBody>
      </p:sp>
      <p:sp>
        <p:nvSpPr>
          <p:cNvPr id="301" name="Google Shape;301;p24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02" name="Google Shape;3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4"/>
          <p:cNvSpPr txBox="1"/>
          <p:nvPr/>
        </p:nvSpPr>
        <p:spPr>
          <a:xfrm>
            <a:off x="1020350" y="2507381"/>
            <a:ext cx="11473180" cy="211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abc = pqr * xyz 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current lexeme 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Both	forward	and	lexeme_begin	are	moved	to	the	next	character	after	the  current lexeme.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9181" y="5457137"/>
            <a:ext cx="9951588" cy="2832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"/>
          <p:cNvSpPr txBox="1"/>
          <p:nvPr>
            <p:ph type="title"/>
          </p:nvPr>
        </p:nvSpPr>
        <p:spPr>
          <a:xfrm>
            <a:off x="538331" y="280327"/>
            <a:ext cx="595185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Input Buffering - Buffer Pairs Example</a:t>
            </a:r>
            <a:endParaRPr sz="3000"/>
          </a:p>
        </p:txBody>
      </p:sp>
      <p:sp>
        <p:nvSpPr>
          <p:cNvPr id="310" name="Google Shape;310;p25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11" name="Google Shape;3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5"/>
          <p:cNvSpPr txBox="1"/>
          <p:nvPr/>
        </p:nvSpPr>
        <p:spPr>
          <a:xfrm>
            <a:off x="916224" y="2835150"/>
            <a:ext cx="8717915" cy="11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abc = pqr * xyz 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forward pointer has reached the end of the first buffer.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7877" y="4947323"/>
            <a:ext cx="10024271" cy="3002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/>
          <p:nvPr>
            <p:ph type="title"/>
          </p:nvPr>
        </p:nvSpPr>
        <p:spPr>
          <a:xfrm>
            <a:off x="538331" y="280327"/>
            <a:ext cx="595185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Input Buffering - Buffer Pairs Example</a:t>
            </a:r>
            <a:endParaRPr sz="3000"/>
          </a:p>
        </p:txBody>
      </p:sp>
      <p:sp>
        <p:nvSpPr>
          <p:cNvPr id="319" name="Google Shape;319;p26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0" name="Google Shape;3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6"/>
          <p:cNvSpPr txBox="1"/>
          <p:nvPr/>
        </p:nvSpPr>
        <p:spPr>
          <a:xfrm>
            <a:off x="916224" y="2344931"/>
            <a:ext cx="11497945" cy="211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abc = pqr * xyz 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	second	input	buffer	is	reloaded.	Forward	pointer	moves	ahead	till	the  next pattern is matched.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process continues till EOF is reached.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0400" y="5351853"/>
            <a:ext cx="10319549" cy="2980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"/>
          <p:cNvSpPr txBox="1"/>
          <p:nvPr>
            <p:ph type="title"/>
          </p:nvPr>
        </p:nvSpPr>
        <p:spPr>
          <a:xfrm>
            <a:off x="538331" y="280327"/>
            <a:ext cx="406527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Drawbacks of Buffer Pairs</a:t>
            </a:r>
            <a:endParaRPr sz="3000"/>
          </a:p>
        </p:txBody>
      </p:sp>
      <p:sp>
        <p:nvSpPr>
          <p:cNvPr id="328" name="Google Shape;328;p27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9" name="Google Shape;32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7"/>
          <p:cNvSpPr txBox="1"/>
          <p:nvPr/>
        </p:nvSpPr>
        <p:spPr>
          <a:xfrm>
            <a:off x="488750" y="2637900"/>
            <a:ext cx="124869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9055" marR="6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	drawbacks	of	the	buffer	pairs	algorithm	is	that	each	time	we	advance  forward, there are two checks that need to be performed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End Of Buffer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 determine which character is read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59055" marR="0" rtl="0" algn="l">
              <a:lnSpc>
                <a:spcPct val="100000"/>
              </a:lnSpc>
              <a:spcBef>
                <a:spcPts val="1939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Solution - Combine the buffer-end check with the check for current character.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59055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can be done by extending each buffer to hold a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Sentinel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character (EOF)  at the end.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/>
        </p:nvSpPr>
        <p:spPr>
          <a:xfrm>
            <a:off x="538331" y="280327"/>
            <a:ext cx="68453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Input Buffering : Buffer pairs with Sentinels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8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37" name="Google Shape;33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8"/>
          <p:cNvSpPr txBox="1"/>
          <p:nvPr/>
        </p:nvSpPr>
        <p:spPr>
          <a:xfrm>
            <a:off x="592575" y="3000211"/>
            <a:ext cx="838708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Sentinels (eof) are added to the end of each input buffer.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2388" y="4617451"/>
            <a:ext cx="9694671" cy="3126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/>
          <p:nvPr>
            <p:ph type="title"/>
          </p:nvPr>
        </p:nvSpPr>
        <p:spPr>
          <a:xfrm>
            <a:off x="538331" y="280327"/>
            <a:ext cx="858075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Input Buffering - Buffer pair Algorithm (with sentinels)</a:t>
            </a:r>
            <a:endParaRPr sz="3000"/>
          </a:p>
        </p:txBody>
      </p:sp>
      <p:sp>
        <p:nvSpPr>
          <p:cNvPr id="345" name="Google Shape;345;p29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46" name="Google Shape;3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9"/>
          <p:cNvSpPr txBox="1"/>
          <p:nvPr/>
        </p:nvSpPr>
        <p:spPr>
          <a:xfrm>
            <a:off x="890750" y="2489046"/>
            <a:ext cx="7938770" cy="59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forward </a:t>
            </a: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=	</a:t>
            </a:r>
            <a:r>
              <a:rPr i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forward </a:t>
            </a: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+ 1;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i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forward </a:t>
            </a: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eof then begin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i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forward </a:t>
            </a: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at end of first half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then begin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9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reload second half;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9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forward </a:t>
            </a: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:= </a:t>
            </a:r>
            <a:r>
              <a:rPr i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forward </a:t>
            </a: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else if </a:t>
            </a:r>
            <a:r>
              <a:rPr i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forward </a:t>
            </a: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at end of second half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then begin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9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reload first half;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9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move </a:t>
            </a:r>
            <a:r>
              <a:rPr i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forward </a:t>
            </a: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to beginning of first half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64166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end  else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9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terminate lexical analysis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9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/* eof within buffer, i.e, end of input */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810735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810735" y="3863769"/>
            <a:ext cx="3669029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1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Lexical Analysis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810735" y="7248706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Lexical Errors</a:t>
            </a:r>
            <a:endParaRPr sz="3000"/>
          </a:p>
        </p:txBody>
      </p:sp>
      <p:sp>
        <p:nvSpPr>
          <p:cNvPr id="353" name="Google Shape;353;p30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54" name="Google Shape;3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0"/>
          <p:cNvSpPr txBox="1"/>
          <p:nvPr/>
        </p:nvSpPr>
        <p:spPr>
          <a:xfrm>
            <a:off x="576455" y="2231566"/>
            <a:ext cx="11080200" cy="46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905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Suppose a situation arises in which the lexical analyzer is unable to 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roceed because none of the patterns for tokens matches any prefix of  the remaining input.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59055" marR="0" rtl="0" algn="l">
              <a:lnSpc>
                <a:spcPct val="100000"/>
              </a:lnSpc>
              <a:spcBef>
                <a:spcPts val="1939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Some possible scenarios are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Spelling Error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Unmatched string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Appearance of illegal characters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Exceeding length of identifiers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Lexical Errors</a:t>
            </a:r>
            <a:endParaRPr sz="3000"/>
          </a:p>
        </p:txBody>
      </p:sp>
      <p:sp>
        <p:nvSpPr>
          <p:cNvPr id="361" name="Google Shape;361;p31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62" name="Google Shape;3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1"/>
          <p:cNvSpPr txBox="1"/>
          <p:nvPr/>
        </p:nvSpPr>
        <p:spPr>
          <a:xfrm>
            <a:off x="412455" y="3289331"/>
            <a:ext cx="5217795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504190" lvl="0" marL="5162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Spelling Error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Unmatched string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Appearance of illegal characters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Exceeding length of identifiers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8458549" y="3704849"/>
            <a:ext cx="3355340" cy="173482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ourier New"/>
                <a:ea typeface="Courier New"/>
                <a:cs typeface="Courier New"/>
                <a:sym typeface="Courier New"/>
              </a:rPr>
              <a:t>di{…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5725" marR="1554480" rtl="0" algn="l">
              <a:lnSpc>
                <a:spcPct val="155714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ourier New"/>
                <a:ea typeface="Courier New"/>
                <a:cs typeface="Courier New"/>
                <a:sym typeface="Courier New"/>
              </a:rPr>
              <a:t>…………………}  while();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Lexical Errors</a:t>
            </a:r>
            <a:endParaRPr sz="3000"/>
          </a:p>
        </p:txBody>
      </p:sp>
      <p:sp>
        <p:nvSpPr>
          <p:cNvPr id="370" name="Google Shape;370;p32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71" name="Google Shape;37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 txBox="1"/>
          <p:nvPr/>
        </p:nvSpPr>
        <p:spPr>
          <a:xfrm>
            <a:off x="412455" y="3494331"/>
            <a:ext cx="5217795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504190" lvl="0" marL="5162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Spelling Error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Unmatched string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Appearance of illegal characters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Exceeding length of identifiers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2"/>
          <p:cNvSpPr txBox="1"/>
          <p:nvPr/>
        </p:nvSpPr>
        <p:spPr>
          <a:xfrm>
            <a:off x="8458549" y="3704849"/>
            <a:ext cx="3355340" cy="173482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ourier New"/>
                <a:ea typeface="Courier New"/>
                <a:cs typeface="Courier New"/>
                <a:sym typeface="Courier New"/>
              </a:rPr>
              <a:t>printf(“h</a:t>
            </a:r>
            <a:r>
              <a:rPr b="1" lang="en-US" sz="2800">
                <a:solidFill>
                  <a:srgbClr val="2F5496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 sz="2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185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ourier New"/>
                <a:ea typeface="Courier New"/>
                <a:cs typeface="Courier New"/>
                <a:sym typeface="Courier New"/>
              </a:rPr>
              <a:t>printf(“hi”);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Lexical Errors</a:t>
            </a:r>
            <a:endParaRPr sz="3000"/>
          </a:p>
        </p:txBody>
      </p:sp>
      <p:sp>
        <p:nvSpPr>
          <p:cNvPr id="379" name="Google Shape;379;p33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80" name="Google Shape;38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3"/>
          <p:cNvSpPr txBox="1"/>
          <p:nvPr/>
        </p:nvSpPr>
        <p:spPr>
          <a:xfrm>
            <a:off x="412455" y="3494331"/>
            <a:ext cx="5217795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504190" lvl="0" marL="5162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Spelling Error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Unmatched string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Appearance of illegal characters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Exceeding length of identifiers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3"/>
          <p:cNvSpPr txBox="1"/>
          <p:nvPr/>
        </p:nvSpPr>
        <p:spPr>
          <a:xfrm>
            <a:off x="8458549" y="3704849"/>
            <a:ext cx="3530600" cy="117538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ourier New"/>
                <a:ea typeface="Courier New"/>
                <a:cs typeface="Courier New"/>
                <a:sym typeface="Courier New"/>
              </a:rPr>
              <a:t>printf(“hi”)$$;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Lexical Errors</a:t>
            </a:r>
            <a:endParaRPr sz="3000"/>
          </a:p>
        </p:txBody>
      </p:sp>
      <p:sp>
        <p:nvSpPr>
          <p:cNvPr id="388" name="Google Shape;388;p34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89" name="Google Shape;38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4"/>
          <p:cNvSpPr txBox="1"/>
          <p:nvPr/>
        </p:nvSpPr>
        <p:spPr>
          <a:xfrm>
            <a:off x="412455" y="3494331"/>
            <a:ext cx="5217795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504190" lvl="0" marL="5162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Spelling Error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Unmatched string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Appearance of illegal characters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Exceeding length of identifiers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4"/>
          <p:cNvSpPr txBox="1"/>
          <p:nvPr/>
        </p:nvSpPr>
        <p:spPr>
          <a:xfrm>
            <a:off x="8458549" y="3704849"/>
            <a:ext cx="3355340" cy="166243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t" bIns="0" lIns="0" spcFirstLastPara="1" rIns="0" wrap="square" tIns="69200">
            <a:spAutoFit/>
          </a:bodyPr>
          <a:lstStyle/>
          <a:p>
            <a:pPr indent="0" lvl="0" marL="85725" marR="6083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More than 32  characters in an  identifier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Error Message</a:t>
            </a:r>
            <a:endParaRPr sz="3000"/>
          </a:p>
        </p:txBody>
      </p:sp>
      <p:sp>
        <p:nvSpPr>
          <p:cNvPr id="397" name="Google Shape;397;p35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98" name="Google Shape;39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5"/>
          <p:cNvSpPr txBox="1"/>
          <p:nvPr/>
        </p:nvSpPr>
        <p:spPr>
          <a:xfrm>
            <a:off x="459024" y="3066277"/>
            <a:ext cx="11633200" cy="273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When writing an error message, make sure it satisfies the following properties: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It must pinpoint the error correctly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It must be understandable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It must be specific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It must not have any redundancy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800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5" name="Google Shape;405;p36"/>
          <p:cNvSpPr txBox="1"/>
          <p:nvPr/>
        </p:nvSpPr>
        <p:spPr>
          <a:xfrm>
            <a:off x="6629876" y="4117733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preetkanw</a:t>
            </a:r>
            <a:r>
              <a:rPr b="1" lang="en-US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al@pes.edu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6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" name="Google Shape;407;p36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08" name="Google Shape;40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9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6"/>
          <p:cNvSpPr txBox="1"/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538331" y="280327"/>
            <a:ext cx="43688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Some important definitions</a:t>
            </a:r>
            <a:endParaRPr sz="3000"/>
          </a:p>
        </p:txBody>
      </p:sp>
      <p:sp>
        <p:nvSpPr>
          <p:cNvPr id="73" name="Google Shape;73;p4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412455" y="2288201"/>
            <a:ext cx="11282045" cy="556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504190" lvl="0" marL="516255" marR="285115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Token :- It is a pair consisting of a token name and an optional attribute  value.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3411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&lt;token name, attribute value&gt;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73455" marR="186055" rtl="0" algn="l">
              <a:lnSpc>
                <a:spcPct val="107857"/>
              </a:lnSpc>
              <a:spcBef>
                <a:spcPts val="105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Token name </a:t>
            </a: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is an abstract symbol representing a kind of lexical unit -  keywords, identifiers etc.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73455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Attribute value </a:t>
            </a: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is pointer to the symbol table entry.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5080" rtl="0" algn="l">
              <a:lnSpc>
                <a:spcPct val="107857"/>
              </a:lnSpc>
              <a:spcBef>
                <a:spcPts val="104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Pattern :-	It is a description of the form that the Lexemes of a	token may  take.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99745" lvl="1" marL="973455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lphaLcPeriod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Keyword - a sequence of characters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514984" lvl="1" marL="973455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lphaLcPeriod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Identifiers - sequence of character with some complex Structure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941705" rtl="0" algn="l">
              <a:lnSpc>
                <a:spcPct val="107857"/>
              </a:lnSpc>
              <a:spcBef>
                <a:spcPts val="104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Lexeme :-	It is a sequence of characters in the source program that  matches the pattern for a token, i.e, and instance of a token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Examples</a:t>
            </a:r>
            <a:endParaRPr sz="3000"/>
          </a:p>
        </p:txBody>
      </p:sp>
      <p:sp>
        <p:nvSpPr>
          <p:cNvPr id="81" name="Google Shape;81;p5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5"/>
          <p:cNvGraphicFramePr/>
          <p:nvPr/>
        </p:nvGraphicFramePr>
        <p:xfrm>
          <a:off x="457442" y="25519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{C1E121AA-FCD4-4AF2-8D1D-ED813A4505DE}</a:tableStyleId>
              </a:tblPr>
              <a:tblGrid>
                <a:gridCol w="2511425"/>
                <a:gridCol w="6313800"/>
                <a:gridCol w="3008000"/>
              </a:tblGrid>
              <a:tr h="6614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Token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463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Informal Description of Pattern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Lexemes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8625">
                <a:tc>
                  <a:txBody>
                    <a:bodyPr/>
                    <a:lstStyle/>
                    <a:p>
                      <a:pPr indent="0" lvl="0" marL="3263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 i,f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2463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Characters e,l,s,e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375">
                <a:tc>
                  <a:txBody>
                    <a:bodyPr/>
                    <a:lstStyle/>
                    <a:p>
                      <a:pPr indent="0" lvl="0" marL="2463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Comparison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or &gt; or &lt;= or &gt;= or == or !=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&lt;=,!=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025">
                <a:tc>
                  <a:txBody>
                    <a:bodyPr/>
                    <a:lstStyle/>
                    <a:p>
                      <a:pPr indent="0" lvl="0" marL="2463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Letter followed by letters and digits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Sum, avg1, pi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800">
                <a:tc>
                  <a:txBody>
                    <a:bodyPr/>
                    <a:lstStyle/>
                    <a:p>
                      <a:pPr indent="0" lvl="0" marL="1657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 numeric constant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10001, 3.14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375">
                <a:tc>
                  <a:txBody>
                    <a:bodyPr/>
                    <a:lstStyle/>
                    <a:p>
                      <a:pPr indent="0" lvl="0" marL="2463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literal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Anything but “, surrounded by “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“compiler design”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538331" y="280327"/>
            <a:ext cx="50038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Introduction to Lexical Analyzer</a:t>
            </a:r>
            <a:endParaRPr sz="3000"/>
          </a:p>
        </p:txBody>
      </p:sp>
      <p:sp>
        <p:nvSpPr>
          <p:cNvPr id="89" name="Google Shape;89;p6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/>
          <p:nvPr>
            <p:ph idx="1" type="body"/>
          </p:nvPr>
        </p:nvSpPr>
        <p:spPr>
          <a:xfrm>
            <a:off x="533121" y="2021775"/>
            <a:ext cx="6563359" cy="3865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lang="en-US"/>
              <a:t>The Lexical Analyzer is the first phase of  the compiler.</a:t>
            </a:r>
            <a:endParaRPr/>
          </a:p>
          <a:p>
            <a:pPr indent="-443865" lvl="0" marL="4559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lang="en-US"/>
              <a:t>It is language dependent.</a:t>
            </a:r>
            <a:endParaRPr/>
          </a:p>
          <a:p>
            <a:pPr indent="-443865" lvl="0" marL="4559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lang="en-US"/>
              <a:t>It performs two main tasks -</a:t>
            </a:r>
            <a:endParaRPr/>
          </a:p>
          <a:p>
            <a:pPr indent="-504825" lvl="1" marL="9131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Scanning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99108" lvl="2" marL="137033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lphaL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Reading the input characters of the  source program.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14983" lvl="2" marL="1370330" marR="1460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lphaL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Performing	simple	processes	that  do not require tokenization of the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2958300" y="5862250"/>
            <a:ext cx="28797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input	deletion of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5335630" y="5862255"/>
            <a:ext cx="176847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0223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comments,  consecutive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1890875" y="6288975"/>
            <a:ext cx="276542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compaction	of  whitespaces.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929905" y="7142415"/>
            <a:ext cx="511365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04190" lvl="0" marL="5162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2.	Lexical Analysis - Producing the  sequence of tokens as output.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2399" y="3291258"/>
            <a:ext cx="7069974" cy="4573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538331" y="280327"/>
            <a:ext cx="402844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Goal of a Lexical Analyzer</a:t>
            </a:r>
            <a:endParaRPr sz="3000"/>
          </a:p>
        </p:txBody>
      </p:sp>
      <p:sp>
        <p:nvSpPr>
          <p:cNvPr id="102" name="Google Shape;102;p7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3" name="Google Shape;1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"/>
          <p:cNvSpPr txBox="1"/>
          <p:nvPr/>
        </p:nvSpPr>
        <p:spPr>
          <a:xfrm>
            <a:off x="606355" y="2541151"/>
            <a:ext cx="1136777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54990" lvl="0" marL="567055" marR="5918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To convert from physical description of a program into sequence of of  tokens.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54990" lvl="0" marL="567055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Each token represents one logical piece of the source file - a keyword, the  name of a variable etc.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54990" lvl="0" marL="567055" marR="30289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Each token is associated with a lexeme, i.e, the actual text of the token:  ”137,” ”int,” etc.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54990" lvl="0" marL="567055" marR="12255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Each token can have optional attributes - Extra information derived from  the text, perhaps a numeric value.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54990" lvl="0" marL="567055" marR="58229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 token sequence will be used in the parser to recover the program  structure.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538331" y="280327"/>
            <a:ext cx="27806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Role of a lexer (1)</a:t>
            </a:r>
            <a:endParaRPr sz="3000"/>
          </a:p>
        </p:txBody>
      </p:sp>
      <p:sp>
        <p:nvSpPr>
          <p:cNvPr id="110" name="Google Shape;110;p8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1" name="Google Shape;1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8"/>
          <p:cNvSpPr txBox="1"/>
          <p:nvPr/>
        </p:nvSpPr>
        <p:spPr>
          <a:xfrm>
            <a:off x="710180" y="2490701"/>
            <a:ext cx="11355705" cy="392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905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 Lexical analyzer reads the input characters of the source program and  then performs the following steps: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Groups the input characters into Lexemes.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825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Produces a sequence of tokens for each lexeme in the source program as  output.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Sends the stream of tokens to the parser for Syntax Analysis.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762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When a lexeme representing an identifier is discovered, it is entered into  the symbol table.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538331" y="280327"/>
            <a:ext cx="28479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Role of a Lexer (2)</a:t>
            </a:r>
            <a:endParaRPr sz="3000"/>
          </a:p>
        </p:txBody>
      </p:sp>
      <p:sp>
        <p:nvSpPr>
          <p:cNvPr id="118" name="Google Shape;118;p9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9" name="Google Shape;1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9"/>
          <p:cNvSpPr txBox="1"/>
          <p:nvPr/>
        </p:nvSpPr>
        <p:spPr>
          <a:xfrm>
            <a:off x="756749" y="2281621"/>
            <a:ext cx="11351895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 Lexical Analyzer also performs the following secondary tasks: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2032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Stripping	out	comments	and	white	space	like	blank,	new	line,	tab	and  other characters that are used to separate tokens in the input.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349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Correlating	error	messages	generated	by	the	compiler	with	the	source  program file.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Keeping track of the number of the newline characters and associate each  error message with its line number.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3619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Make	a	copy	of	the	source	program	with	error	messages	inserted	at  appropriate positions.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Expansion of macros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2023-01-12T06:57:20Z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