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icZzSfH/5wfzjtlB+dw0O3qc26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192734-1D0E-4F88-BB01-FEAE6A08FE49}">
  <a:tblStyle styleId="{DE192734-1D0E-4F88-BB01-FEAE6A08FE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15B1E56-8534-4CFD-9E46-B10D4930FE4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body"/>
          </p:nvPr>
        </p:nvSpPr>
        <p:spPr>
          <a:xfrm>
            <a:off x="2612887" y="2375699"/>
            <a:ext cx="7915275" cy="59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640596" y="2617425"/>
            <a:ext cx="5715635" cy="5953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7693025" y="2492275"/>
            <a:ext cx="6444615" cy="636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2612887" y="2375699"/>
            <a:ext cx="7915275" cy="590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www.epaperpress.com/lexandyacc/prl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www.ibm.com/docs/en/SSLTBW_2.4.0/com.ibm.zos.v2r4.bpxa600/yacfun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hyperlink" Target="https://www.ics.uci.edu/~alspaugh/cls/shr/regularExpression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538331" y="280327"/>
            <a:ext cx="63366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 Specification file - A Simple Example</a:t>
            </a:r>
            <a:endParaRPr sz="3000"/>
          </a:p>
        </p:txBody>
      </p:sp>
      <p:sp>
        <p:nvSpPr>
          <p:cNvPr id="128" name="Google Shape;128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 txBox="1"/>
          <p:nvPr/>
        </p:nvSpPr>
        <p:spPr>
          <a:xfrm>
            <a:off x="352971" y="2747501"/>
            <a:ext cx="9768840" cy="203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Here, two patterns have been specified in the rules section.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pattern must begin in column one.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is followed by whitespace (space, tab or newline) and an  optional action associated with the pattern.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352971" y="4860781"/>
            <a:ext cx="97586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action	may	be	a	single	C	statement,	or	multiple	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352971" y="5185900"/>
            <a:ext cx="974979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statements enclosed in braces.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0795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Anything not starting in column one is copied to the generated  C file. This behavior can be to specify comments in the lex file.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example there are two patterns, "." and "\n", with an  ECHO action associated for each pattern.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10576649" y="2859750"/>
            <a:ext cx="3335700" cy="441780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ECHO;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\n	ECHO;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676910" marR="1160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 {  return 1;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9042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main(void) {  yylex();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769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9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381000" y="1981200"/>
            <a:ext cx="815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https://www.epaperpress.com/lexandyacc/prl.html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538331" y="280327"/>
            <a:ext cx="74549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 Specification file - A Simple Example (cont.)</a:t>
            </a:r>
            <a:endParaRPr sz="3000"/>
          </a:p>
        </p:txBody>
      </p:sp>
      <p:sp>
        <p:nvSpPr>
          <p:cNvPr id="140" name="Google Shape;140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/>
        </p:nvSpPr>
        <p:spPr>
          <a:xfrm>
            <a:off x="533121" y="2515825"/>
            <a:ext cx="9745980" cy="108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Several macros and variables are predefined by lex.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ECHO is a macro that writes code matched by the pattern.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533121" y="3572466"/>
            <a:ext cx="9768300" cy="4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13130" marR="196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is the default action for any unmatched strings.  Typically, ECHO is defined as: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#define ECHO fwrite(yytext, yyleng, 1, yyout)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5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yywrap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called by lex when input is exhausted.  Return 1 if done , 0 if more processing is required.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968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Every C program requires a main function. In this case we  simply call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yylex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which is the main entry-point for lex.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Some implementations of lex include copies of main and  yywrap in a library thus eliminating the need to code them  explicitly.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0787199" y="2965025"/>
            <a:ext cx="3335654" cy="4417695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ECHO;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\n	ECHO;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677545" marR="1160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 {  return 1;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525" marR="9042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main(void) {  yylex();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77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538331" y="280327"/>
            <a:ext cx="5224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Some predefined variables in Lex</a:t>
            </a:r>
            <a:endParaRPr sz="3000"/>
          </a:p>
        </p:txBody>
      </p:sp>
      <p:sp>
        <p:nvSpPr>
          <p:cNvPr id="150" name="Google Shape;150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12"/>
          <p:cNvGraphicFramePr/>
          <p:nvPr/>
        </p:nvGraphicFramePr>
        <p:xfrm>
          <a:off x="2474487" y="2020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{DE192734-1D0E-4F88-BB01-FEAE6A08FE49}</a:tableStyleId>
              </a:tblPr>
              <a:tblGrid>
                <a:gridCol w="3078475"/>
                <a:gridCol w="5725800"/>
              </a:tblGrid>
              <a:tr h="580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: Lex Predefined Variables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8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yylex(void)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to invoke lexer, returns token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 *yytext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 to matched string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yyleng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length of matched string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yylval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associated with token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yywrap(void)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wrapup, return 1 if done, 0 if not done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*yyout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file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*yyin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file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start condition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condition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 start condition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50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ECHO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 matched string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16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538331" y="280327"/>
            <a:ext cx="7607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 Specification file - Example 2 - Line Numbers</a:t>
            </a:r>
            <a:endParaRPr sz="3000"/>
          </a:p>
        </p:txBody>
      </p:sp>
      <p:sp>
        <p:nvSpPr>
          <p:cNvPr id="158" name="Google Shape;158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533121" y="2012725"/>
            <a:ext cx="75585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	example	prepends	line	numbers	to	each  line in a file.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Some	implementations	of	lex	predefine	and  calculate yylineno.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990321" y="3846605"/>
            <a:ext cx="698182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%option yylineno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added to the definitions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Check program file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start_conditions.l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533121" y="5081046"/>
            <a:ext cx="75018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Here,	the	input	file	for	lex	is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yyin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(which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533121" y="5507765"/>
            <a:ext cx="755523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defaults	to	stdin),	which	is	initialised	in	the  main function.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Variable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yytext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	a	pointer	to	the	matched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1722500" y="6736388"/>
            <a:ext cx="70503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string	(NULL-terminated)	and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yyleng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	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533121" y="7087645"/>
            <a:ext cx="7539355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length of the matched string.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yyout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output file and defaults to  stdout.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8768050" y="2558625"/>
            <a:ext cx="5414645" cy="5187315"/>
          </a:xfrm>
          <a:custGeom>
            <a:rect b="b" l="l" r="r" t="t"/>
            <a:pathLst>
              <a:path extrusionOk="0" h="5187315" w="5414644">
                <a:moveTo>
                  <a:pt x="0" y="0"/>
                </a:moveTo>
                <a:lnTo>
                  <a:pt x="5414099" y="0"/>
                </a:lnTo>
                <a:lnTo>
                  <a:pt x="5414099" y="5187299"/>
                </a:lnTo>
                <a:lnTo>
                  <a:pt x="0" y="5187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8772812" y="2563387"/>
            <a:ext cx="5405120" cy="517779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72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yylineno;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16186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(.*)\n	printf("%4d\t%s",  yylineno++, yytext);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1708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 { return(1); }  int main() 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72465" marR="860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yyin = fopen("input.txt", "r");  yylex();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72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fclose(yyin);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8768050" y="7745924"/>
            <a:ext cx="5414645" cy="5695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15074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Program file - </a:t>
            </a: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line_numbers.l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538331" y="280327"/>
            <a:ext cx="80829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 Specification file - Example 3 - Using definitions</a:t>
            </a:r>
            <a:endParaRPr sz="3000"/>
          </a:p>
        </p:txBody>
      </p:sp>
      <p:sp>
        <p:nvSpPr>
          <p:cNvPr id="174" name="Google Shape;174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533121" y="2617425"/>
            <a:ext cx="5727700" cy="51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628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example demonstrates the use  of the definitions section.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52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definitions section is composed  of substitutions, code, and start  states.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Code in the definitions section is  simply copied as-is to the top of the  generated C file and must be  bracketed with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%{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%}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markers.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7951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Substitutions simplify  pattern-matching rules.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4"/>
          <p:cNvGrpSpPr/>
          <p:nvPr/>
        </p:nvGrpSpPr>
        <p:grpSpPr>
          <a:xfrm>
            <a:off x="6706924" y="2389800"/>
            <a:ext cx="7508875" cy="6018530"/>
            <a:chOff x="6706924" y="2389800"/>
            <a:chExt cx="7508875" cy="6018530"/>
          </a:xfrm>
        </p:grpSpPr>
        <p:sp>
          <p:nvSpPr>
            <p:cNvPr id="178" name="Google Shape;178;p14"/>
            <p:cNvSpPr/>
            <p:nvPr/>
          </p:nvSpPr>
          <p:spPr>
            <a:xfrm>
              <a:off x="6706924" y="2389800"/>
              <a:ext cx="7508875" cy="6018530"/>
            </a:xfrm>
            <a:custGeom>
              <a:rect b="b" l="l" r="r" t="t"/>
              <a:pathLst>
                <a:path extrusionOk="0" h="6018530" w="7508875">
                  <a:moveTo>
                    <a:pt x="7508699" y="6018299"/>
                  </a:moveTo>
                  <a:lnTo>
                    <a:pt x="0" y="6018299"/>
                  </a:lnTo>
                  <a:lnTo>
                    <a:pt x="0" y="0"/>
                  </a:lnTo>
                  <a:lnTo>
                    <a:pt x="7508699" y="0"/>
                  </a:lnTo>
                  <a:lnTo>
                    <a:pt x="7508699" y="60182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706924" y="2389800"/>
              <a:ext cx="7508875" cy="6018530"/>
            </a:xfrm>
            <a:custGeom>
              <a:rect b="b" l="l" r="r" t="t"/>
              <a:pathLst>
                <a:path extrusionOk="0" h="6018530" w="7508875">
                  <a:moveTo>
                    <a:pt x="0" y="0"/>
                  </a:moveTo>
                  <a:lnTo>
                    <a:pt x="7508699" y="0"/>
                  </a:lnTo>
                  <a:lnTo>
                    <a:pt x="7508699" y="6018299"/>
                  </a:lnTo>
                  <a:lnTo>
                    <a:pt x="0" y="6018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4"/>
          <p:cNvSpPr txBox="1"/>
          <p:nvPr/>
        </p:nvSpPr>
        <p:spPr>
          <a:xfrm>
            <a:off x="10106249" y="4468536"/>
            <a:ext cx="3702050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printf("Identifier : %s",yytext);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911522" y="2365416"/>
            <a:ext cx="2943860" cy="423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923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digit	[0-9]  letter		[_A-Za-z]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%{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%}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{letter}({letter}|{digit})*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927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yywrap(){return(1);}  int main()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7175580" y="6571655"/>
            <a:ext cx="3567429" cy="142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yyin = fopen("input.txt", "r");  yylex();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089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fclose(yyin);  return 0;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911522" y="7973734"/>
            <a:ext cx="113664" cy="3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6725225" y="8408099"/>
            <a:ext cx="7472680" cy="569595"/>
          </a:xfrm>
          <a:custGeom>
            <a:rect b="b" l="l" r="r" t="t"/>
            <a:pathLst>
              <a:path extrusionOk="0" h="569595" w="7472680">
                <a:moveTo>
                  <a:pt x="0" y="0"/>
                </a:moveTo>
                <a:lnTo>
                  <a:pt x="7472099" y="0"/>
                </a:lnTo>
                <a:lnTo>
                  <a:pt x="7472099" y="569399"/>
                </a:lnTo>
                <a:lnTo>
                  <a:pt x="0" y="5693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10750171" y="8468425"/>
            <a:ext cx="33718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Program file - </a:t>
            </a: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identifiers.l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538331" y="280327"/>
            <a:ext cx="72847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 Specification file - Example 4 - Word count</a:t>
            </a:r>
            <a:endParaRPr sz="3000"/>
          </a:p>
        </p:txBody>
      </p:sp>
      <p:sp>
        <p:nvSpPr>
          <p:cNvPr id="191" name="Google Shape;191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640596" y="2617425"/>
            <a:ext cx="5715635" cy="5953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This example counts the number of  characters, words, and lines in a file  (similar to Unix wc)</a:t>
            </a:r>
            <a:endParaRPr/>
          </a:p>
          <a:p>
            <a:pPr indent="-443865" lvl="0" marL="455930" marR="4222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Whitespace must separate the  defining term and the associated  expression.</a:t>
            </a:r>
            <a:endParaRPr/>
          </a:p>
          <a:p>
            <a:pPr indent="-443865" lvl="0" marL="455930" marR="222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References to substitutions in the  rules section are surrounded by  braces ({letter}) to distinguish them  from literals.</a:t>
            </a:r>
            <a:endParaRPr/>
          </a:p>
          <a:p>
            <a:pPr indent="-443865" lvl="0" marL="455930" marR="7429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When we have a match in the rules  section the associated C code is  executed.</a:t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7315200" y="2431950"/>
            <a:ext cx="6896734" cy="6526394"/>
            <a:chOff x="7315200" y="2431950"/>
            <a:chExt cx="6896734" cy="6526394"/>
          </a:xfrm>
        </p:grpSpPr>
        <p:sp>
          <p:nvSpPr>
            <p:cNvPr id="195" name="Google Shape;195;p15"/>
            <p:cNvSpPr/>
            <p:nvPr/>
          </p:nvSpPr>
          <p:spPr>
            <a:xfrm>
              <a:off x="7315200" y="2431950"/>
              <a:ext cx="6896734" cy="5956935"/>
            </a:xfrm>
            <a:custGeom>
              <a:rect b="b" l="l" r="r" t="t"/>
              <a:pathLst>
                <a:path extrusionOk="0" h="5956934" w="6896734">
                  <a:moveTo>
                    <a:pt x="6896399" y="5956799"/>
                  </a:moveTo>
                  <a:lnTo>
                    <a:pt x="0" y="5956799"/>
                  </a:lnTo>
                  <a:lnTo>
                    <a:pt x="0" y="0"/>
                  </a:lnTo>
                  <a:lnTo>
                    <a:pt x="6896399" y="0"/>
                  </a:lnTo>
                  <a:lnTo>
                    <a:pt x="6896399" y="595679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7315200" y="2431950"/>
              <a:ext cx="6896734" cy="5956935"/>
            </a:xfrm>
            <a:custGeom>
              <a:rect b="b" l="l" r="r" t="t"/>
              <a:pathLst>
                <a:path extrusionOk="0" h="5956934" w="6896734">
                  <a:moveTo>
                    <a:pt x="0" y="0"/>
                  </a:moveTo>
                  <a:lnTo>
                    <a:pt x="6896399" y="0"/>
                  </a:lnTo>
                  <a:lnTo>
                    <a:pt x="6896399" y="5956799"/>
                  </a:lnTo>
                  <a:lnTo>
                    <a:pt x="0" y="59567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7315200" y="8388749"/>
              <a:ext cx="6896734" cy="569595"/>
            </a:xfrm>
            <a:custGeom>
              <a:rect b="b" l="l" r="r" t="t"/>
              <a:pathLst>
                <a:path extrusionOk="0" h="569595" w="6896734">
                  <a:moveTo>
                    <a:pt x="0" y="0"/>
                  </a:moveTo>
                  <a:lnTo>
                    <a:pt x="6896399" y="0"/>
                  </a:lnTo>
                  <a:lnTo>
                    <a:pt x="6896399" y="569399"/>
                  </a:lnTo>
                  <a:lnTo>
                    <a:pt x="0" y="569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5"/>
          <p:cNvSpPr txBox="1"/>
          <p:nvPr>
            <p:ph idx="2" type="body"/>
          </p:nvPr>
        </p:nvSpPr>
        <p:spPr>
          <a:xfrm>
            <a:off x="7693025" y="2492275"/>
            <a:ext cx="6444615" cy="636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%{</a:t>
            </a:r>
            <a:endParaRPr/>
          </a:p>
          <a:p>
            <a:pPr indent="0" lvl="0" marL="2997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nchar, nword, nline;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%}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%%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\n	{ nline++; nchar++; }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[^ \t\n]+	{ nword++, nchar += yyleng; }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	{ nchar++; }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%%</a:t>
            </a:r>
            <a:endParaRPr/>
          </a:p>
          <a:p>
            <a:pPr indent="0" lvl="0" marL="12700" marR="33343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yywrap(){return(1);}  int main(void) {</a:t>
            </a:r>
            <a:endParaRPr/>
          </a:p>
          <a:p>
            <a:pPr indent="0" lvl="0" marL="299720" marR="2273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yyin = fopen("input.txt", "r");  yylex();</a:t>
            </a:r>
            <a:endParaRPr/>
          </a:p>
          <a:p>
            <a:pPr indent="0" lvl="0" marL="299720" marR="1517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printf("%d\t%d\t%d\n", nchar, nword, nline);  return 0;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354457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/>
              <a:t>Program file - </a:t>
            </a:r>
            <a:r>
              <a:rPr lang="en-US">
                <a:solidFill>
                  <a:srgbClr val="C55A11"/>
                </a:solidFill>
              </a:rPr>
              <a:t>counts.l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538331" y="280327"/>
            <a:ext cx="8745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 Specification file - Example 5 - Removing comments</a:t>
            </a:r>
            <a:endParaRPr sz="3000"/>
          </a:p>
        </p:txBody>
      </p:sp>
      <p:sp>
        <p:nvSpPr>
          <p:cNvPr id="204" name="Google Shape;204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640596" y="2617425"/>
            <a:ext cx="5933440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example removes single line and  double line comments.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7315200" y="2431950"/>
            <a:ext cx="5198110" cy="4417695"/>
          </a:xfrm>
          <a:custGeom>
            <a:rect b="b" l="l" r="r" t="t"/>
            <a:pathLst>
              <a:path extrusionOk="0" h="4417695" w="5198109">
                <a:moveTo>
                  <a:pt x="0" y="0"/>
                </a:moveTo>
                <a:lnTo>
                  <a:pt x="5197499" y="0"/>
                </a:lnTo>
                <a:lnTo>
                  <a:pt x="5197499" y="4417499"/>
                </a:lnTo>
                <a:lnTo>
                  <a:pt x="0" y="4417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7319962" y="2436712"/>
            <a:ext cx="5188585" cy="440817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\/\/(.*) 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\/\*(.*\n*)*.*\*\/ 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17043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yywrap(){return(1);}  int main()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1144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yyin=fopen("input.txt","r");  yylex();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7315200" y="6849450"/>
            <a:ext cx="5198110" cy="5695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3136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Program file - </a:t>
            </a: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removing_comments.l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228600"/>
            <a:ext cx="12039600" cy="1874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br>
              <a:rPr lang="en-US" sz="3000">
                <a:solidFill>
                  <a:srgbClr val="2F5496"/>
                </a:solidFill>
              </a:rPr>
            </a:br>
            <a:r>
              <a:rPr lang="en-US" sz="3200"/>
              <a:t>yyparse() and yylex()</a:t>
            </a:r>
            <a:br>
              <a:rPr lang="en-US" sz="3200"/>
            </a:br>
            <a:r>
              <a:rPr lang="en-US" sz="2400">
                <a:solidFill>
                  <a:srgbClr val="00B0F0"/>
                </a:solidFill>
              </a:rPr>
              <a:t>https://www.ibm.com/docs/en/zos/2.4.0?topic=yacc-function-section#yacfun</a:t>
            </a:r>
            <a:br>
              <a:rPr lang="en-US" sz="3200"/>
            </a:br>
            <a:endParaRPr sz="3000"/>
          </a:p>
        </p:txBody>
      </p:sp>
      <p:sp>
        <p:nvSpPr>
          <p:cNvPr id="215" name="Google Shape;215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 txBox="1"/>
          <p:nvPr/>
        </p:nvSpPr>
        <p:spPr>
          <a:xfrm>
            <a:off x="762000" y="2133600"/>
            <a:ext cx="11201400" cy="6919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yyparse()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a value of 0 if the input it parses is valid according to the given grammar rules. It returns a 1 if the input is incorrect and error recovery is impossible.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yyparse()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does not do its own lexical analysis. In other words, it does not pull the input apart into tokens ready for parsing. Instead, it calls a routine called 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yylex()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everytime it wants to obtain a token from the input.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yylex()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returns a value indicating the 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token that has been obtained. If the token has an actual 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this value (or some representation of the value, for example, a pointer to a string containing the value) is returned in an external variable named 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yylval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up to the user to write a 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yylex()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routine that breaks the input into tokens and returns the tokens one by one to 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yyparse()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See </a:t>
            </a: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 section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more information on the lexical analyzer.</a:t>
            </a:r>
            <a:endParaRPr/>
          </a:p>
          <a:p>
            <a:pPr indent="-266065" lvl="0" marL="45593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Start conditions</a:t>
            </a:r>
            <a:endParaRPr sz="3000"/>
          </a:p>
        </p:txBody>
      </p:sp>
      <p:sp>
        <p:nvSpPr>
          <p:cNvPr id="223" name="Google Shape;223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/>
        </p:nvSpPr>
        <p:spPr>
          <a:xfrm>
            <a:off x="609571" y="2926071"/>
            <a:ext cx="12149400" cy="49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Start conditions are a mechanism for conditionally activating patterns.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is useful for handling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Conceptually different components of an input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0795" rtl="0" algn="l">
              <a:lnSpc>
                <a:spcPct val="100400"/>
              </a:lnSpc>
              <a:spcBef>
                <a:spcPts val="6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Situations	where	the	lex	defaults	(e.g.,	“longest	possible	match”)	don’t  work, like in comments or quoted strings.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2F5597"/>
              </a:buClr>
              <a:buSzPts val="3750"/>
              <a:buFont typeface="Arial"/>
              <a:buNone/>
            </a:pPr>
            <a:r>
              <a:t/>
            </a:r>
            <a:endParaRPr b="0" i="0" sz="3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Declare a set of start condition names using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%Start name1 name2 . . 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6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scn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a start condition name, then a pattern prefixed with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&lt;scn&gt;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will only be  active when the scanner is in start condition scn.z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Start conditions</a:t>
            </a:r>
            <a:endParaRPr sz="3000"/>
          </a:p>
        </p:txBody>
      </p:sp>
      <p:sp>
        <p:nvSpPr>
          <p:cNvPr id="231" name="Google Shape;231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/>
        </p:nvSpPr>
        <p:spPr>
          <a:xfrm>
            <a:off x="459024" y="2660551"/>
            <a:ext cx="11220450" cy="5547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69900" marR="9842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	scanner	begins	in	start	condition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,	of	which	all  non-&lt;scn&gt;-prefixed	rules are members.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Start	conditions	such	as	these	are	inclusive:	i.e.,	being	in	that	start  condition adds appropriately prefixed rules to the active rule set.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7145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flex also allows exclusive start conditions (declared using %x), which are  sometimes more convenient.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%x scn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889125" rtl="0" algn="l">
              <a:lnSpc>
                <a:spcPct val="12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- Detecting multi-line comments using start conditions  Program File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start_conditions.l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927100" marR="20320" rtl="0" algn="l">
              <a:lnSpc>
                <a:spcPct val="118892"/>
              </a:lnSpc>
              <a:spcBef>
                <a:spcPts val="8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program makes use of start conditions to detect the beginning  and end of a multiline comment.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2760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Lex Tutorial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538331" y="280327"/>
            <a:ext cx="2632710" cy="1092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br>
              <a:rPr lang="en-US" sz="3000"/>
            </a:br>
            <a:r>
              <a:rPr lang="en-US" sz="3000"/>
              <a:t>Example</a:t>
            </a:r>
            <a:endParaRPr sz="3000"/>
          </a:p>
        </p:txBody>
      </p:sp>
      <p:sp>
        <p:nvSpPr>
          <p:cNvPr id="239" name="Google Shape;239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241" name="Google Shape;24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209800"/>
            <a:ext cx="7605713" cy="64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242" name="Google Shape;24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4800" y="2590800"/>
            <a:ext cx="6005513" cy="429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538331" y="362377"/>
            <a:ext cx="937006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000"/>
              <a:t>Commonly used Regular expressions in lex specification file</a:t>
            </a:r>
            <a:endParaRPr sz="3000"/>
          </a:p>
        </p:txBody>
      </p:sp>
      <p:sp>
        <p:nvSpPr>
          <p:cNvPr id="248" name="Google Shape;248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21"/>
          <p:cNvGraphicFramePr/>
          <p:nvPr/>
        </p:nvGraphicFramePr>
        <p:xfrm>
          <a:off x="3599762" y="2597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{DE192734-1D0E-4F88-BB01-FEAE6A08FE49}</a:tableStyleId>
              </a:tblPr>
              <a:tblGrid>
                <a:gridCol w="2294900"/>
                <a:gridCol w="5126350"/>
              </a:tblGrid>
              <a:tr h="497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1: Special Characters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65200">
                <a:tc>
                  <a:txBody>
                    <a:bodyPr/>
                    <a:lstStyle/>
                    <a:p>
                      <a:pPr indent="0" lvl="0" marL="602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9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9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35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character except newline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 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newline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\\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 character \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beginning of line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17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of line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8890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657406" y="380827"/>
            <a:ext cx="93702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000"/>
              <a:t>Commonly used Regular expressions in lex specification file</a:t>
            </a:r>
            <a:endParaRPr sz="3000"/>
          </a:p>
        </p:txBody>
      </p:sp>
      <p:sp>
        <p:nvSpPr>
          <p:cNvPr id="256" name="Google Shape;256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22"/>
          <p:cNvGraphicFramePr/>
          <p:nvPr/>
        </p:nvGraphicFramePr>
        <p:xfrm>
          <a:off x="2432299" y="1885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{DE192734-1D0E-4F88-BB01-FEAE6A08FE49}</a:tableStyleId>
              </a:tblPr>
              <a:tblGrid>
                <a:gridCol w="1598300"/>
                <a:gridCol w="7546350"/>
              </a:tblGrid>
              <a:tr h="497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2: Operators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7225">
                <a:tc>
                  <a:txBody>
                    <a:bodyPr/>
                    <a:lstStyle/>
                    <a:p>
                      <a:pPr indent="0" lvl="0" marL="2546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or one copy of the preceding expression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or more copies of the preceding expression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or more copies of the preceding expression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a|b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(alternating)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(ab)+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or more copies of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(grouping)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 abc abcc abccc ...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"abc*"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 abc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 abcc abccc abcccc ...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a(bc)+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abc abcbc abcbcbc ...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04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79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a(bc)?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abc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538331" y="362377"/>
            <a:ext cx="937006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000"/>
              <a:t>Commonly used Regular expressions in lex specification file</a:t>
            </a:r>
            <a:endParaRPr sz="3000"/>
          </a:p>
        </p:txBody>
      </p:sp>
      <p:sp>
        <p:nvSpPr>
          <p:cNvPr id="264" name="Google Shape;264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23"/>
          <p:cNvGraphicFramePr/>
          <p:nvPr/>
        </p:nvGraphicFramePr>
        <p:xfrm>
          <a:off x="7620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{DE192734-1D0E-4F88-BB01-FEAE6A08FE49}</a:tableStyleId>
              </a:tblPr>
              <a:tblGrid>
                <a:gridCol w="3246125"/>
                <a:gridCol w="4653925"/>
              </a:tblGrid>
              <a:tr h="497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3: Character Class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97225">
                <a:tc>
                  <a:txBody>
                    <a:bodyPr/>
                    <a:lstStyle/>
                    <a:p>
                      <a:pPr indent="0" lvl="0" marL="10782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Matches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[abc]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of: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[a-z]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letter a through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[a\-z]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of: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-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[-az]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of: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850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[A-Za-z0-9]+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43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762000" rtl="0" algn="l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or more alphanumeric  characters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 \t\n]+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whitespace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[^ab]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anything except: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[a^b]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of: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^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225"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[a|b]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8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one of: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|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6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7" name="Google Shape;267;p23"/>
          <p:cNvSpPr/>
          <p:nvPr/>
        </p:nvSpPr>
        <p:spPr>
          <a:xfrm>
            <a:off x="304800" y="8305800"/>
            <a:ext cx="960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https://support.workiva.com/hc/en-us/articles/4407304269204-Regular-expression-operators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538331" y="362377"/>
            <a:ext cx="9370060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000"/>
              <a:t>Commonly used Regular expressions in lex specification file</a:t>
            </a:r>
            <a:endParaRPr sz="3000"/>
          </a:p>
        </p:txBody>
      </p:sp>
      <p:sp>
        <p:nvSpPr>
          <p:cNvPr id="273" name="Google Shape;273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/>
          <p:nvPr/>
        </p:nvSpPr>
        <p:spPr>
          <a:xfrm>
            <a:off x="307200" y="8305800"/>
            <a:ext cx="960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https://www.ics.uci.edu/~alspaugh/cls/shr/regularExpression.html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24"/>
          <p:cNvGraphicFramePr/>
          <p:nvPr/>
        </p:nvGraphicFramePr>
        <p:xfrm>
          <a:off x="609600" y="66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{E15B1E56-8534-4CFD-9E46-B10D4930FE48}</a:tableStyleId>
              </a:tblPr>
              <a:tblGrid>
                <a:gridCol w="4876800"/>
                <a:gridCol w="4876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Pattern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[^ab]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any character </a:t>
                      </a:r>
                      <a:r>
                        <a:rPr i="1" lang="en-US" sz="1800" cap="small"/>
                        <a:t>except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[^^]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any character </a:t>
                      </a:r>
                      <a:r>
                        <a:rPr i="1" lang="en-US" sz="1800" cap="small"/>
                        <a:t>except</a:t>
                      </a:r>
                      <a:r>
                        <a:rPr lang="en-US" sz="1800"/>
                        <a:t> ^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24"/>
          <p:cNvGraphicFramePr/>
          <p:nvPr/>
        </p:nvGraphicFramePr>
        <p:xfrm>
          <a:off x="6858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{E15B1E56-8534-4CFD-9E46-B10D4930FE48}</a:tableStyleId>
              </a:tblPr>
              <a:tblGrid>
                <a:gridCol w="4876800"/>
                <a:gridCol w="48768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Pattern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[a]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 ]a]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]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[[a]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 ][ 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]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[ </a:t>
                      </a:r>
                      <a:r>
                        <a:rPr i="1" lang="en-US" sz="1800"/>
                        <a:t>but nothing else (why?)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\[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 </a:t>
                      </a:r>
                      <a:r>
                        <a:rPr i="1" lang="en-US" sz="1800"/>
                        <a:t>(not a character class)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[-az]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z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[az-]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z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 ]-az]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any character from</a:t>
                      </a:r>
                      <a:r>
                        <a:rPr lang="en-US" sz="1800"/>
                        <a:t> ] </a:t>
                      </a:r>
                      <a:r>
                        <a:rPr i="1" lang="en-US" sz="1800"/>
                        <a:t>to</a:t>
                      </a:r>
                      <a:r>
                        <a:rPr lang="en-US" sz="1800"/>
                        <a:t> a,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 ]az-]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]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z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-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[ab^]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b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^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[ ]az^-]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]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a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z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^ </a:t>
                      </a:r>
                      <a:r>
                        <a:rPr i="1" lang="en-US" sz="1800"/>
                        <a:t>or</a:t>
                      </a:r>
                      <a:r>
                        <a:rPr lang="en-US" sz="1800"/>
                        <a:t> - </a:t>
                      </a:r>
                      <a:r>
                        <a:rPr i="1" lang="en-US" sz="1800"/>
                        <a:t>but nothing else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 and Yacc</a:t>
            </a:r>
            <a:endParaRPr sz="3000"/>
          </a:p>
        </p:txBody>
      </p:sp>
      <p:sp>
        <p:nvSpPr>
          <p:cNvPr id="65" name="Google Shape;65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1035070" y="3901862"/>
            <a:ext cx="115170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3865" lvl="0" marL="455930" marR="22860" rtl="0" algn="just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Lex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reads a specification file containing regular expressions and generates  a C routine that performs lexical analysis. Matches sequences that identify  tokens.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Yacc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reads a specification file that codifies the grammar of a language and  generates a parsing routine.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73" name="Google Shape;73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756749" y="1538233"/>
            <a:ext cx="9204325" cy="728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2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What is lex and yacc?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Flow of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How to write a Lex Specification file 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1 - A simple program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Predefined variables in lex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2 - Prepend Line Numbers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3 - Use of definitions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4 - Word count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5 - Removing Comments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Start conditions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Commonly used Regular expressions in lex specification file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Pseudocode for loop-switch implementation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60134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Flow of code - using lex and yacc tools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407" y="1971075"/>
            <a:ext cx="8832280" cy="647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362377"/>
            <a:ext cx="6627495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000"/>
              <a:t>How to write a Lex Specification file (*.l) ?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396621" y="2177226"/>
            <a:ext cx="8061579" cy="6942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lex.l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 input file written in a language which describes the generation of lexical analyzer. The lex compiler transforms 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lex.l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C program known as 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lex.yy.c.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lex.yy.c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compiled by the C compiler to a file called 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a.out.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output of C compiler is the working lexical analyzer which takes stream of input characters and produces a stream of tokens.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yylval 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global variable which is shared by lexical analyzer and parser to return the name and an attribute value of token.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The attribute value can be numeric code, pointer to symbol table or nothing.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Another tool for lexical analyzer generation is Flex.</a:t>
            </a:r>
            <a:endParaRPr/>
          </a:p>
          <a:p>
            <a:pPr indent="-266065" lvl="0" marL="455930" marR="5080" rtl="0" algn="l">
              <a:lnSpc>
                <a:spcPct val="118571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EX" id="92" name="Google Shape;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200" y="3352800"/>
            <a:ext cx="5429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538331" y="362377"/>
            <a:ext cx="6627495" cy="10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3000"/>
              <a:t>How to write a Lex Specification file (*.l) ?</a:t>
            </a:r>
            <a:endParaRPr sz="3000"/>
          </a:p>
        </p:txBody>
      </p:sp>
      <p:sp>
        <p:nvSpPr>
          <p:cNvPr id="98" name="Google Shape;98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7"/>
          <p:cNvGrpSpPr/>
          <p:nvPr/>
        </p:nvGrpSpPr>
        <p:grpSpPr>
          <a:xfrm>
            <a:off x="466725" y="3590925"/>
            <a:ext cx="9779000" cy="1917700"/>
            <a:chOff x="2095375" y="4006049"/>
            <a:chExt cx="9779000" cy="1917700"/>
          </a:xfrm>
        </p:grpSpPr>
        <p:pic>
          <p:nvPicPr>
            <p:cNvPr id="101" name="Google Shape;10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04900" y="4015574"/>
              <a:ext cx="9423568" cy="1898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7"/>
            <p:cNvSpPr/>
            <p:nvPr/>
          </p:nvSpPr>
          <p:spPr>
            <a:xfrm>
              <a:off x="2095375" y="4006049"/>
              <a:ext cx="9779000" cy="1917700"/>
            </a:xfrm>
            <a:custGeom>
              <a:rect b="b" l="l" r="r" t="t"/>
              <a:pathLst>
                <a:path extrusionOk="0" h="1917700" w="9779000">
                  <a:moveTo>
                    <a:pt x="0" y="0"/>
                  </a:moveTo>
                  <a:lnTo>
                    <a:pt x="9778574" y="0"/>
                  </a:lnTo>
                  <a:lnTo>
                    <a:pt x="9778574" y="1917201"/>
                  </a:lnTo>
                  <a:lnTo>
                    <a:pt x="0" y="191720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7"/>
          <p:cNvSpPr txBox="1"/>
          <p:nvPr/>
        </p:nvSpPr>
        <p:spPr>
          <a:xfrm>
            <a:off x="396621" y="2177226"/>
            <a:ext cx="11481435" cy="1303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508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Lex specification file is divided into three sections with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%%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dividing  the sections.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16964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structure of a lex specification file is as follows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685800" y="5867400"/>
            <a:ext cx="12649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include declarations of constant, variable and regular definitions.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define the statement of form p1 {action1} p2 {action2}....pn {action}.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 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describes the regular expression and 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describes the actions what action the lexical analyzer should take when pattern pi matches a lexeme.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subroutines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are auxiliary procedures needed by the actions. The subroutine can be loaded with the lexical analyzer and compiled separately.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538331" y="280327"/>
            <a:ext cx="32340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 Specification file</a:t>
            </a:r>
            <a:endParaRPr sz="3000"/>
          </a:p>
        </p:txBody>
      </p:sp>
      <p:sp>
        <p:nvSpPr>
          <p:cNvPr id="110" name="Google Shape;110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/>
        </p:nvSpPr>
        <p:spPr>
          <a:xfrm>
            <a:off x="637300" y="1299000"/>
            <a:ext cx="11311800" cy="7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Input is copied to output one character at a 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%%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always required as there must always be a rules section.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However, if we don’t specify any rules, then the default action is to match  everything and copy it to output.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Defaults for input and output are stdin and stdout.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1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	source	code	not	intercepted	by	lex	is	copied	into	the	generated  program.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397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line that is not part of a lex rule or action, which begins with a blank  or tab, is copied out as above (useful for global declarations)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628139" rtl="0" algn="l">
              <a:lnSpc>
                <a:spcPct val="155714"/>
              </a:lnSpc>
              <a:spcBef>
                <a:spcPts val="3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Anything included between lines containing only %{ and %}  (useful for preprocessor statements that must start in col.1)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31115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Anything	after	the	second	%%	delimiter	is	copied	out	after	the	lex  output (useful for local function definitions)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538331" y="280327"/>
            <a:ext cx="32340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 Specification file</a:t>
            </a:r>
            <a:endParaRPr sz="3000"/>
          </a:p>
        </p:txBody>
      </p:sp>
      <p:sp>
        <p:nvSpPr>
          <p:cNvPr id="118" name="Google Shape;118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/>
        </p:nvSpPr>
        <p:spPr>
          <a:xfrm>
            <a:off x="647246" y="1913025"/>
            <a:ext cx="10172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Definitions intended for lex are given before the first %%. Anyline  in this section that does not begin with a blank or tab, or is not  enclosed by %{...%}, is assumed to be defining a lex substitution  string of the 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name translation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, for e.g,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letter  [a-zA-Z]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647246" y="4300626"/>
            <a:ext cx="10172065" cy="394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43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yytext	:	a	character	array	that	contains	the	actual	string	that  matches a pattern.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yyleng : the no. of characters matched.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Values associated with the token are returned by lex in a union  variable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yylval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Local variables can be defined.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Do not leave extra spaces and/or empty lines at the end of the lex  specification file.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11002874" y="4713149"/>
            <a:ext cx="3430904" cy="1339215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390525" marR="5187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[0-9]+ { yylval =  atoi(yytext); return  INTEGER;}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2023-01-12T06:57:53Z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