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43" roundtripDataSignature="AMtx7mjSsxSYPf8f0LlKrjY8jzTdgEOM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9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9"/>
          <p:cNvSpPr txBox="1"/>
          <p:nvPr>
            <p:ph idx="1" type="body"/>
          </p:nvPr>
        </p:nvSpPr>
        <p:spPr>
          <a:xfrm>
            <a:off x="562793" y="1975925"/>
            <a:ext cx="13504812" cy="5983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9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9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9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" type="body"/>
          </p:nvPr>
        </p:nvSpPr>
        <p:spPr>
          <a:xfrm>
            <a:off x="423246" y="1970951"/>
            <a:ext cx="6293484" cy="488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1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42"/>
          <p:cNvSpPr txBox="1"/>
          <p:nvPr>
            <p:ph type="ctrTitle"/>
          </p:nvPr>
        </p:nvSpPr>
        <p:spPr>
          <a:xfrm>
            <a:off x="563806" y="293727"/>
            <a:ext cx="13502787" cy="106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8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8"/>
          <p:cNvSpPr txBox="1"/>
          <p:nvPr>
            <p:ph idx="1" type="body"/>
          </p:nvPr>
        </p:nvSpPr>
        <p:spPr>
          <a:xfrm>
            <a:off x="562793" y="1975925"/>
            <a:ext cx="13504812" cy="5983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8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38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38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6" name="Google Shape;46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" name="Google Shape;48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" name="Google Shape;51;p1"/>
          <p:cNvSpPr txBox="1"/>
          <p:nvPr/>
        </p:nvSpPr>
        <p:spPr>
          <a:xfrm>
            <a:off x="923927" y="7952010"/>
            <a:ext cx="457073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Teaching Assistant : Kavya P K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538331" y="280327"/>
            <a:ext cx="32486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3 - Solution</a:t>
            </a:r>
            <a:endParaRPr sz="3000"/>
          </a:p>
        </p:txBody>
      </p:sp>
      <p:sp>
        <p:nvSpPr>
          <p:cNvPr id="140" name="Google Shape;140;p1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0"/>
          <p:cNvSpPr txBox="1"/>
          <p:nvPr/>
        </p:nvSpPr>
        <p:spPr>
          <a:xfrm>
            <a:off x="527375" y="1626708"/>
            <a:ext cx="108712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aa  b?a+b?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b?a*b?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0"/>
          <p:cNvSpPr txBox="1"/>
          <p:nvPr/>
        </p:nvSpPr>
        <p:spPr>
          <a:xfrm>
            <a:off x="2356174" y="1626708"/>
            <a:ext cx="156210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printf(“1”)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printf(“2”)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printf(“3”)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541221" y="3409788"/>
            <a:ext cx="6882130" cy="5595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Provide output for the String 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bbbaabb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Answer - 323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2" marL="13703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■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bb - 3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2" marL="13703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■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baab - 2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2" marL="13703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■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- 3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Provide a String such that the Output 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Not possible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Provide a String such that the Output 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321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1" marL="443230" marR="4671695" rtl="0" algn="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bbbabaa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230" lvl="2" marL="443230" marR="4672965" rtl="0" algn="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■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bb - 3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2" marL="13703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■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bab - 2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2" marL="13703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■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aa – 1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Other answers are possible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4</a:t>
            </a:r>
            <a:endParaRPr sz="3000"/>
          </a:p>
        </p:txBody>
      </p:sp>
      <p:sp>
        <p:nvSpPr>
          <p:cNvPr id="150" name="Google Shape;150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/>
          <p:nvPr/>
        </p:nvSpPr>
        <p:spPr>
          <a:xfrm>
            <a:off x="588500" y="3038638"/>
            <a:ext cx="11308715" cy="3388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0" lvl="0" marL="12700" marR="50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Give an Example of such a set of regular expressions and an input string such  that 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2700" marR="56514" rtl="0" algn="l">
              <a:lnSpc>
                <a:spcPct val="100400"/>
              </a:lnSpc>
              <a:spcBef>
                <a:spcPts val="179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	String	can	be	broken	apart	into	substrings,	where	each	substring  matches one of the regular expressions BUT,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2700" marR="71755" rtl="0" algn="l">
              <a:lnSpc>
                <a:spcPct val="100400"/>
              </a:lnSpc>
              <a:spcBef>
                <a:spcPts val="98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 longest-prefix algorithm will fail to break the string in a way where  each piece matches one of the regex.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538331" y="280327"/>
            <a:ext cx="32486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4 - Solution</a:t>
            </a:r>
            <a:endParaRPr sz="3000"/>
          </a:p>
        </p:txBody>
      </p:sp>
      <p:sp>
        <p:nvSpPr>
          <p:cNvPr id="158" name="Google Shape;158;p1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2"/>
          <p:cNvSpPr txBox="1"/>
          <p:nvPr/>
        </p:nvSpPr>
        <p:spPr>
          <a:xfrm>
            <a:off x="588500" y="2323833"/>
            <a:ext cx="5443855" cy="1136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Answer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Suppose the patterns are as follows 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 txBox="1"/>
          <p:nvPr/>
        </p:nvSpPr>
        <p:spPr>
          <a:xfrm>
            <a:off x="588500" y="3435083"/>
            <a:ext cx="407034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a*  ab  bb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 txBox="1"/>
          <p:nvPr/>
        </p:nvSpPr>
        <p:spPr>
          <a:xfrm>
            <a:off x="1960100" y="3435083"/>
            <a:ext cx="1475105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print(“1”)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37465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print(“2”)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print(“3”)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 txBox="1"/>
          <p:nvPr/>
        </p:nvSpPr>
        <p:spPr>
          <a:xfrm>
            <a:off x="588500" y="5770613"/>
            <a:ext cx="10812145" cy="266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Let the pattern be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aabbb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Here,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matches 1,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matches 2 and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bb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matches 3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However, due to maximal munch rule, the longest match is found, and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aa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matches 1,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bb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matches 3 and last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left unmatched. So output 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13b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>
            <p:ph type="title"/>
          </p:nvPr>
        </p:nvSpPr>
        <p:spPr>
          <a:xfrm>
            <a:off x="538325" y="280323"/>
            <a:ext cx="800735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Verify the answers of the Example 1,2,3,4 using lex</a:t>
            </a:r>
            <a:endParaRPr sz="3000"/>
          </a:p>
        </p:txBody>
      </p:sp>
      <p:sp>
        <p:nvSpPr>
          <p:cNvPr id="169" name="Google Shape;169;p1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 txBox="1"/>
          <p:nvPr/>
        </p:nvSpPr>
        <p:spPr>
          <a:xfrm>
            <a:off x="805025" y="2237075"/>
            <a:ext cx="11339830" cy="420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Program Files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1 -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example1.l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2 -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example2.l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3 -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example3.l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4 -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example4.l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program, lex shows a warning -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“rule cannot be matched”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 because the first rule always matches the lexemes matched by the  other 2 rules.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563808" y="280327"/>
            <a:ext cx="39973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73025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Lexical Analyzer with Lex</a:t>
            </a:r>
            <a:endParaRPr sz="3000"/>
          </a:p>
        </p:txBody>
      </p:sp>
      <p:sp>
        <p:nvSpPr>
          <p:cNvPr id="177" name="Google Shape;177;p1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2244" y="2807198"/>
            <a:ext cx="7967929" cy="378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538331" y="280327"/>
            <a:ext cx="694309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The Structure of the Lex Analyzer Generator</a:t>
            </a:r>
            <a:endParaRPr sz="3000"/>
          </a:p>
        </p:txBody>
      </p:sp>
      <p:sp>
        <p:nvSpPr>
          <p:cNvPr id="185" name="Google Shape;185;p1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6" name="Google Shape;1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9070" y="2536865"/>
            <a:ext cx="9227829" cy="542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4" name="Google Shape;194;p16"/>
          <p:cNvSpPr txBox="1"/>
          <p:nvPr>
            <p:ph type="title"/>
          </p:nvPr>
        </p:nvSpPr>
        <p:spPr>
          <a:xfrm>
            <a:off x="538331" y="280327"/>
            <a:ext cx="66414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Constructing Automata - RE to NFA to DFA</a:t>
            </a:r>
            <a:endParaRPr sz="3000"/>
          </a:p>
        </p:txBody>
      </p:sp>
      <p:pic>
        <p:nvPicPr>
          <p:cNvPr id="195" name="Google Shape;19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3301" y="3343925"/>
            <a:ext cx="9959999" cy="342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" name="Google Shape;202;p17"/>
          <p:cNvSpPr txBox="1"/>
          <p:nvPr>
            <p:ph type="title"/>
          </p:nvPr>
        </p:nvSpPr>
        <p:spPr>
          <a:xfrm>
            <a:off x="538331" y="280327"/>
            <a:ext cx="66414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Constructing Automata - RE to NFA to DFA</a:t>
            </a:r>
            <a:endParaRPr sz="3000"/>
          </a:p>
        </p:txBody>
      </p:sp>
      <p:sp>
        <p:nvSpPr>
          <p:cNvPr id="203" name="Google Shape;203;p17"/>
          <p:cNvSpPr txBox="1"/>
          <p:nvPr/>
        </p:nvSpPr>
        <p:spPr>
          <a:xfrm>
            <a:off x="558596" y="2211851"/>
            <a:ext cx="11500485" cy="211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Convert each pattern (regular expressions) in the lex program to an NFA.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Combine all NFAs into one using a new start state, with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ε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transactions to  each of the start states of the NFAs.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Convert the combined NFA to DFA.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8657" y="4778139"/>
            <a:ext cx="8401102" cy="4045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type="title"/>
          </p:nvPr>
        </p:nvSpPr>
        <p:spPr>
          <a:xfrm>
            <a:off x="538331" y="280327"/>
            <a:ext cx="694309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The Structure of the Lex Analyzer Generator</a:t>
            </a:r>
            <a:endParaRPr sz="3000"/>
          </a:p>
        </p:txBody>
      </p:sp>
      <p:sp>
        <p:nvSpPr>
          <p:cNvPr id="210" name="Google Shape;210;p1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11" name="Google Shape;2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8"/>
          <p:cNvSpPr txBox="1"/>
          <p:nvPr/>
        </p:nvSpPr>
        <p:spPr>
          <a:xfrm>
            <a:off x="544749" y="2364075"/>
            <a:ext cx="11541760" cy="560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330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generated lexical analyzer consists of components that are created from  the lex specification file.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These components are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Transition Table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Created for all patterns defined in the lex program.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Actions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Fragments of code defined to their corresponding patterns.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Actions are invoked by the Automata Simulator at the appropriate time.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698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Functions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Defined in the auxiliary functions section of the lex program,  these are passed directly through lex to the output file.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25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Automata Simulator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The program that serves as the lexical analyzer and  uses the components mentioned above.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 simulates an automata (NFA or DFA)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9" name="Google Shape;219;p19"/>
          <p:cNvSpPr txBox="1"/>
          <p:nvPr>
            <p:ph type="title"/>
          </p:nvPr>
        </p:nvSpPr>
        <p:spPr>
          <a:xfrm>
            <a:off x="348406" y="626527"/>
            <a:ext cx="86862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Question 1- Construct an automata for the lex program</a:t>
            </a:r>
            <a:endParaRPr sz="3000"/>
          </a:p>
        </p:txBody>
      </p:sp>
      <p:sp>
        <p:nvSpPr>
          <p:cNvPr id="220" name="Google Shape;220;p19"/>
          <p:cNvSpPr txBox="1"/>
          <p:nvPr/>
        </p:nvSpPr>
        <p:spPr>
          <a:xfrm>
            <a:off x="1001949" y="3122700"/>
            <a:ext cx="63487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Given patterns and corresponding actions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1001949" y="3549420"/>
            <a:ext cx="745490" cy="13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 abb  a*b+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2373550" y="3549420"/>
            <a:ext cx="421005" cy="13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A1  A2  A3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title"/>
          </p:nvPr>
        </p:nvSpPr>
        <p:spPr>
          <a:xfrm>
            <a:off x="810734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810724" y="3863765"/>
            <a:ext cx="907288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1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Design of a Lexical Analyzer Generator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/>
        </p:nvSpPr>
        <p:spPr>
          <a:xfrm>
            <a:off x="538331" y="280327"/>
            <a:ext cx="86861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Question 1- Construct an automata for the lex program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544749" y="2617425"/>
            <a:ext cx="63322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Step 1 - Convert each lex pattern to an NFA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3825" y="3667075"/>
            <a:ext cx="8117900" cy="513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6" name="Google Shape;236;p21"/>
          <p:cNvSpPr txBox="1"/>
          <p:nvPr>
            <p:ph type="title"/>
          </p:nvPr>
        </p:nvSpPr>
        <p:spPr>
          <a:xfrm>
            <a:off x="538331" y="280327"/>
            <a:ext cx="86861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Question 1- Construct an automata for the lex program</a:t>
            </a:r>
            <a:endParaRPr sz="3000"/>
          </a:p>
        </p:txBody>
      </p:sp>
      <p:sp>
        <p:nvSpPr>
          <p:cNvPr id="237" name="Google Shape;237;p21"/>
          <p:cNvSpPr txBox="1"/>
          <p:nvPr/>
        </p:nvSpPr>
        <p:spPr>
          <a:xfrm>
            <a:off x="519275" y="2364075"/>
            <a:ext cx="1096835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Step	2	-	Construct	a	combined	NFA	by	adding	a	new	start	state,	and	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transactions to each start state (1,3,7)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" name="Google Shape;238;p21"/>
          <p:cNvGrpSpPr/>
          <p:nvPr/>
        </p:nvGrpSpPr>
        <p:grpSpPr>
          <a:xfrm>
            <a:off x="2716568" y="3600563"/>
            <a:ext cx="8589645" cy="5269865"/>
            <a:chOff x="2716568" y="3600563"/>
            <a:chExt cx="8589645" cy="5269865"/>
          </a:xfrm>
        </p:grpSpPr>
        <p:pic>
          <p:nvPicPr>
            <p:cNvPr id="239" name="Google Shape;239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00475" y="3605326"/>
              <a:ext cx="7786100" cy="5179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21"/>
            <p:cNvSpPr/>
            <p:nvPr/>
          </p:nvSpPr>
          <p:spPr>
            <a:xfrm>
              <a:off x="2716568" y="3600563"/>
              <a:ext cx="8589645" cy="5269865"/>
            </a:xfrm>
            <a:custGeom>
              <a:rect b="b" l="l" r="r" t="t"/>
              <a:pathLst>
                <a:path extrusionOk="0" h="5269865" w="8589645">
                  <a:moveTo>
                    <a:pt x="0" y="0"/>
                  </a:moveTo>
                  <a:lnTo>
                    <a:pt x="8589208" y="0"/>
                  </a:lnTo>
                  <a:lnTo>
                    <a:pt x="8589208" y="5269501"/>
                  </a:lnTo>
                  <a:lnTo>
                    <a:pt x="0" y="526950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52" y="6190724"/>
            <a:ext cx="9484531" cy="269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2"/>
          <p:cNvSpPr txBox="1"/>
          <p:nvPr/>
        </p:nvSpPr>
        <p:spPr>
          <a:xfrm>
            <a:off x="544749" y="1958950"/>
            <a:ext cx="13493750" cy="6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74561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the Lexical analyzer simulates the above NFA,	pattern matching is done as  follows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Let the input lexeme be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aaba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17462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Initially,	the	combined	NFA	reads	the	input	character	pointed	by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lexeme_begin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forward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pointer moves ahead. Set of states is calculated at each point.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172212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When the NFA simulation reaches a point in the input where there are no  next states, the set of states is empty (none).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Calibri"/>
              <a:ea typeface="Calibri"/>
              <a:cs typeface="Calibri"/>
              <a:sym typeface="Calibri"/>
            </a:endParaRPr>
          </a:p>
          <a:p>
            <a:pPr indent="0" lvl="0" marL="1103249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Sequence of  states entered  while processing  input aaba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" name="Google Shape;249;p22"/>
          <p:cNvSpPr txBox="1"/>
          <p:nvPr>
            <p:ph type="title"/>
          </p:nvPr>
        </p:nvSpPr>
        <p:spPr>
          <a:xfrm>
            <a:off x="563806" y="293727"/>
            <a:ext cx="8686165" cy="106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3000"/>
              <a:t>Question 1- Construct an automata for the lex program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6" name="Google Shape;256;p23"/>
          <p:cNvSpPr txBox="1"/>
          <p:nvPr>
            <p:ph type="title"/>
          </p:nvPr>
        </p:nvSpPr>
        <p:spPr>
          <a:xfrm>
            <a:off x="563806" y="293727"/>
            <a:ext cx="8686165" cy="106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3000"/>
              <a:t>Question 1- Construct an automata for the lex program</a:t>
            </a:r>
            <a:endParaRPr sz="3000"/>
          </a:p>
        </p:txBody>
      </p:sp>
      <p:pic>
        <p:nvPicPr>
          <p:cNvPr id="257" name="Google Shape;25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4627" y="5900649"/>
            <a:ext cx="9484531" cy="2693374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3"/>
          <p:cNvSpPr txBox="1"/>
          <p:nvPr>
            <p:ph idx="1" type="body"/>
          </p:nvPr>
        </p:nvSpPr>
        <p:spPr>
          <a:xfrm>
            <a:off x="562793" y="1975925"/>
            <a:ext cx="13504800" cy="60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443865" lvl="0" marL="5708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At this point, the longest prefix that matches the NFA can be identified,</a:t>
            </a:r>
            <a:endParaRPr/>
          </a:p>
          <a:p>
            <a:pPr indent="-443865" lvl="0" marL="57086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As indicated in the diagram, in state 8, </a:t>
            </a:r>
            <a:r>
              <a:rPr lang="en-US">
                <a:solidFill>
                  <a:srgbClr val="C55A11"/>
                </a:solidFill>
              </a:rPr>
              <a:t>aab </a:t>
            </a:r>
            <a:r>
              <a:rPr lang="en-US"/>
              <a:t>matches the pattern </a:t>
            </a:r>
            <a:r>
              <a:rPr lang="en-US">
                <a:solidFill>
                  <a:srgbClr val="C55A11"/>
                </a:solidFill>
              </a:rPr>
              <a:t>a*b</a:t>
            </a:r>
            <a:r>
              <a:rPr lang="en-US"/>
              <a:t>.</a:t>
            </a:r>
            <a:endParaRPr/>
          </a:p>
          <a:p>
            <a:pPr indent="-443865" lvl="0" marL="57086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Prefix </a:t>
            </a:r>
            <a:r>
              <a:rPr lang="en-US">
                <a:solidFill>
                  <a:srgbClr val="C55A11"/>
                </a:solidFill>
              </a:rPr>
              <a:t>aab </a:t>
            </a:r>
            <a:r>
              <a:rPr lang="en-US"/>
              <a:t>is the longest prefix, and so it executes action </a:t>
            </a:r>
            <a:r>
              <a:rPr lang="en-US">
                <a:solidFill>
                  <a:srgbClr val="C55A11"/>
                </a:solidFill>
              </a:rPr>
              <a:t>A3</a:t>
            </a:r>
            <a:r>
              <a:rPr lang="en-US"/>
              <a:t>.</a:t>
            </a:r>
            <a:endParaRPr/>
          </a:p>
          <a:p>
            <a:pPr indent="-443865" lvl="0" marL="57086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The forward pointer is moves to the end of the lexeme.</a:t>
            </a:r>
            <a:endParaRPr/>
          </a:p>
          <a:p>
            <a:pPr indent="-443865" lvl="0" marL="570865" marR="19907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Note - If there are several accepting states in the set, the action associated  with the earliest pattern is executed.</a:t>
            </a:r>
            <a:endParaRPr/>
          </a:p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93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950"/>
          </a:p>
          <a:p>
            <a:pPr indent="0" lvl="0" marL="1104265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Sequence of  states entered  while processing  input aaba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24"/>
          <p:cNvGrpSpPr/>
          <p:nvPr/>
        </p:nvGrpSpPr>
        <p:grpSpPr>
          <a:xfrm>
            <a:off x="2250487" y="2968363"/>
            <a:ext cx="9315450" cy="5538470"/>
            <a:chOff x="2250487" y="2968363"/>
            <a:chExt cx="9315450" cy="5538470"/>
          </a:xfrm>
        </p:grpSpPr>
        <p:pic>
          <p:nvPicPr>
            <p:cNvPr id="264" name="Google Shape;264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78501" y="3237963"/>
              <a:ext cx="9182247" cy="48994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" name="Google Shape;265;p24"/>
            <p:cNvSpPr/>
            <p:nvPr/>
          </p:nvSpPr>
          <p:spPr>
            <a:xfrm>
              <a:off x="2250487" y="2968363"/>
              <a:ext cx="9315450" cy="5538470"/>
            </a:xfrm>
            <a:custGeom>
              <a:rect b="b" l="l" r="r" t="t"/>
              <a:pathLst>
                <a:path extrusionOk="0" h="5538470" w="9315450">
                  <a:moveTo>
                    <a:pt x="0" y="0"/>
                  </a:moveTo>
                  <a:lnTo>
                    <a:pt x="9315024" y="0"/>
                  </a:lnTo>
                  <a:lnTo>
                    <a:pt x="9315024" y="5537999"/>
                  </a:lnTo>
                  <a:lnTo>
                    <a:pt x="0" y="5537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266" name="Google Shape;26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8" name="Google Shape;268;p24"/>
          <p:cNvSpPr txBox="1"/>
          <p:nvPr/>
        </p:nvSpPr>
        <p:spPr>
          <a:xfrm>
            <a:off x="563806" y="293727"/>
            <a:ext cx="8686165" cy="106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Question 1- Construct an automata for the lex program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544749" y="2219200"/>
            <a:ext cx="40951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Step 3 - Convert NFA to DFA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5"/>
          <p:cNvSpPr txBox="1"/>
          <p:nvPr/>
        </p:nvSpPr>
        <p:spPr>
          <a:xfrm>
            <a:off x="544749" y="1886513"/>
            <a:ext cx="12917170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1696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the Lexical analyzer simulates the above DFA,	pattern matching is done as  follows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Let the input lexeme be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abba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Set of states is calculated at each point.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114617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When the DFA simulation reaches a point in the input where there are no  next states, the action associated with the last accepting state is executed.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lexeme 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abb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and the accepting state is 68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matches pattern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abb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and action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A2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executed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45591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Sequence of  states entered  while processing  input abba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7" name="Google Shape;277;p25"/>
          <p:cNvSpPr txBox="1"/>
          <p:nvPr>
            <p:ph type="title"/>
          </p:nvPr>
        </p:nvSpPr>
        <p:spPr>
          <a:xfrm>
            <a:off x="563806" y="293727"/>
            <a:ext cx="8686165" cy="106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3000"/>
              <a:t>Question 1- Construct an automata for the lex program</a:t>
            </a:r>
            <a:endParaRPr sz="3000"/>
          </a:p>
        </p:txBody>
      </p:sp>
      <p:pic>
        <p:nvPicPr>
          <p:cNvPr id="278" name="Google Shape;27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6375" y="6648980"/>
            <a:ext cx="9330499" cy="223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5" name="Google Shape;285;p26"/>
          <p:cNvSpPr txBox="1"/>
          <p:nvPr>
            <p:ph type="title"/>
          </p:nvPr>
        </p:nvSpPr>
        <p:spPr>
          <a:xfrm>
            <a:off x="538331" y="280327"/>
            <a:ext cx="86861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Question 2- Construct an automata for the lex program</a:t>
            </a:r>
            <a:endParaRPr sz="3000"/>
          </a:p>
        </p:txBody>
      </p:sp>
      <p:sp>
        <p:nvSpPr>
          <p:cNvPr id="286" name="Google Shape;286;p26"/>
          <p:cNvSpPr txBox="1"/>
          <p:nvPr/>
        </p:nvSpPr>
        <p:spPr>
          <a:xfrm>
            <a:off x="1001949" y="3122700"/>
            <a:ext cx="63487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Given patterns and corresponding actions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1001949" y="3549420"/>
            <a:ext cx="1149350" cy="13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a*b  (a|b)*b  c*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6"/>
          <p:cNvSpPr txBox="1"/>
          <p:nvPr/>
        </p:nvSpPr>
        <p:spPr>
          <a:xfrm>
            <a:off x="2830750" y="3549420"/>
            <a:ext cx="421005" cy="13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A1  A2  A3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/>
        </p:nvSpPr>
        <p:spPr>
          <a:xfrm>
            <a:off x="538331" y="280327"/>
            <a:ext cx="86861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Question 2- Construct an automata for the lex program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7"/>
          <p:cNvSpPr txBox="1"/>
          <p:nvPr/>
        </p:nvSpPr>
        <p:spPr>
          <a:xfrm>
            <a:off x="544749" y="2617425"/>
            <a:ext cx="63322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Step 1 - Convert each lex pattern to an NFA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27"/>
          <p:cNvGrpSpPr/>
          <p:nvPr/>
        </p:nvGrpSpPr>
        <p:grpSpPr>
          <a:xfrm>
            <a:off x="2828262" y="3269262"/>
            <a:ext cx="7626350" cy="5684520"/>
            <a:chOff x="2828262" y="3269262"/>
            <a:chExt cx="7626350" cy="5684520"/>
          </a:xfrm>
        </p:grpSpPr>
        <p:pic>
          <p:nvPicPr>
            <p:cNvPr id="296" name="Google Shape;296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33025" y="3274025"/>
              <a:ext cx="7616649" cy="5674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27"/>
            <p:cNvSpPr/>
            <p:nvPr/>
          </p:nvSpPr>
          <p:spPr>
            <a:xfrm>
              <a:off x="2828262" y="3269262"/>
              <a:ext cx="7626350" cy="5684520"/>
            </a:xfrm>
            <a:custGeom>
              <a:rect b="b" l="l" r="r" t="t"/>
              <a:pathLst>
                <a:path extrusionOk="0" h="5684520" w="7626350">
                  <a:moveTo>
                    <a:pt x="0" y="0"/>
                  </a:moveTo>
                  <a:lnTo>
                    <a:pt x="7626174" y="0"/>
                  </a:lnTo>
                  <a:lnTo>
                    <a:pt x="7626174" y="5683974"/>
                  </a:lnTo>
                  <a:lnTo>
                    <a:pt x="0" y="568397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4" name="Google Shape;304;p28"/>
          <p:cNvSpPr txBox="1"/>
          <p:nvPr>
            <p:ph type="title"/>
          </p:nvPr>
        </p:nvSpPr>
        <p:spPr>
          <a:xfrm>
            <a:off x="538331" y="280327"/>
            <a:ext cx="86861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Question 2- Construct an automata for the lex program</a:t>
            </a:r>
            <a:endParaRPr sz="3000"/>
          </a:p>
        </p:txBody>
      </p:sp>
      <p:sp>
        <p:nvSpPr>
          <p:cNvPr id="305" name="Google Shape;305;p28"/>
          <p:cNvSpPr txBox="1"/>
          <p:nvPr/>
        </p:nvSpPr>
        <p:spPr>
          <a:xfrm>
            <a:off x="519275" y="2364075"/>
            <a:ext cx="1096835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Step	2	-	Construct	a	combined	NFA	by	adding	a	new	start	state,	and	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transactions to each start state (1,3,5)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" name="Google Shape;306;p28"/>
          <p:cNvGrpSpPr/>
          <p:nvPr/>
        </p:nvGrpSpPr>
        <p:grpSpPr>
          <a:xfrm>
            <a:off x="3288462" y="3559587"/>
            <a:ext cx="6762750" cy="5235575"/>
            <a:chOff x="3288462" y="3559587"/>
            <a:chExt cx="6762750" cy="5235575"/>
          </a:xfrm>
        </p:grpSpPr>
        <p:pic>
          <p:nvPicPr>
            <p:cNvPr id="307" name="Google Shape;307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93224" y="3564349"/>
              <a:ext cx="6752725" cy="5225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Google Shape;308;p28"/>
            <p:cNvSpPr/>
            <p:nvPr/>
          </p:nvSpPr>
          <p:spPr>
            <a:xfrm>
              <a:off x="3288462" y="3559587"/>
              <a:ext cx="6762750" cy="5235575"/>
            </a:xfrm>
            <a:custGeom>
              <a:rect b="b" l="l" r="r" t="t"/>
              <a:pathLst>
                <a:path extrusionOk="0" h="5235575" w="6762750">
                  <a:moveTo>
                    <a:pt x="0" y="0"/>
                  </a:moveTo>
                  <a:lnTo>
                    <a:pt x="6762250" y="0"/>
                  </a:lnTo>
                  <a:lnTo>
                    <a:pt x="6762250" y="5235024"/>
                  </a:lnTo>
                  <a:lnTo>
                    <a:pt x="0" y="523502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9"/>
          <p:cNvSpPr txBox="1"/>
          <p:nvPr/>
        </p:nvSpPr>
        <p:spPr>
          <a:xfrm>
            <a:off x="544749" y="1958950"/>
            <a:ext cx="13493750" cy="6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74561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the Lexical analyzer simulates the above NFA,	pattern matching is done as  follows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Let the input lexeme be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ababc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17462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Initially,	the	combined	NFA	reads	the	input	character	pointed	by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lexeme_begin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forward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pointer moves ahead. Set of states is calculated at each point.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172212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When the NFA simulation reaches a point in the input where there are no  next states, the set of states is empty (none).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350">
              <a:latin typeface="Calibri"/>
              <a:ea typeface="Calibri"/>
              <a:cs typeface="Calibri"/>
              <a:sym typeface="Calibri"/>
            </a:endParaRPr>
          </a:p>
          <a:p>
            <a:pPr indent="0" lvl="0" marL="1103249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Sequence of  states entered  while processing  input ababc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6" name="Google Shape;316;p29"/>
          <p:cNvSpPr txBox="1"/>
          <p:nvPr>
            <p:ph type="title"/>
          </p:nvPr>
        </p:nvSpPr>
        <p:spPr>
          <a:xfrm>
            <a:off x="563806" y="293727"/>
            <a:ext cx="8686165" cy="106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3000"/>
              <a:t>Question 1- Construct an automata for the lex program</a:t>
            </a:r>
            <a:endParaRPr sz="3000"/>
          </a:p>
        </p:txBody>
      </p:sp>
      <p:pic>
        <p:nvPicPr>
          <p:cNvPr id="317" name="Google Shape;31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4850" y="6814875"/>
            <a:ext cx="9797624" cy="151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  <p:sp>
        <p:nvSpPr>
          <p:cNvPr id="67" name="Google Shape;67;p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 txBox="1"/>
          <p:nvPr/>
        </p:nvSpPr>
        <p:spPr>
          <a:xfrm>
            <a:off x="459024" y="2203533"/>
            <a:ext cx="7263765" cy="555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Maximal Munch Rule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Lexical Analyzer with Lex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The Structure of the Lex Analyzer Generator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Constructing Automata - RE to NFA to DFA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Example - Constructing Automata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Lookahead Operator in Lex (/)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Program - To identify keywords and identifiers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Program - Demonstrate Maximal munch rule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4" name="Google Shape;324;p30"/>
          <p:cNvSpPr txBox="1"/>
          <p:nvPr>
            <p:ph type="title"/>
          </p:nvPr>
        </p:nvSpPr>
        <p:spPr>
          <a:xfrm>
            <a:off x="563806" y="293727"/>
            <a:ext cx="8686165" cy="106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3000"/>
              <a:t>Question 1- Construct an automata for the lex program</a:t>
            </a:r>
            <a:endParaRPr sz="3000"/>
          </a:p>
        </p:txBody>
      </p:sp>
      <p:sp>
        <p:nvSpPr>
          <p:cNvPr id="325" name="Google Shape;325;p30"/>
          <p:cNvSpPr txBox="1"/>
          <p:nvPr>
            <p:ph idx="1" type="body"/>
          </p:nvPr>
        </p:nvSpPr>
        <p:spPr>
          <a:xfrm>
            <a:off x="562793" y="1975925"/>
            <a:ext cx="13504812" cy="5983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443865" lvl="0" marL="5708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At this point, the longest prefix that matches the NFA can be identified,</a:t>
            </a:r>
            <a:endParaRPr/>
          </a:p>
          <a:p>
            <a:pPr indent="-443865" lvl="0" marL="57086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As indicated in the diagram, in state 8, </a:t>
            </a:r>
            <a:r>
              <a:rPr lang="en-US">
                <a:solidFill>
                  <a:srgbClr val="C55A11"/>
                </a:solidFill>
              </a:rPr>
              <a:t>abab </a:t>
            </a:r>
            <a:r>
              <a:rPr lang="en-US"/>
              <a:t>matches the pattern </a:t>
            </a:r>
            <a:r>
              <a:rPr lang="en-US">
                <a:solidFill>
                  <a:srgbClr val="C55A11"/>
                </a:solidFill>
              </a:rPr>
              <a:t>(a|b)*b</a:t>
            </a:r>
            <a:r>
              <a:rPr lang="en-US"/>
              <a:t>.</a:t>
            </a:r>
            <a:endParaRPr/>
          </a:p>
          <a:p>
            <a:pPr indent="-443865" lvl="0" marL="57086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Prefix </a:t>
            </a:r>
            <a:r>
              <a:rPr lang="en-US">
                <a:solidFill>
                  <a:srgbClr val="C55A11"/>
                </a:solidFill>
              </a:rPr>
              <a:t>abab </a:t>
            </a:r>
            <a:r>
              <a:rPr lang="en-US"/>
              <a:t>is the longest prefix, and so it executes action </a:t>
            </a:r>
            <a:r>
              <a:rPr lang="en-US">
                <a:solidFill>
                  <a:srgbClr val="C55A11"/>
                </a:solidFill>
              </a:rPr>
              <a:t>A2</a:t>
            </a:r>
            <a:r>
              <a:rPr lang="en-US"/>
              <a:t>.</a:t>
            </a:r>
            <a:endParaRPr/>
          </a:p>
          <a:p>
            <a:pPr indent="-443865" lvl="0" marL="57086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The forward pointer is movies to the end of the lexeme.</a:t>
            </a:r>
            <a:endParaRPr/>
          </a:p>
          <a:p>
            <a:pPr indent="-443865" lvl="0" marL="570865" marR="19907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Note - If there are several accepting states in the set, the action associated  with the earliest pattern is executed.</a:t>
            </a:r>
            <a:endParaRPr/>
          </a:p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14935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950"/>
          </a:p>
          <a:p>
            <a:pPr indent="0" lvl="0" marL="1104265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Sequence of  states entered  while processing  input aabac</a:t>
            </a:r>
            <a:endParaRPr/>
          </a:p>
        </p:txBody>
      </p:sp>
      <p:pic>
        <p:nvPicPr>
          <p:cNvPr id="326" name="Google Shape;32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5625" y="6314850"/>
            <a:ext cx="9797624" cy="151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/>
        </p:nvSpPr>
        <p:spPr>
          <a:xfrm>
            <a:off x="563806" y="293727"/>
            <a:ext cx="8686165" cy="106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Question 1- Construct an automata for the lex program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1"/>
          <p:cNvSpPr txBox="1"/>
          <p:nvPr/>
        </p:nvSpPr>
        <p:spPr>
          <a:xfrm>
            <a:off x="544749" y="2219200"/>
            <a:ext cx="40951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Step 3 - Convert NFA to DFA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3450" y="2756374"/>
            <a:ext cx="9428924" cy="588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2"/>
          <p:cNvSpPr txBox="1"/>
          <p:nvPr/>
        </p:nvSpPr>
        <p:spPr>
          <a:xfrm>
            <a:off x="544749" y="1886513"/>
            <a:ext cx="12917170" cy="6521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1696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the Lexical analyzer simulates the above DFA,	pattern matching is done as  follows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Let the input lexeme be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ababc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Set of states is calculated at each point.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114617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When the DFA simulation reaches a point in the input where there are no  next states, the action associated with the last accepting state is executed.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lexeme 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abab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and the accepting state is 24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matches pattern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(a|b)*b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and action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A2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executed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47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45591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Sequence of  states entered  while processing  input ababc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1" name="Google Shape;341;p32"/>
          <p:cNvSpPr txBox="1"/>
          <p:nvPr>
            <p:ph type="title"/>
          </p:nvPr>
        </p:nvSpPr>
        <p:spPr>
          <a:xfrm>
            <a:off x="563806" y="293727"/>
            <a:ext cx="8686165" cy="106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3000"/>
              <a:t>Question 1- Construct an automata for the lex program</a:t>
            </a:r>
            <a:endParaRPr sz="3000"/>
          </a:p>
        </p:txBody>
      </p:sp>
      <p:pic>
        <p:nvPicPr>
          <p:cNvPr id="342" name="Google Shape;34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724" y="7142750"/>
            <a:ext cx="10434550" cy="57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9" name="Google Shape;349;p33"/>
          <p:cNvSpPr txBox="1"/>
          <p:nvPr>
            <p:ph type="title"/>
          </p:nvPr>
        </p:nvSpPr>
        <p:spPr>
          <a:xfrm>
            <a:off x="563806" y="293727"/>
            <a:ext cx="4744085" cy="106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3000"/>
              <a:t>Lookahead Operator in Lex (/)</a:t>
            </a:r>
            <a:endParaRPr sz="3000"/>
          </a:p>
        </p:txBody>
      </p:sp>
      <p:sp>
        <p:nvSpPr>
          <p:cNvPr id="350" name="Google Shape;350;p33"/>
          <p:cNvSpPr txBox="1"/>
          <p:nvPr/>
        </p:nvSpPr>
        <p:spPr>
          <a:xfrm>
            <a:off x="558596" y="2617413"/>
            <a:ext cx="11794490" cy="450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When a certain pattern is required to be matched only when it is followed by  certain other characters, the lookahead operator is / used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r1 / r2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r1 - the pattern that matches the lexeme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37465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r2 - the additional pattern that must be matched before deciding the  token of the lexeme. Note - the characters that match r2 is NOT part of  the lexeme.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- FORTRAN IF statement of the from IF(condition) THEN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443865" lvl="0" marL="45593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FORTRAN, keywords are not reserved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7" name="Google Shape;357;p35"/>
          <p:cNvSpPr txBox="1"/>
          <p:nvPr>
            <p:ph type="title"/>
          </p:nvPr>
        </p:nvSpPr>
        <p:spPr>
          <a:xfrm>
            <a:off x="563806" y="293727"/>
            <a:ext cx="6311900" cy="106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3000"/>
              <a:t>Implementation of Lookahead Operator</a:t>
            </a:r>
            <a:endParaRPr sz="3000"/>
          </a:p>
        </p:txBody>
      </p:sp>
      <p:sp>
        <p:nvSpPr>
          <p:cNvPr id="358" name="Google Shape;358;p35"/>
          <p:cNvSpPr txBox="1"/>
          <p:nvPr/>
        </p:nvSpPr>
        <p:spPr>
          <a:xfrm>
            <a:off x="558596" y="2045900"/>
            <a:ext cx="11883390" cy="4500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When	converting	to	NFA,	the	lookahead	operator	(/)	is	treated	as	an	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transaction.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below diagram represents NFA for FORTRAN IF using lookahead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ε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transaction from state 2 to state 3 represents the lookahead operator.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State 6 indicates presence of IF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222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lexeme IF is found by scanning backwards to the last occurrence of state  2 whenever state 6 is reached.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Note - If the NFA has more than one	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ε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transaction on / , then the problem of  finding the correct state (e.g, state 2 in this example) is difficult.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0210" y="7000025"/>
            <a:ext cx="10085215" cy="167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6" name="Google Shape;366;p34"/>
          <p:cNvSpPr txBox="1"/>
          <p:nvPr>
            <p:ph type="title"/>
          </p:nvPr>
        </p:nvSpPr>
        <p:spPr>
          <a:xfrm>
            <a:off x="563806" y="293727"/>
            <a:ext cx="4744085" cy="106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rPr lang="en-US" sz="3000"/>
              <a:t>Lookahead Operator in Lex (/)</a:t>
            </a:r>
            <a:endParaRPr sz="3000"/>
          </a:p>
        </p:txBody>
      </p:sp>
      <p:sp>
        <p:nvSpPr>
          <p:cNvPr id="367" name="Google Shape;367;p34"/>
          <p:cNvSpPr txBox="1"/>
          <p:nvPr>
            <p:ph idx="1" type="body"/>
          </p:nvPr>
        </p:nvSpPr>
        <p:spPr>
          <a:xfrm>
            <a:off x="423246" y="1970951"/>
            <a:ext cx="6293484" cy="488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443865" lvl="0" marL="4559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IF is always followed by</a:t>
            </a:r>
            <a:endParaRPr/>
          </a:p>
          <a:p>
            <a:pPr indent="-443865" lvl="1" marL="91313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Left parenthesis (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Some text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Right parenthesis 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Any letter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55930" lvl="0" marL="455930" marR="1511300" rtl="0" algn="l">
              <a:lnSpc>
                <a:spcPct val="155714"/>
              </a:lnSpc>
              <a:spcBef>
                <a:spcPts val="31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The lex rule can be written as  </a:t>
            </a:r>
            <a:r>
              <a:rPr lang="en-US">
                <a:solidFill>
                  <a:srgbClr val="C55A11"/>
                </a:solidFill>
              </a:rPr>
              <a:t>IF/\(.*\){letter}</a:t>
            </a:r>
            <a:endParaRPr/>
          </a:p>
          <a:p>
            <a:pPr indent="-443865" lvl="0" marL="455930" marR="508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This lex code demonstrates use of </a:t>
            </a:r>
            <a:r>
              <a:rPr lang="en-US">
                <a:solidFill>
                  <a:srgbClr val="C55A11"/>
                </a:solidFill>
              </a:rPr>
              <a:t>/ </a:t>
            </a:r>
            <a:r>
              <a:rPr lang="en-US"/>
              <a:t>to  detect a FORTRAN IF</a:t>
            </a:r>
            <a:endParaRPr/>
          </a:p>
        </p:txBody>
      </p:sp>
      <p:grpSp>
        <p:nvGrpSpPr>
          <p:cNvPr id="368" name="Google Shape;368;p34"/>
          <p:cNvGrpSpPr/>
          <p:nvPr/>
        </p:nvGrpSpPr>
        <p:grpSpPr>
          <a:xfrm>
            <a:off x="6896537" y="2034399"/>
            <a:ext cx="5734685" cy="6737984"/>
            <a:chOff x="6896537" y="2034399"/>
            <a:chExt cx="5734685" cy="6737984"/>
          </a:xfrm>
        </p:grpSpPr>
        <p:sp>
          <p:nvSpPr>
            <p:cNvPr id="369" name="Google Shape;369;p34"/>
            <p:cNvSpPr/>
            <p:nvPr/>
          </p:nvSpPr>
          <p:spPr>
            <a:xfrm>
              <a:off x="6901287" y="2039149"/>
              <a:ext cx="5725160" cy="5974080"/>
            </a:xfrm>
            <a:custGeom>
              <a:rect b="b" l="l" r="r" t="t"/>
              <a:pathLst>
                <a:path extrusionOk="0" h="5974080" w="5725159">
                  <a:moveTo>
                    <a:pt x="5724674" y="5974049"/>
                  </a:moveTo>
                  <a:lnTo>
                    <a:pt x="0" y="5974049"/>
                  </a:lnTo>
                  <a:lnTo>
                    <a:pt x="0" y="0"/>
                  </a:lnTo>
                  <a:lnTo>
                    <a:pt x="5724674" y="0"/>
                  </a:lnTo>
                  <a:lnTo>
                    <a:pt x="5724674" y="5974049"/>
                  </a:lnTo>
                  <a:close/>
                </a:path>
              </a:pathLst>
            </a:custGeom>
            <a:solidFill>
              <a:srgbClr val="E7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6896537" y="2034399"/>
              <a:ext cx="5734685" cy="6737984"/>
            </a:xfrm>
            <a:custGeom>
              <a:rect b="b" l="l" r="r" t="t"/>
              <a:pathLst>
                <a:path extrusionOk="0" h="6737984" w="5734684">
                  <a:moveTo>
                    <a:pt x="4749" y="0"/>
                  </a:moveTo>
                  <a:lnTo>
                    <a:pt x="4749" y="6737899"/>
                  </a:lnTo>
                </a:path>
                <a:path extrusionOk="0" h="6737984" w="5734684">
                  <a:moveTo>
                    <a:pt x="5729424" y="0"/>
                  </a:moveTo>
                  <a:lnTo>
                    <a:pt x="5729424" y="6737899"/>
                  </a:lnTo>
                </a:path>
                <a:path extrusionOk="0" h="6737984" w="5734684">
                  <a:moveTo>
                    <a:pt x="0" y="4749"/>
                  </a:moveTo>
                  <a:lnTo>
                    <a:pt x="5734174" y="474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71" name="Google Shape;371;p34"/>
          <p:cNvSpPr txBox="1"/>
          <p:nvPr/>
        </p:nvSpPr>
        <p:spPr>
          <a:xfrm>
            <a:off x="6996537" y="2099982"/>
            <a:ext cx="4906010" cy="5820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letter	[A-Za-z]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%{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#include&lt;stdio.h&gt;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%}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%%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IF/\(.*\){letter}	printf("FORTRAN IF");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 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%%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931670" rtl="0" algn="l">
              <a:lnSpc>
                <a:spcPct val="11875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yywrap(){return(1);}  int main()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43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74955" marR="913130" rtl="0" algn="l">
              <a:lnSpc>
                <a:spcPct val="11875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yyin = fopen("input.txt", "r");  yylex();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74955" marR="3089275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fclose(yyin);  return 0;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4"/>
          <p:cNvSpPr txBox="1"/>
          <p:nvPr/>
        </p:nvSpPr>
        <p:spPr>
          <a:xfrm>
            <a:off x="6901287" y="8013200"/>
            <a:ext cx="5725160" cy="754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3025">
            <a:spAutoFit/>
          </a:bodyPr>
          <a:lstStyle/>
          <a:p>
            <a:pPr indent="0" lvl="0" marL="22453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Program file : lookahead.l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/>
          <p:nvPr>
            <p:ph type="title"/>
          </p:nvPr>
        </p:nvSpPr>
        <p:spPr>
          <a:xfrm>
            <a:off x="538324" y="280323"/>
            <a:ext cx="833755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Write the lex file to identify identifiers and keywords</a:t>
            </a:r>
            <a:endParaRPr sz="3000"/>
          </a:p>
        </p:txBody>
      </p:sp>
      <p:sp>
        <p:nvSpPr>
          <p:cNvPr id="378" name="Google Shape;378;p3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79" name="Google Shape;37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6"/>
          <p:cNvSpPr txBox="1"/>
          <p:nvPr/>
        </p:nvSpPr>
        <p:spPr>
          <a:xfrm>
            <a:off x="731062" y="2305274"/>
            <a:ext cx="8737600" cy="597408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95250" marR="6687184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digit	[0-9]  letter		[A-Za-z]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5250" marR="0" rtl="0" algn="l">
              <a:lnSpc>
                <a:spcPct val="1143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%{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525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525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}%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525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%%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525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if|else|int|char|float	{printf("Keyword :\t %s",yytext);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525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{letter}({letter}|{digit})*	printf("Valid Identifier:\t %s",yytext);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525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 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525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%%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5250" marR="5668010" rtl="0" algn="l">
              <a:lnSpc>
                <a:spcPct val="118750"/>
              </a:lnSpc>
              <a:spcBef>
                <a:spcPts val="10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int yywrap(){return(1);}  int main() {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675005" marR="4366895" rtl="0" algn="l">
              <a:lnSpc>
                <a:spcPct val="11875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yyin = fopen(“input.txt”, "r");  yylex();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675005" marR="0" rtl="0" algn="l">
              <a:lnSpc>
                <a:spcPct val="1143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fclose(yyin);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95250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6"/>
          <p:cNvSpPr txBox="1"/>
          <p:nvPr/>
        </p:nvSpPr>
        <p:spPr>
          <a:xfrm>
            <a:off x="731062" y="8279324"/>
            <a:ext cx="8737600" cy="7543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73025">
            <a:spAutoFit/>
          </a:bodyPr>
          <a:lstStyle/>
          <a:p>
            <a:pPr indent="0" lvl="0" marL="322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Program file : keywords_and_identifiers.l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2" name="Google Shape;382;p36"/>
          <p:cNvGrpSpPr/>
          <p:nvPr/>
        </p:nvGrpSpPr>
        <p:grpSpPr>
          <a:xfrm>
            <a:off x="10298187" y="4236412"/>
            <a:ext cx="3530625" cy="1677225"/>
            <a:chOff x="10298187" y="4236412"/>
            <a:chExt cx="3530625" cy="1677225"/>
          </a:xfrm>
        </p:grpSpPr>
        <p:pic>
          <p:nvPicPr>
            <p:cNvPr id="383" name="Google Shape;383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298187" y="4236412"/>
              <a:ext cx="3530625" cy="1677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" name="Google Shape;384;p36"/>
            <p:cNvSpPr/>
            <p:nvPr/>
          </p:nvSpPr>
          <p:spPr>
            <a:xfrm>
              <a:off x="10360099" y="4279275"/>
              <a:ext cx="3407410" cy="1553845"/>
            </a:xfrm>
            <a:custGeom>
              <a:rect b="b" l="l" r="r" t="t"/>
              <a:pathLst>
                <a:path extrusionOk="0" h="1553845" w="3407409">
                  <a:moveTo>
                    <a:pt x="3147894" y="1553399"/>
                  </a:moveTo>
                  <a:lnTo>
                    <a:pt x="258905" y="1553399"/>
                  </a:lnTo>
                  <a:lnTo>
                    <a:pt x="212366" y="1549228"/>
                  </a:lnTo>
                  <a:lnTo>
                    <a:pt x="168564" y="1537202"/>
                  </a:lnTo>
                  <a:lnTo>
                    <a:pt x="128230" y="1518051"/>
                  </a:lnTo>
                  <a:lnTo>
                    <a:pt x="92095" y="1492508"/>
                  </a:lnTo>
                  <a:lnTo>
                    <a:pt x="60891" y="1461304"/>
                  </a:lnTo>
                  <a:lnTo>
                    <a:pt x="35348" y="1425169"/>
                  </a:lnTo>
                  <a:lnTo>
                    <a:pt x="16197" y="1384835"/>
                  </a:lnTo>
                  <a:lnTo>
                    <a:pt x="4171" y="1341033"/>
                  </a:lnTo>
                  <a:lnTo>
                    <a:pt x="0" y="1294494"/>
                  </a:lnTo>
                  <a:lnTo>
                    <a:pt x="0" y="258904"/>
                  </a:lnTo>
                  <a:lnTo>
                    <a:pt x="4171" y="212366"/>
                  </a:lnTo>
                  <a:lnTo>
                    <a:pt x="16197" y="168564"/>
                  </a:lnTo>
                  <a:lnTo>
                    <a:pt x="35348" y="128230"/>
                  </a:lnTo>
                  <a:lnTo>
                    <a:pt x="60891" y="92095"/>
                  </a:lnTo>
                  <a:lnTo>
                    <a:pt x="92095" y="60891"/>
                  </a:lnTo>
                  <a:lnTo>
                    <a:pt x="128230" y="35348"/>
                  </a:lnTo>
                  <a:lnTo>
                    <a:pt x="168564" y="16197"/>
                  </a:lnTo>
                  <a:lnTo>
                    <a:pt x="212366" y="4171"/>
                  </a:lnTo>
                  <a:lnTo>
                    <a:pt x="258905" y="0"/>
                  </a:lnTo>
                  <a:lnTo>
                    <a:pt x="3147894" y="0"/>
                  </a:lnTo>
                  <a:lnTo>
                    <a:pt x="3198640" y="5020"/>
                  </a:lnTo>
                  <a:lnTo>
                    <a:pt x="3246973" y="19708"/>
                  </a:lnTo>
                  <a:lnTo>
                    <a:pt x="3291535" y="43499"/>
                  </a:lnTo>
                  <a:lnTo>
                    <a:pt x="3330968" y="75831"/>
                  </a:lnTo>
                  <a:lnTo>
                    <a:pt x="3363300" y="115264"/>
                  </a:lnTo>
                  <a:lnTo>
                    <a:pt x="3387092" y="159826"/>
                  </a:lnTo>
                  <a:lnTo>
                    <a:pt x="3401779" y="208159"/>
                  </a:lnTo>
                  <a:lnTo>
                    <a:pt x="3406799" y="258904"/>
                  </a:lnTo>
                  <a:lnTo>
                    <a:pt x="3406799" y="1294494"/>
                  </a:lnTo>
                  <a:lnTo>
                    <a:pt x="3402628" y="1341033"/>
                  </a:lnTo>
                  <a:lnTo>
                    <a:pt x="3390602" y="1384835"/>
                  </a:lnTo>
                  <a:lnTo>
                    <a:pt x="3371452" y="1425169"/>
                  </a:lnTo>
                  <a:lnTo>
                    <a:pt x="3345909" y="1461304"/>
                  </a:lnTo>
                  <a:lnTo>
                    <a:pt x="3314704" y="1492508"/>
                  </a:lnTo>
                  <a:lnTo>
                    <a:pt x="3278569" y="1518051"/>
                  </a:lnTo>
                  <a:lnTo>
                    <a:pt x="3238235" y="1537202"/>
                  </a:lnTo>
                  <a:lnTo>
                    <a:pt x="3194433" y="1549228"/>
                  </a:lnTo>
                  <a:lnTo>
                    <a:pt x="3147894" y="155339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10360099" y="4279275"/>
              <a:ext cx="3407410" cy="1553845"/>
            </a:xfrm>
            <a:custGeom>
              <a:rect b="b" l="l" r="r" t="t"/>
              <a:pathLst>
                <a:path extrusionOk="0" h="1553845" w="3407409">
                  <a:moveTo>
                    <a:pt x="0" y="258904"/>
                  </a:moveTo>
                  <a:lnTo>
                    <a:pt x="4171" y="212366"/>
                  </a:lnTo>
                  <a:lnTo>
                    <a:pt x="16197" y="168564"/>
                  </a:lnTo>
                  <a:lnTo>
                    <a:pt x="35348" y="128230"/>
                  </a:lnTo>
                  <a:lnTo>
                    <a:pt x="60891" y="92095"/>
                  </a:lnTo>
                  <a:lnTo>
                    <a:pt x="92095" y="60891"/>
                  </a:lnTo>
                  <a:lnTo>
                    <a:pt x="128230" y="35348"/>
                  </a:lnTo>
                  <a:lnTo>
                    <a:pt x="168564" y="16197"/>
                  </a:lnTo>
                  <a:lnTo>
                    <a:pt x="212366" y="4171"/>
                  </a:lnTo>
                  <a:lnTo>
                    <a:pt x="258905" y="0"/>
                  </a:lnTo>
                  <a:lnTo>
                    <a:pt x="3147894" y="0"/>
                  </a:lnTo>
                  <a:lnTo>
                    <a:pt x="3198640" y="5020"/>
                  </a:lnTo>
                  <a:lnTo>
                    <a:pt x="3246973" y="19708"/>
                  </a:lnTo>
                  <a:lnTo>
                    <a:pt x="3291535" y="43499"/>
                  </a:lnTo>
                  <a:lnTo>
                    <a:pt x="3330968" y="75831"/>
                  </a:lnTo>
                  <a:lnTo>
                    <a:pt x="3363300" y="115264"/>
                  </a:lnTo>
                  <a:lnTo>
                    <a:pt x="3387092" y="159826"/>
                  </a:lnTo>
                  <a:lnTo>
                    <a:pt x="3401779" y="208159"/>
                  </a:lnTo>
                  <a:lnTo>
                    <a:pt x="3406799" y="258904"/>
                  </a:lnTo>
                  <a:lnTo>
                    <a:pt x="3406799" y="1294494"/>
                  </a:lnTo>
                  <a:lnTo>
                    <a:pt x="3402628" y="1341033"/>
                  </a:lnTo>
                  <a:lnTo>
                    <a:pt x="3390602" y="1384835"/>
                  </a:lnTo>
                  <a:lnTo>
                    <a:pt x="3371452" y="1425169"/>
                  </a:lnTo>
                  <a:lnTo>
                    <a:pt x="3345909" y="1461304"/>
                  </a:lnTo>
                  <a:lnTo>
                    <a:pt x="3314704" y="1492508"/>
                  </a:lnTo>
                  <a:lnTo>
                    <a:pt x="3278569" y="1518051"/>
                  </a:lnTo>
                  <a:lnTo>
                    <a:pt x="3238235" y="1537202"/>
                  </a:lnTo>
                  <a:lnTo>
                    <a:pt x="3194433" y="1549228"/>
                  </a:lnTo>
                  <a:lnTo>
                    <a:pt x="3147894" y="1553399"/>
                  </a:lnTo>
                  <a:lnTo>
                    <a:pt x="258905" y="1553399"/>
                  </a:lnTo>
                  <a:lnTo>
                    <a:pt x="212366" y="1549228"/>
                  </a:lnTo>
                  <a:lnTo>
                    <a:pt x="168564" y="1537202"/>
                  </a:lnTo>
                  <a:lnTo>
                    <a:pt x="128230" y="1518051"/>
                  </a:lnTo>
                  <a:lnTo>
                    <a:pt x="92095" y="1492508"/>
                  </a:lnTo>
                  <a:lnTo>
                    <a:pt x="60891" y="1461304"/>
                  </a:lnTo>
                  <a:lnTo>
                    <a:pt x="35348" y="1425169"/>
                  </a:lnTo>
                  <a:lnTo>
                    <a:pt x="16197" y="1384835"/>
                  </a:lnTo>
                  <a:lnTo>
                    <a:pt x="4171" y="1341033"/>
                  </a:lnTo>
                  <a:lnTo>
                    <a:pt x="0" y="1294494"/>
                  </a:lnTo>
                  <a:lnTo>
                    <a:pt x="0" y="258904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86" name="Google Shape;386;p36"/>
          <p:cNvSpPr txBox="1"/>
          <p:nvPr/>
        </p:nvSpPr>
        <p:spPr>
          <a:xfrm>
            <a:off x="10912098" y="4326740"/>
            <a:ext cx="2365375" cy="1433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524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rule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3975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;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ctr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 used to ignore all  other characters.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2" name="Google Shape;392;p37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preetkanw</a:t>
            </a:r>
            <a:r>
              <a:rPr b="1" lang="en-US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al@pes.edu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4" name="Google Shape;394;p37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95" name="Google Shape;39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8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7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538331" y="280327"/>
            <a:ext cx="487934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Behaviour of Lexer - Example 1</a:t>
            </a:r>
            <a:endParaRPr sz="3000"/>
          </a:p>
        </p:txBody>
      </p:sp>
      <p:sp>
        <p:nvSpPr>
          <p:cNvPr id="75" name="Google Shape;75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>
            <a:off x="636699" y="2961333"/>
            <a:ext cx="1062990" cy="2241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Given -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abb  aba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2008300" y="3520133"/>
            <a:ext cx="156210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printf(“1”)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printf(“2”)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printf(“3”)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636699" y="5729933"/>
            <a:ext cx="568960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Questions: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Provide output for the String 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Provide output for the String 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ababa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538331" y="280327"/>
            <a:ext cx="61207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How does a Lexer resolve ambiguities?</a:t>
            </a:r>
            <a:endParaRPr sz="3000"/>
          </a:p>
        </p:txBody>
      </p:sp>
      <p:sp>
        <p:nvSpPr>
          <p:cNvPr id="85" name="Google Shape;85;p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 txBox="1"/>
          <p:nvPr/>
        </p:nvSpPr>
        <p:spPr>
          <a:xfrm>
            <a:off x="756749" y="3384975"/>
            <a:ext cx="11489690" cy="270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Lex follows the principle of </a:t>
            </a:r>
            <a:r>
              <a:rPr b="1" lang="en-US" sz="3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Maximal Munch rule.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8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When more than one pattern can match the input, lex chooses as follows: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1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longest match is preferred.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504190" lvl="1" marL="927100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Among rules that match the same number of characters, the rule that  occurs earliest in the list is preferred.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538331" y="280327"/>
            <a:ext cx="324675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1 - Solution</a:t>
            </a:r>
            <a:endParaRPr sz="3000"/>
          </a:p>
        </p:txBody>
      </p:sp>
      <p:sp>
        <p:nvSpPr>
          <p:cNvPr id="93" name="Google Shape;93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459024" y="1951683"/>
            <a:ext cx="1062990" cy="2241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Given -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abb  aba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1830625" y="2510483"/>
            <a:ext cx="156210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printf(“1”)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printf(“2”)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printf(“3”)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459024" y="4720283"/>
            <a:ext cx="5889000" cy="24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Questions: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Provide output for the String 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Answer - 3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Provide output for the String 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ababa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Answer - 2b3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1387271" y="7112964"/>
            <a:ext cx="1459230" cy="1309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■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aba - 2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■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■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- 3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6"/>
          <p:cNvGrpSpPr/>
          <p:nvPr/>
        </p:nvGrpSpPr>
        <p:grpSpPr>
          <a:xfrm>
            <a:off x="10141237" y="5288187"/>
            <a:ext cx="3530625" cy="1677225"/>
            <a:chOff x="10141237" y="5288187"/>
            <a:chExt cx="3530625" cy="1677225"/>
          </a:xfrm>
        </p:grpSpPr>
        <p:pic>
          <p:nvPicPr>
            <p:cNvPr id="100" name="Google Shape;100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41237" y="5288187"/>
              <a:ext cx="3530625" cy="1677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6"/>
            <p:cNvSpPr/>
            <p:nvPr/>
          </p:nvSpPr>
          <p:spPr>
            <a:xfrm>
              <a:off x="10203149" y="5331049"/>
              <a:ext cx="3407410" cy="1553845"/>
            </a:xfrm>
            <a:custGeom>
              <a:rect b="b" l="l" r="r" t="t"/>
              <a:pathLst>
                <a:path extrusionOk="0" h="1553845" w="3407409">
                  <a:moveTo>
                    <a:pt x="3147894" y="1553399"/>
                  </a:moveTo>
                  <a:lnTo>
                    <a:pt x="258905" y="1553399"/>
                  </a:lnTo>
                  <a:lnTo>
                    <a:pt x="212366" y="1549228"/>
                  </a:lnTo>
                  <a:lnTo>
                    <a:pt x="168564" y="1537202"/>
                  </a:lnTo>
                  <a:lnTo>
                    <a:pt x="128230" y="1518051"/>
                  </a:lnTo>
                  <a:lnTo>
                    <a:pt x="92095" y="1492508"/>
                  </a:lnTo>
                  <a:lnTo>
                    <a:pt x="60891" y="1461304"/>
                  </a:lnTo>
                  <a:lnTo>
                    <a:pt x="35348" y="1425169"/>
                  </a:lnTo>
                  <a:lnTo>
                    <a:pt x="16197" y="1384835"/>
                  </a:lnTo>
                  <a:lnTo>
                    <a:pt x="4171" y="1341033"/>
                  </a:lnTo>
                  <a:lnTo>
                    <a:pt x="0" y="1294494"/>
                  </a:lnTo>
                  <a:lnTo>
                    <a:pt x="0" y="258904"/>
                  </a:lnTo>
                  <a:lnTo>
                    <a:pt x="4171" y="212366"/>
                  </a:lnTo>
                  <a:lnTo>
                    <a:pt x="16197" y="168564"/>
                  </a:lnTo>
                  <a:lnTo>
                    <a:pt x="35348" y="128230"/>
                  </a:lnTo>
                  <a:lnTo>
                    <a:pt x="60891" y="92095"/>
                  </a:lnTo>
                  <a:lnTo>
                    <a:pt x="92095" y="60891"/>
                  </a:lnTo>
                  <a:lnTo>
                    <a:pt x="128230" y="35348"/>
                  </a:lnTo>
                  <a:lnTo>
                    <a:pt x="168564" y="16197"/>
                  </a:lnTo>
                  <a:lnTo>
                    <a:pt x="212366" y="4171"/>
                  </a:lnTo>
                  <a:lnTo>
                    <a:pt x="258905" y="0"/>
                  </a:lnTo>
                  <a:lnTo>
                    <a:pt x="3147894" y="0"/>
                  </a:lnTo>
                  <a:lnTo>
                    <a:pt x="3198640" y="5020"/>
                  </a:lnTo>
                  <a:lnTo>
                    <a:pt x="3246973" y="19708"/>
                  </a:lnTo>
                  <a:lnTo>
                    <a:pt x="3291535" y="43499"/>
                  </a:lnTo>
                  <a:lnTo>
                    <a:pt x="3330968" y="75831"/>
                  </a:lnTo>
                  <a:lnTo>
                    <a:pt x="3363300" y="115264"/>
                  </a:lnTo>
                  <a:lnTo>
                    <a:pt x="3387092" y="159826"/>
                  </a:lnTo>
                  <a:lnTo>
                    <a:pt x="3401779" y="208159"/>
                  </a:lnTo>
                  <a:lnTo>
                    <a:pt x="3406799" y="258904"/>
                  </a:lnTo>
                  <a:lnTo>
                    <a:pt x="3406799" y="1294494"/>
                  </a:lnTo>
                  <a:lnTo>
                    <a:pt x="3402628" y="1341033"/>
                  </a:lnTo>
                  <a:lnTo>
                    <a:pt x="3390602" y="1384835"/>
                  </a:lnTo>
                  <a:lnTo>
                    <a:pt x="3371452" y="1425169"/>
                  </a:lnTo>
                  <a:lnTo>
                    <a:pt x="3345909" y="1461304"/>
                  </a:lnTo>
                  <a:lnTo>
                    <a:pt x="3314704" y="1492508"/>
                  </a:lnTo>
                  <a:lnTo>
                    <a:pt x="3278569" y="1518051"/>
                  </a:lnTo>
                  <a:lnTo>
                    <a:pt x="3238235" y="1537202"/>
                  </a:lnTo>
                  <a:lnTo>
                    <a:pt x="3194433" y="1549228"/>
                  </a:lnTo>
                  <a:lnTo>
                    <a:pt x="3147894" y="155339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10203149" y="5331049"/>
              <a:ext cx="3407410" cy="1553845"/>
            </a:xfrm>
            <a:custGeom>
              <a:rect b="b" l="l" r="r" t="t"/>
              <a:pathLst>
                <a:path extrusionOk="0" h="1553845" w="3407409">
                  <a:moveTo>
                    <a:pt x="0" y="258904"/>
                  </a:moveTo>
                  <a:lnTo>
                    <a:pt x="4171" y="212366"/>
                  </a:lnTo>
                  <a:lnTo>
                    <a:pt x="16197" y="168564"/>
                  </a:lnTo>
                  <a:lnTo>
                    <a:pt x="35348" y="128230"/>
                  </a:lnTo>
                  <a:lnTo>
                    <a:pt x="60891" y="92095"/>
                  </a:lnTo>
                  <a:lnTo>
                    <a:pt x="92095" y="60891"/>
                  </a:lnTo>
                  <a:lnTo>
                    <a:pt x="128230" y="35348"/>
                  </a:lnTo>
                  <a:lnTo>
                    <a:pt x="168564" y="16197"/>
                  </a:lnTo>
                  <a:lnTo>
                    <a:pt x="212366" y="4171"/>
                  </a:lnTo>
                  <a:lnTo>
                    <a:pt x="258905" y="0"/>
                  </a:lnTo>
                  <a:lnTo>
                    <a:pt x="3147894" y="0"/>
                  </a:lnTo>
                  <a:lnTo>
                    <a:pt x="3198640" y="5020"/>
                  </a:lnTo>
                  <a:lnTo>
                    <a:pt x="3246973" y="19708"/>
                  </a:lnTo>
                  <a:lnTo>
                    <a:pt x="3291535" y="43499"/>
                  </a:lnTo>
                  <a:lnTo>
                    <a:pt x="3330968" y="75831"/>
                  </a:lnTo>
                  <a:lnTo>
                    <a:pt x="3363300" y="115264"/>
                  </a:lnTo>
                  <a:lnTo>
                    <a:pt x="3387092" y="159826"/>
                  </a:lnTo>
                  <a:lnTo>
                    <a:pt x="3401779" y="208159"/>
                  </a:lnTo>
                  <a:lnTo>
                    <a:pt x="3406799" y="258904"/>
                  </a:lnTo>
                  <a:lnTo>
                    <a:pt x="3406799" y="1294494"/>
                  </a:lnTo>
                  <a:lnTo>
                    <a:pt x="3402628" y="1341033"/>
                  </a:lnTo>
                  <a:lnTo>
                    <a:pt x="3390602" y="1384835"/>
                  </a:lnTo>
                  <a:lnTo>
                    <a:pt x="3371452" y="1425169"/>
                  </a:lnTo>
                  <a:lnTo>
                    <a:pt x="3345909" y="1461304"/>
                  </a:lnTo>
                  <a:lnTo>
                    <a:pt x="3314704" y="1492508"/>
                  </a:lnTo>
                  <a:lnTo>
                    <a:pt x="3278569" y="1518051"/>
                  </a:lnTo>
                  <a:lnTo>
                    <a:pt x="3238235" y="1537202"/>
                  </a:lnTo>
                  <a:lnTo>
                    <a:pt x="3194433" y="1549228"/>
                  </a:lnTo>
                  <a:lnTo>
                    <a:pt x="3147894" y="1553399"/>
                  </a:lnTo>
                  <a:lnTo>
                    <a:pt x="258905" y="1553399"/>
                  </a:lnTo>
                  <a:lnTo>
                    <a:pt x="212366" y="1549228"/>
                  </a:lnTo>
                  <a:lnTo>
                    <a:pt x="168564" y="1537202"/>
                  </a:lnTo>
                  <a:lnTo>
                    <a:pt x="128230" y="1518051"/>
                  </a:lnTo>
                  <a:lnTo>
                    <a:pt x="92095" y="1492508"/>
                  </a:lnTo>
                  <a:lnTo>
                    <a:pt x="60891" y="1461304"/>
                  </a:lnTo>
                  <a:lnTo>
                    <a:pt x="35348" y="1425169"/>
                  </a:lnTo>
                  <a:lnTo>
                    <a:pt x="16197" y="1384835"/>
                  </a:lnTo>
                  <a:lnTo>
                    <a:pt x="4171" y="1341033"/>
                  </a:lnTo>
                  <a:lnTo>
                    <a:pt x="0" y="1294494"/>
                  </a:lnTo>
                  <a:lnTo>
                    <a:pt x="0" y="258904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3" name="Google Shape;103;p6"/>
          <p:cNvSpPr txBox="1"/>
          <p:nvPr/>
        </p:nvSpPr>
        <p:spPr>
          <a:xfrm>
            <a:off x="10549859" y="5652201"/>
            <a:ext cx="2710815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668655" lvl="0" marL="68072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Recall Panic Mode  Recovery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type="title"/>
          </p:nvPr>
        </p:nvSpPr>
        <p:spPr>
          <a:xfrm>
            <a:off x="538320" y="280325"/>
            <a:ext cx="46932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2 </a:t>
            </a:r>
            <a:endParaRPr sz="3000"/>
          </a:p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09" name="Google Shape;109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/>
          <p:nvPr/>
        </p:nvSpPr>
        <p:spPr>
          <a:xfrm>
            <a:off x="594375" y="2685108"/>
            <a:ext cx="1148100" cy="22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5080" rtl="0" algn="l">
              <a:lnSpc>
                <a:spcPct val="12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Given -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a*b  (a|b)*b  c*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1965975" y="3243908"/>
            <a:ext cx="156210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printf(“1”)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printf(“2”)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printf(“3”)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594375" y="5453708"/>
            <a:ext cx="6696075" cy="2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Questions: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Provide output for the String 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cbabc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Provide output for the String 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cbbbbac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57809" lvl="0" marL="269875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Provide a String such that the Output 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538331" y="280327"/>
            <a:ext cx="324675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2 - Solution</a:t>
            </a:r>
            <a:endParaRPr sz="3000"/>
          </a:p>
        </p:txBody>
      </p:sp>
      <p:sp>
        <p:nvSpPr>
          <p:cNvPr id="119" name="Google Shape;119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8"/>
          <p:cNvSpPr txBox="1"/>
          <p:nvPr/>
        </p:nvSpPr>
        <p:spPr>
          <a:xfrm>
            <a:off x="433550" y="2068158"/>
            <a:ext cx="1148080" cy="1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a*b  (a|b)*b  c*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8"/>
          <p:cNvSpPr txBox="1"/>
          <p:nvPr/>
        </p:nvSpPr>
        <p:spPr>
          <a:xfrm>
            <a:off x="1805150" y="2068158"/>
            <a:ext cx="1562100" cy="1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printf(“1”)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printf(“2”)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printf(“3”)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447396" y="3857588"/>
            <a:ext cx="6203315" cy="4738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Provide output for the String 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cbabc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Answer - 323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2" marL="13703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■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- 3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2" marL="13703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■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bab - 2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2" marL="13703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■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- 3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Provide output for the String 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cbbbbac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Answer - 32a3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2" marL="13703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■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- 3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2" marL="13703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■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bbbb - 2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2" marL="13703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■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- a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2" marL="137033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■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- 3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7666821" y="3882076"/>
            <a:ext cx="6348730" cy="3012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Provide a String such that the Output is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Answer - abccbb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2" marL="13703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■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 - 1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2" marL="13703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■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cc - 3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2" marL="13703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■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bb - 2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Other answers are possible</a:t>
            </a:r>
            <a:endParaRPr b="0" i="0" sz="2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3</a:t>
            </a:r>
            <a:endParaRPr sz="3000"/>
          </a:p>
        </p:txBody>
      </p:sp>
      <p:sp>
        <p:nvSpPr>
          <p:cNvPr id="130" name="Google Shape;130;p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9"/>
          <p:cNvSpPr txBox="1"/>
          <p:nvPr/>
        </p:nvSpPr>
        <p:spPr>
          <a:xfrm>
            <a:off x="538324" y="2662608"/>
            <a:ext cx="10872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5080" rtl="0" algn="l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Given -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aa  b?a+b?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b?a*b?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9"/>
          <p:cNvSpPr txBox="1"/>
          <p:nvPr/>
        </p:nvSpPr>
        <p:spPr>
          <a:xfrm>
            <a:off x="2287825" y="3091508"/>
            <a:ext cx="156210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printf(“1”)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printf(“2”)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printf(“3”)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 txBox="1"/>
          <p:nvPr/>
        </p:nvSpPr>
        <p:spPr>
          <a:xfrm>
            <a:off x="459024" y="5301308"/>
            <a:ext cx="6895465" cy="198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Questions: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Provide output for the String 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bbbaabb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Provide a String such that the Output 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123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Provide a String such that the Output 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321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2023-01-12T06:58:44Z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