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iX1IxWDjrbWnpZHzDs6JrzD4Y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944882-029D-4C23-8E60-1B9E751C6540}">
  <a:tblStyle styleId="{05944882-029D-4C23-8E60-1B9E751C65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" type="body"/>
          </p:nvPr>
        </p:nvSpPr>
        <p:spPr>
          <a:xfrm>
            <a:off x="3521937" y="3064627"/>
            <a:ext cx="6786245" cy="470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ctrTitle"/>
          </p:nvPr>
        </p:nvSpPr>
        <p:spPr>
          <a:xfrm>
            <a:off x="538331" y="280327"/>
            <a:ext cx="13553737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521937" y="3064627"/>
            <a:ext cx="6786245" cy="4703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538331" y="280327"/>
            <a:ext cx="39096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 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Implementation of Lexer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/>
          <p:nvPr/>
        </p:nvSpPr>
        <p:spPr>
          <a:xfrm>
            <a:off x="459024" y="4528049"/>
            <a:ext cx="7466965" cy="74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Hand-written Implementation</a:t>
            </a:r>
            <a:endParaRPr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538331" y="280327"/>
            <a:ext cx="36195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Specification of Tokens</a:t>
            </a:r>
            <a:endParaRPr sz="3000"/>
          </a:p>
        </p:txBody>
      </p:sp>
      <p:sp>
        <p:nvSpPr>
          <p:cNvPr id="131" name="Google Shape;131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1"/>
          <p:cNvSpPr txBox="1"/>
          <p:nvPr/>
        </p:nvSpPr>
        <p:spPr>
          <a:xfrm>
            <a:off x="564300" y="2663600"/>
            <a:ext cx="11210290" cy="5052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972819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specification of tokens is done using formal notations, i.e, regular  expressions.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Some important definitions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Symbol : A letter, digit or punctuation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Alphabet : A finite set of symbols, for e.g, {0,1} is a Binary alphabet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String over an alphabet : A finite set of symbols drawn from the alphabet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the string, then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|s|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denotes the length of the string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Language - A set of strings over a fixed alphabet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Abstract language - An empty set, {e}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title"/>
          </p:nvPr>
        </p:nvSpPr>
        <p:spPr>
          <a:xfrm>
            <a:off x="538331" y="280327"/>
            <a:ext cx="43948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Regular Expressions</a:t>
            </a:r>
            <a:endParaRPr sz="3000"/>
          </a:p>
        </p:txBody>
      </p:sp>
      <p:sp>
        <p:nvSpPr>
          <p:cNvPr id="139" name="Google Shape;139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2"/>
          <p:cNvSpPr txBox="1"/>
          <p:nvPr/>
        </p:nvSpPr>
        <p:spPr>
          <a:xfrm>
            <a:off x="447396" y="1981795"/>
            <a:ext cx="12159615" cy="6289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Regular expressions are special text strings that describe a search pattern.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is mainly used for pattern matching.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	is	a	metalanguage	-	a	form	of	language	used	for	description	or	analysis of  another language.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 uses metacharacters - characters that have special meaning. For eg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*	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matches any number of characters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	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matches single characters except newline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\	</a:t>
            </a: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drops the special meaning of the next character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270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 Regular language is a formal language that can be expressed using a regular  expression.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5875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Regular	expressions	are	the	grammatical	notations	used	for	describing  structure of tokens, i.e,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patterns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538331" y="280327"/>
            <a:ext cx="30391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Regular Definitions</a:t>
            </a:r>
            <a:endParaRPr sz="3000"/>
          </a:p>
        </p:txBody>
      </p:sp>
      <p:sp>
        <p:nvSpPr>
          <p:cNvPr id="147" name="Google Shape;147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595546" y="2020438"/>
            <a:ext cx="11449800" cy="6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For	notational	convenience,	names	can	be	given	to	regular	expressions,  and these names can be used to define other regular expressions.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is called a regular definition.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5930" lvl="0" marL="455930" marR="4492625" rtl="0" algn="l">
              <a:lnSpc>
                <a:spcPct val="155357"/>
              </a:lnSpc>
              <a:spcBef>
                <a:spcPts val="309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1 : Regular definition for Identifiers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letter -&gt; [a-zA-Z_]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digit -&gt; [0-9]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 -&gt; letter(letter|digit)*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5930" lvl="0" marL="455930" marR="4399915" rtl="0" algn="l">
              <a:lnSpc>
                <a:spcPct val="155357"/>
              </a:lnSpc>
              <a:spcBef>
                <a:spcPts val="309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2: Regular definition for whitespace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blank -&gt; “ “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8561705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 -&gt; \t  newline -&gt; \n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ws -&gt; (blank|tab|newline)+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538331" y="280327"/>
            <a:ext cx="43815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: Transition Diagrams</a:t>
            </a:r>
            <a:endParaRPr sz="3000"/>
          </a:p>
        </p:txBody>
      </p:sp>
      <p:sp>
        <p:nvSpPr>
          <p:cNvPr id="155" name="Google Shape;155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547830" y="2420488"/>
            <a:ext cx="11449685" cy="308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503555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Patterns are converted to stylized flowcharts called Transition Diagrams to  understand how a pattern traverses a given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50355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Transition diagrams consist of a collection of nodes called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5035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state represents a condition that summarises the characters seen.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5035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Two types of states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1.	Final or Acception State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981740" y="5479283"/>
            <a:ext cx="11067415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499744" lvl="0" marL="527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Indicates that a lexeme has been found.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983" lvl="0" marL="527050" marR="304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action is attached to this state - returning the token and attribute  value to the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2440" lvl="0" marL="52705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necessary to retract the forward pointer by one position, a * is placed  next to the state.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535130" y="8119614"/>
            <a:ext cx="207898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2.	Start State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4775925" y="5035100"/>
            <a:ext cx="597535" cy="615950"/>
          </a:xfrm>
          <a:custGeom>
            <a:rect b="b" l="l" r="r" t="t"/>
            <a:pathLst>
              <a:path extrusionOk="0" h="615950" w="597535">
                <a:moveTo>
                  <a:pt x="39149" y="307799"/>
                </a:moveTo>
                <a:lnTo>
                  <a:pt x="43328" y="262853"/>
                </a:lnTo>
                <a:lnTo>
                  <a:pt x="55375" y="220549"/>
                </a:lnTo>
                <a:lnTo>
                  <a:pt x="74558" y="181594"/>
                </a:lnTo>
                <a:lnTo>
                  <a:pt x="100145" y="146695"/>
                </a:lnTo>
                <a:lnTo>
                  <a:pt x="131404" y="116558"/>
                </a:lnTo>
                <a:lnTo>
                  <a:pt x="167601" y="91889"/>
                </a:lnTo>
                <a:lnTo>
                  <a:pt x="208004" y="73393"/>
                </a:lnTo>
                <a:lnTo>
                  <a:pt x="251881" y="61778"/>
                </a:lnTo>
                <a:lnTo>
                  <a:pt x="298499" y="57749"/>
                </a:lnTo>
                <a:lnTo>
                  <a:pt x="349332" y="62599"/>
                </a:lnTo>
                <a:lnTo>
                  <a:pt x="397748" y="76783"/>
                </a:lnTo>
                <a:lnTo>
                  <a:pt x="442387" y="99761"/>
                </a:lnTo>
                <a:lnTo>
                  <a:pt x="481888" y="130987"/>
                </a:lnTo>
                <a:lnTo>
                  <a:pt x="514276" y="169072"/>
                </a:lnTo>
                <a:lnTo>
                  <a:pt x="538108" y="212109"/>
                </a:lnTo>
                <a:lnTo>
                  <a:pt x="552820" y="258789"/>
                </a:lnTo>
                <a:lnTo>
                  <a:pt x="557849" y="307799"/>
                </a:lnTo>
                <a:lnTo>
                  <a:pt x="553671" y="352746"/>
                </a:lnTo>
                <a:lnTo>
                  <a:pt x="541624" y="395050"/>
                </a:lnTo>
                <a:lnTo>
                  <a:pt x="522441" y="434004"/>
                </a:lnTo>
                <a:lnTo>
                  <a:pt x="496854" y="468904"/>
                </a:lnTo>
                <a:lnTo>
                  <a:pt x="465595" y="499041"/>
                </a:lnTo>
                <a:lnTo>
                  <a:pt x="429398" y="523710"/>
                </a:lnTo>
                <a:lnTo>
                  <a:pt x="388995" y="542206"/>
                </a:lnTo>
                <a:lnTo>
                  <a:pt x="345118" y="553821"/>
                </a:lnTo>
                <a:lnTo>
                  <a:pt x="298499" y="557849"/>
                </a:lnTo>
                <a:lnTo>
                  <a:pt x="251881" y="553821"/>
                </a:lnTo>
                <a:lnTo>
                  <a:pt x="208004" y="542206"/>
                </a:lnTo>
                <a:lnTo>
                  <a:pt x="167601" y="523710"/>
                </a:lnTo>
                <a:lnTo>
                  <a:pt x="131404" y="499041"/>
                </a:lnTo>
                <a:lnTo>
                  <a:pt x="100145" y="468904"/>
                </a:lnTo>
                <a:lnTo>
                  <a:pt x="74558" y="434004"/>
                </a:lnTo>
                <a:lnTo>
                  <a:pt x="55375" y="395050"/>
                </a:lnTo>
                <a:lnTo>
                  <a:pt x="43328" y="352746"/>
                </a:lnTo>
                <a:lnTo>
                  <a:pt x="39149" y="307799"/>
                </a:lnTo>
                <a:close/>
              </a:path>
              <a:path extrusionOk="0" h="615950" w="597535">
                <a:moveTo>
                  <a:pt x="0" y="307799"/>
                </a:moveTo>
                <a:lnTo>
                  <a:pt x="3906" y="257873"/>
                </a:lnTo>
                <a:lnTo>
                  <a:pt x="15217" y="210511"/>
                </a:lnTo>
                <a:lnTo>
                  <a:pt x="33318" y="166348"/>
                </a:lnTo>
                <a:lnTo>
                  <a:pt x="57593" y="126017"/>
                </a:lnTo>
                <a:lnTo>
                  <a:pt x="87428" y="90152"/>
                </a:lnTo>
                <a:lnTo>
                  <a:pt x="122209" y="59387"/>
                </a:lnTo>
                <a:lnTo>
                  <a:pt x="161322" y="34356"/>
                </a:lnTo>
                <a:lnTo>
                  <a:pt x="204150" y="15691"/>
                </a:lnTo>
                <a:lnTo>
                  <a:pt x="250081" y="4028"/>
                </a:lnTo>
                <a:lnTo>
                  <a:pt x="298499" y="0"/>
                </a:lnTo>
                <a:lnTo>
                  <a:pt x="345477" y="3834"/>
                </a:lnTo>
                <a:lnTo>
                  <a:pt x="390875" y="15109"/>
                </a:lnTo>
                <a:lnTo>
                  <a:pt x="433891" y="33482"/>
                </a:lnTo>
                <a:lnTo>
                  <a:pt x="473723" y="58610"/>
                </a:lnTo>
                <a:lnTo>
                  <a:pt x="509571" y="90152"/>
                </a:lnTo>
                <a:lnTo>
                  <a:pt x="540160" y="127116"/>
                </a:lnTo>
                <a:lnTo>
                  <a:pt x="564529" y="168190"/>
                </a:lnTo>
                <a:lnTo>
                  <a:pt x="582347" y="212546"/>
                </a:lnTo>
                <a:lnTo>
                  <a:pt x="593281" y="259358"/>
                </a:lnTo>
                <a:lnTo>
                  <a:pt x="596999" y="307799"/>
                </a:lnTo>
                <a:lnTo>
                  <a:pt x="593093" y="357726"/>
                </a:lnTo>
                <a:lnTo>
                  <a:pt x="581782" y="405088"/>
                </a:lnTo>
                <a:lnTo>
                  <a:pt x="563681" y="449251"/>
                </a:lnTo>
                <a:lnTo>
                  <a:pt x="539406" y="489582"/>
                </a:lnTo>
                <a:lnTo>
                  <a:pt x="509571" y="525447"/>
                </a:lnTo>
                <a:lnTo>
                  <a:pt x="474790" y="556212"/>
                </a:lnTo>
                <a:lnTo>
                  <a:pt x="435677" y="581243"/>
                </a:lnTo>
                <a:lnTo>
                  <a:pt x="392849" y="599908"/>
                </a:lnTo>
                <a:lnTo>
                  <a:pt x="346918" y="611571"/>
                </a:lnTo>
                <a:lnTo>
                  <a:pt x="298499" y="615599"/>
                </a:lnTo>
                <a:lnTo>
                  <a:pt x="250081" y="611571"/>
                </a:lnTo>
                <a:lnTo>
                  <a:pt x="204150" y="599908"/>
                </a:lnTo>
                <a:lnTo>
                  <a:pt x="161322" y="581243"/>
                </a:lnTo>
                <a:lnTo>
                  <a:pt x="122209" y="556212"/>
                </a:lnTo>
                <a:lnTo>
                  <a:pt x="87428" y="525447"/>
                </a:lnTo>
                <a:lnTo>
                  <a:pt x="57593" y="489582"/>
                </a:lnTo>
                <a:lnTo>
                  <a:pt x="33318" y="449251"/>
                </a:lnTo>
                <a:lnTo>
                  <a:pt x="15217" y="405088"/>
                </a:lnTo>
                <a:lnTo>
                  <a:pt x="3906" y="357726"/>
                </a:lnTo>
                <a:lnTo>
                  <a:pt x="0" y="307799"/>
                </a:lnTo>
                <a:close/>
              </a:path>
            </a:pathLst>
          </a:custGeom>
          <a:noFill/>
          <a:ln cap="flat" cmpd="sng" w="190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3168974" y="8095050"/>
            <a:ext cx="597535" cy="615950"/>
          </a:xfrm>
          <a:custGeom>
            <a:rect b="b" l="l" r="r" t="t"/>
            <a:pathLst>
              <a:path extrusionOk="0" h="615950" w="597535">
                <a:moveTo>
                  <a:pt x="0" y="307799"/>
                </a:moveTo>
                <a:lnTo>
                  <a:pt x="3906" y="257873"/>
                </a:lnTo>
                <a:lnTo>
                  <a:pt x="15217" y="210511"/>
                </a:lnTo>
                <a:lnTo>
                  <a:pt x="33318" y="166348"/>
                </a:lnTo>
                <a:lnTo>
                  <a:pt x="57593" y="126017"/>
                </a:lnTo>
                <a:lnTo>
                  <a:pt x="87428" y="90152"/>
                </a:lnTo>
                <a:lnTo>
                  <a:pt x="122209" y="59387"/>
                </a:lnTo>
                <a:lnTo>
                  <a:pt x="161322" y="34356"/>
                </a:lnTo>
                <a:lnTo>
                  <a:pt x="204150" y="15691"/>
                </a:lnTo>
                <a:lnTo>
                  <a:pt x="250081" y="4028"/>
                </a:lnTo>
                <a:lnTo>
                  <a:pt x="298499" y="0"/>
                </a:lnTo>
                <a:lnTo>
                  <a:pt x="345477" y="3834"/>
                </a:lnTo>
                <a:lnTo>
                  <a:pt x="390875" y="15109"/>
                </a:lnTo>
                <a:lnTo>
                  <a:pt x="433891" y="33482"/>
                </a:lnTo>
                <a:lnTo>
                  <a:pt x="473723" y="58610"/>
                </a:lnTo>
                <a:lnTo>
                  <a:pt x="509571" y="90152"/>
                </a:lnTo>
                <a:lnTo>
                  <a:pt x="540160" y="127117"/>
                </a:lnTo>
                <a:lnTo>
                  <a:pt x="564529" y="168190"/>
                </a:lnTo>
                <a:lnTo>
                  <a:pt x="582347" y="212546"/>
                </a:lnTo>
                <a:lnTo>
                  <a:pt x="593281" y="259358"/>
                </a:lnTo>
                <a:lnTo>
                  <a:pt x="596999" y="307799"/>
                </a:lnTo>
                <a:lnTo>
                  <a:pt x="593093" y="357726"/>
                </a:lnTo>
                <a:lnTo>
                  <a:pt x="581782" y="405088"/>
                </a:lnTo>
                <a:lnTo>
                  <a:pt x="563681" y="449251"/>
                </a:lnTo>
                <a:lnTo>
                  <a:pt x="539406" y="489582"/>
                </a:lnTo>
                <a:lnTo>
                  <a:pt x="509571" y="525447"/>
                </a:lnTo>
                <a:lnTo>
                  <a:pt x="474790" y="556212"/>
                </a:lnTo>
                <a:lnTo>
                  <a:pt x="435677" y="581243"/>
                </a:lnTo>
                <a:lnTo>
                  <a:pt x="392849" y="599908"/>
                </a:lnTo>
                <a:lnTo>
                  <a:pt x="346918" y="611571"/>
                </a:lnTo>
                <a:lnTo>
                  <a:pt x="298499" y="615599"/>
                </a:lnTo>
                <a:lnTo>
                  <a:pt x="250081" y="611571"/>
                </a:lnTo>
                <a:lnTo>
                  <a:pt x="204150" y="599908"/>
                </a:lnTo>
                <a:lnTo>
                  <a:pt x="161322" y="581243"/>
                </a:lnTo>
                <a:lnTo>
                  <a:pt x="122209" y="556212"/>
                </a:lnTo>
                <a:lnTo>
                  <a:pt x="87428" y="525447"/>
                </a:lnTo>
                <a:lnTo>
                  <a:pt x="57593" y="489582"/>
                </a:lnTo>
                <a:lnTo>
                  <a:pt x="33318" y="449251"/>
                </a:lnTo>
                <a:lnTo>
                  <a:pt x="15217" y="405088"/>
                </a:lnTo>
                <a:lnTo>
                  <a:pt x="3906" y="357726"/>
                </a:lnTo>
                <a:lnTo>
                  <a:pt x="0" y="307799"/>
                </a:lnTo>
                <a:close/>
              </a:path>
            </a:pathLst>
          </a:custGeom>
          <a:noFill/>
          <a:ln cap="flat" cmpd="sng" w="190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12246074" y="7121074"/>
            <a:ext cx="700405" cy="688975"/>
          </a:xfrm>
          <a:custGeom>
            <a:rect b="b" l="l" r="r" t="t"/>
            <a:pathLst>
              <a:path extrusionOk="0" h="688975" w="700404">
                <a:moveTo>
                  <a:pt x="51599" y="344399"/>
                </a:moveTo>
                <a:lnTo>
                  <a:pt x="55506" y="294473"/>
                </a:lnTo>
                <a:lnTo>
                  <a:pt x="66817" y="247111"/>
                </a:lnTo>
                <a:lnTo>
                  <a:pt x="84918" y="202948"/>
                </a:lnTo>
                <a:lnTo>
                  <a:pt x="109193" y="162617"/>
                </a:lnTo>
                <a:lnTo>
                  <a:pt x="139028" y="126752"/>
                </a:lnTo>
                <a:lnTo>
                  <a:pt x="173809" y="95987"/>
                </a:lnTo>
                <a:lnTo>
                  <a:pt x="212922" y="70956"/>
                </a:lnTo>
                <a:lnTo>
                  <a:pt x="255750" y="52291"/>
                </a:lnTo>
                <a:lnTo>
                  <a:pt x="301681" y="40628"/>
                </a:lnTo>
                <a:lnTo>
                  <a:pt x="350099" y="36599"/>
                </a:lnTo>
                <a:lnTo>
                  <a:pt x="397077" y="40434"/>
                </a:lnTo>
                <a:lnTo>
                  <a:pt x="442475" y="51709"/>
                </a:lnTo>
                <a:lnTo>
                  <a:pt x="485491" y="70082"/>
                </a:lnTo>
                <a:lnTo>
                  <a:pt x="525323" y="95210"/>
                </a:lnTo>
                <a:lnTo>
                  <a:pt x="561170" y="126752"/>
                </a:lnTo>
                <a:lnTo>
                  <a:pt x="591759" y="163717"/>
                </a:lnTo>
                <a:lnTo>
                  <a:pt x="616129" y="204790"/>
                </a:lnTo>
                <a:lnTo>
                  <a:pt x="633947" y="249146"/>
                </a:lnTo>
                <a:lnTo>
                  <a:pt x="644881" y="295958"/>
                </a:lnTo>
                <a:lnTo>
                  <a:pt x="648599" y="344399"/>
                </a:lnTo>
                <a:lnTo>
                  <a:pt x="644693" y="394326"/>
                </a:lnTo>
                <a:lnTo>
                  <a:pt x="633382" y="441688"/>
                </a:lnTo>
                <a:lnTo>
                  <a:pt x="615281" y="485851"/>
                </a:lnTo>
                <a:lnTo>
                  <a:pt x="591006" y="526182"/>
                </a:lnTo>
                <a:lnTo>
                  <a:pt x="561171" y="562047"/>
                </a:lnTo>
                <a:lnTo>
                  <a:pt x="526390" y="592812"/>
                </a:lnTo>
                <a:lnTo>
                  <a:pt x="487277" y="617843"/>
                </a:lnTo>
                <a:lnTo>
                  <a:pt x="444449" y="636508"/>
                </a:lnTo>
                <a:lnTo>
                  <a:pt x="398518" y="648171"/>
                </a:lnTo>
                <a:lnTo>
                  <a:pt x="350099" y="652199"/>
                </a:lnTo>
                <a:lnTo>
                  <a:pt x="301681" y="648171"/>
                </a:lnTo>
                <a:lnTo>
                  <a:pt x="255750" y="636508"/>
                </a:lnTo>
                <a:lnTo>
                  <a:pt x="212922" y="617843"/>
                </a:lnTo>
                <a:lnTo>
                  <a:pt x="173809" y="592812"/>
                </a:lnTo>
                <a:lnTo>
                  <a:pt x="139028" y="562047"/>
                </a:lnTo>
                <a:lnTo>
                  <a:pt x="109193" y="526182"/>
                </a:lnTo>
                <a:lnTo>
                  <a:pt x="84918" y="485851"/>
                </a:lnTo>
                <a:lnTo>
                  <a:pt x="66817" y="441688"/>
                </a:lnTo>
                <a:lnTo>
                  <a:pt x="55506" y="394326"/>
                </a:lnTo>
                <a:lnTo>
                  <a:pt x="51599" y="344399"/>
                </a:lnTo>
                <a:close/>
              </a:path>
              <a:path extrusionOk="0" h="688975" w="700404">
                <a:moveTo>
                  <a:pt x="0" y="344399"/>
                </a:moveTo>
                <a:lnTo>
                  <a:pt x="3195" y="297666"/>
                </a:lnTo>
                <a:lnTo>
                  <a:pt x="12505" y="252844"/>
                </a:lnTo>
                <a:lnTo>
                  <a:pt x="27512" y="210343"/>
                </a:lnTo>
                <a:lnTo>
                  <a:pt x="47798" y="170574"/>
                </a:lnTo>
                <a:lnTo>
                  <a:pt x="72947" y="133947"/>
                </a:lnTo>
                <a:lnTo>
                  <a:pt x="102541" y="100872"/>
                </a:lnTo>
                <a:lnTo>
                  <a:pt x="136164" y="71760"/>
                </a:lnTo>
                <a:lnTo>
                  <a:pt x="173397" y="47020"/>
                </a:lnTo>
                <a:lnTo>
                  <a:pt x="213825" y="27064"/>
                </a:lnTo>
                <a:lnTo>
                  <a:pt x="257029" y="12302"/>
                </a:lnTo>
                <a:lnTo>
                  <a:pt x="302593" y="3143"/>
                </a:lnTo>
                <a:lnTo>
                  <a:pt x="350099" y="0"/>
                </a:lnTo>
                <a:lnTo>
                  <a:pt x="396118" y="2986"/>
                </a:lnTo>
                <a:lnTo>
                  <a:pt x="440959" y="11799"/>
                </a:lnTo>
                <a:lnTo>
                  <a:pt x="484077" y="26215"/>
                </a:lnTo>
                <a:lnTo>
                  <a:pt x="524929" y="46014"/>
                </a:lnTo>
                <a:lnTo>
                  <a:pt x="562970" y="70974"/>
                </a:lnTo>
                <a:lnTo>
                  <a:pt x="597657" y="100872"/>
                </a:lnTo>
                <a:lnTo>
                  <a:pt x="633534" y="142232"/>
                </a:lnTo>
                <a:lnTo>
                  <a:pt x="662116" y="188189"/>
                </a:lnTo>
                <a:lnTo>
                  <a:pt x="683014" y="237820"/>
                </a:lnTo>
                <a:lnTo>
                  <a:pt x="695838" y="290198"/>
                </a:lnTo>
                <a:lnTo>
                  <a:pt x="700199" y="344399"/>
                </a:lnTo>
                <a:lnTo>
                  <a:pt x="697003" y="391133"/>
                </a:lnTo>
                <a:lnTo>
                  <a:pt x="687694" y="435955"/>
                </a:lnTo>
                <a:lnTo>
                  <a:pt x="672687" y="478456"/>
                </a:lnTo>
                <a:lnTo>
                  <a:pt x="652401" y="518225"/>
                </a:lnTo>
                <a:lnTo>
                  <a:pt x="627252" y="554852"/>
                </a:lnTo>
                <a:lnTo>
                  <a:pt x="597658" y="587927"/>
                </a:lnTo>
                <a:lnTo>
                  <a:pt x="564035" y="617039"/>
                </a:lnTo>
                <a:lnTo>
                  <a:pt x="526802" y="641779"/>
                </a:lnTo>
                <a:lnTo>
                  <a:pt x="486374" y="661735"/>
                </a:lnTo>
                <a:lnTo>
                  <a:pt x="443170" y="676497"/>
                </a:lnTo>
                <a:lnTo>
                  <a:pt x="397606" y="685656"/>
                </a:lnTo>
                <a:lnTo>
                  <a:pt x="350099" y="688799"/>
                </a:lnTo>
                <a:lnTo>
                  <a:pt x="302593" y="685656"/>
                </a:lnTo>
                <a:lnTo>
                  <a:pt x="257029" y="676497"/>
                </a:lnTo>
                <a:lnTo>
                  <a:pt x="213825" y="661735"/>
                </a:lnTo>
                <a:lnTo>
                  <a:pt x="173397" y="641779"/>
                </a:lnTo>
                <a:lnTo>
                  <a:pt x="136164" y="617039"/>
                </a:lnTo>
                <a:lnTo>
                  <a:pt x="102541" y="587927"/>
                </a:lnTo>
                <a:lnTo>
                  <a:pt x="72947" y="554852"/>
                </a:lnTo>
                <a:lnTo>
                  <a:pt x="47798" y="518225"/>
                </a:lnTo>
                <a:lnTo>
                  <a:pt x="27512" y="478456"/>
                </a:lnTo>
                <a:lnTo>
                  <a:pt x="12505" y="435955"/>
                </a:lnTo>
                <a:lnTo>
                  <a:pt x="3195" y="391133"/>
                </a:lnTo>
                <a:lnTo>
                  <a:pt x="0" y="344399"/>
                </a:lnTo>
                <a:close/>
              </a:path>
            </a:pathLst>
          </a:custGeom>
          <a:noFill/>
          <a:ln cap="flat" cmpd="sng" w="190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2967699" y="7053674"/>
            <a:ext cx="18415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538331" y="280327"/>
            <a:ext cx="54527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Transition Diagrams</a:t>
            </a:r>
            <a:endParaRPr sz="3000"/>
          </a:p>
        </p:txBody>
      </p:sp>
      <p:sp>
        <p:nvSpPr>
          <p:cNvPr id="169" name="Google Shape;169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/>
        </p:nvSpPr>
        <p:spPr>
          <a:xfrm>
            <a:off x="595546" y="2625596"/>
            <a:ext cx="1152652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variable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holds current state number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switch based on the value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executes the code for that state.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following functions are used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getc()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nextChar()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reads the next character from input.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714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install_id()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places the lexeme (identifier) in the symbol table if it’s not  present and returns a pointer to the same.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install_num()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similar to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install_id()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enters the number in the table of  numbers if not present, and returns a pointer to the same.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143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retract()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	If the accepting state has a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this function is used to retract  forward pointer.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538331" y="280327"/>
            <a:ext cx="54527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Transition Diagrams</a:t>
            </a:r>
            <a:endParaRPr sz="3000"/>
          </a:p>
        </p:txBody>
      </p:sp>
      <p:sp>
        <p:nvSpPr>
          <p:cNvPr id="177" name="Google Shape;177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/>
        </p:nvSpPr>
        <p:spPr>
          <a:xfrm>
            <a:off x="1052746" y="2759263"/>
            <a:ext cx="11073900" cy="5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6731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getToken()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examines the symbol table entry for the lexeme found and  returns the corresponding token name.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6514" rtl="0" algn="l">
              <a:lnSpc>
                <a:spcPct val="1004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fail()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	resets	forward	ptr	 to	lexeme_begin	to	try	another	transition  diagram.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the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fail()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function does depends on the global error recovery  strategy of the Lexical Analyzer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isalpha(c)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returns true iff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an alphabet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isdigit(c)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returns true iff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digit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isalnum(c)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returns true iff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an alphabet/digit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isdelim(c)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returns true iff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delimiter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538331" y="280327"/>
            <a:ext cx="68351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Transition Diagram for Relational operators</a:t>
            </a:r>
            <a:endParaRPr sz="3000"/>
          </a:p>
        </p:txBody>
      </p:sp>
      <p:sp>
        <p:nvSpPr>
          <p:cNvPr id="185" name="Google Shape;185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7"/>
          <p:cNvGrpSpPr/>
          <p:nvPr/>
        </p:nvGrpSpPr>
        <p:grpSpPr>
          <a:xfrm>
            <a:off x="2735540" y="3594915"/>
            <a:ext cx="8672830" cy="5285105"/>
            <a:chOff x="2735540" y="3518715"/>
            <a:chExt cx="8672830" cy="5285105"/>
          </a:xfrm>
        </p:grpSpPr>
        <p:pic>
          <p:nvPicPr>
            <p:cNvPr id="188" name="Google Shape;18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65810" y="3646518"/>
              <a:ext cx="7005687" cy="492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7"/>
            <p:cNvSpPr/>
            <p:nvPr/>
          </p:nvSpPr>
          <p:spPr>
            <a:xfrm>
              <a:off x="2735540" y="3518715"/>
              <a:ext cx="8672830" cy="5285105"/>
            </a:xfrm>
            <a:custGeom>
              <a:rect b="b" l="l" r="r" t="t"/>
              <a:pathLst>
                <a:path extrusionOk="0" h="5285105" w="8672830">
                  <a:moveTo>
                    <a:pt x="0" y="0"/>
                  </a:moveTo>
                  <a:lnTo>
                    <a:pt x="8672807" y="0"/>
                  </a:lnTo>
                  <a:lnTo>
                    <a:pt x="8672807" y="5284892"/>
                  </a:lnTo>
                  <a:lnTo>
                    <a:pt x="0" y="528489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7"/>
          <p:cNvSpPr txBox="1"/>
          <p:nvPr/>
        </p:nvSpPr>
        <p:spPr>
          <a:xfrm>
            <a:off x="486950" y="1998016"/>
            <a:ext cx="4777105" cy="12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Regular Expression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relop	&lt; | &lt; = | &gt; | &gt; = | &lt;&gt; | ==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538331" y="280327"/>
            <a:ext cx="61214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Implementation - Relational Operators</a:t>
            </a:r>
            <a:endParaRPr sz="3000"/>
          </a:p>
        </p:txBody>
      </p:sp>
      <p:sp>
        <p:nvSpPr>
          <p:cNvPr id="196" name="Google Shape;196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18"/>
          <p:cNvGrpSpPr/>
          <p:nvPr/>
        </p:nvGrpSpPr>
        <p:grpSpPr>
          <a:xfrm>
            <a:off x="309562" y="2366962"/>
            <a:ext cx="9609455" cy="6561455"/>
            <a:chOff x="2009787" y="2168945"/>
            <a:chExt cx="9609455" cy="6561455"/>
          </a:xfrm>
        </p:grpSpPr>
        <p:pic>
          <p:nvPicPr>
            <p:cNvPr id="199" name="Google Shape;19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424684" y="2265660"/>
              <a:ext cx="9189566" cy="6344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8"/>
            <p:cNvSpPr/>
            <p:nvPr/>
          </p:nvSpPr>
          <p:spPr>
            <a:xfrm>
              <a:off x="2009787" y="2168945"/>
              <a:ext cx="9609455" cy="6561455"/>
            </a:xfrm>
            <a:custGeom>
              <a:rect b="b" l="l" r="r" t="t"/>
              <a:pathLst>
                <a:path extrusionOk="0" h="6561455" w="9609455">
                  <a:moveTo>
                    <a:pt x="0" y="0"/>
                  </a:moveTo>
                  <a:lnTo>
                    <a:pt x="9609225" y="0"/>
                  </a:lnTo>
                  <a:lnTo>
                    <a:pt x="9609225" y="6561117"/>
                  </a:lnTo>
                  <a:lnTo>
                    <a:pt x="0" y="656111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9451641" y="2824163"/>
            <a:ext cx="5175917" cy="5285105"/>
            <a:chOff x="2735540" y="3518715"/>
            <a:chExt cx="8672830" cy="5285105"/>
          </a:xfrm>
        </p:grpSpPr>
        <p:pic>
          <p:nvPicPr>
            <p:cNvPr id="202" name="Google Shape;202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65810" y="3646518"/>
              <a:ext cx="7005687" cy="492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8"/>
            <p:cNvSpPr/>
            <p:nvPr/>
          </p:nvSpPr>
          <p:spPr>
            <a:xfrm>
              <a:off x="2735540" y="3518715"/>
              <a:ext cx="8672830" cy="5285105"/>
            </a:xfrm>
            <a:custGeom>
              <a:rect b="b" l="l" r="r" t="t"/>
              <a:pathLst>
                <a:path extrusionOk="0" h="5285105" w="8672830">
                  <a:moveTo>
                    <a:pt x="0" y="0"/>
                  </a:moveTo>
                  <a:lnTo>
                    <a:pt x="8672807" y="0"/>
                  </a:lnTo>
                  <a:lnTo>
                    <a:pt x="8672807" y="5284892"/>
                  </a:lnTo>
                  <a:lnTo>
                    <a:pt x="0" y="528489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title"/>
          </p:nvPr>
        </p:nvSpPr>
        <p:spPr>
          <a:xfrm>
            <a:off x="538331" y="280327"/>
            <a:ext cx="52406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Transition Diagram for Identifiers</a:t>
            </a:r>
            <a:endParaRPr sz="3000"/>
          </a:p>
        </p:txBody>
      </p:sp>
      <p:sp>
        <p:nvSpPr>
          <p:cNvPr id="209" name="Google Shape;209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9"/>
          <p:cNvGrpSpPr/>
          <p:nvPr/>
        </p:nvGrpSpPr>
        <p:grpSpPr>
          <a:xfrm>
            <a:off x="2388063" y="5509188"/>
            <a:ext cx="10408285" cy="2156460"/>
            <a:chOff x="2388063" y="5509188"/>
            <a:chExt cx="10408285" cy="2156460"/>
          </a:xfrm>
        </p:grpSpPr>
        <p:pic>
          <p:nvPicPr>
            <p:cNvPr id="212" name="Google Shape;212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48841" y="5741434"/>
              <a:ext cx="9731073" cy="15923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9"/>
            <p:cNvSpPr/>
            <p:nvPr/>
          </p:nvSpPr>
          <p:spPr>
            <a:xfrm>
              <a:off x="2388063" y="5509188"/>
              <a:ext cx="10408285" cy="2156460"/>
            </a:xfrm>
            <a:custGeom>
              <a:rect b="b" l="l" r="r" t="t"/>
              <a:pathLst>
                <a:path extrusionOk="0" h="2156459" w="10408285">
                  <a:moveTo>
                    <a:pt x="0" y="0"/>
                  </a:moveTo>
                  <a:lnTo>
                    <a:pt x="10408125" y="0"/>
                  </a:lnTo>
                  <a:lnTo>
                    <a:pt x="10408125" y="2156400"/>
                  </a:lnTo>
                  <a:lnTo>
                    <a:pt x="0" y="21564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9"/>
          <p:cNvSpPr txBox="1"/>
          <p:nvPr/>
        </p:nvSpPr>
        <p:spPr>
          <a:xfrm>
            <a:off x="486950" y="1998525"/>
            <a:ext cx="4065270" cy="210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Regular Expression -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535" marR="190817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letter [a-zA-Z]  digit	[0-9]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letter ([letter|digit] | ”_”)*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810725" y="3863765"/>
            <a:ext cx="937704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1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Specification and Recognition of Tokens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538331" y="280327"/>
            <a:ext cx="48107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Implementation for Identifiers</a:t>
            </a:r>
            <a:endParaRPr sz="3000"/>
          </a:p>
        </p:txBody>
      </p:sp>
      <p:sp>
        <p:nvSpPr>
          <p:cNvPr id="220" name="Google Shape;220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1252225" y="3070275"/>
            <a:ext cx="7916545" cy="3023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1923414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pseudo-code, please refer to the file: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identifier_loopswitch_pseudocode.c.txt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 This file is only a conversion of the transition  diagram from the previous slide and is not executable  without a proper interface and implementations of  other functions like retract(), fail(), nextChar(), etc.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538331" y="280327"/>
            <a:ext cx="51733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Transition Diagram for Keywords</a:t>
            </a:r>
            <a:endParaRPr sz="3000"/>
          </a:p>
        </p:txBody>
      </p:sp>
      <p:sp>
        <p:nvSpPr>
          <p:cNvPr id="228" name="Google Shape;228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683344" y="2101484"/>
            <a:ext cx="554037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| char | float | if | while | else | for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11048313" y="4190200"/>
            <a:ext cx="3530625" cy="2686050"/>
            <a:chOff x="11048313" y="4190200"/>
            <a:chExt cx="3530625" cy="2686050"/>
          </a:xfrm>
        </p:grpSpPr>
        <p:pic>
          <p:nvPicPr>
            <p:cNvPr id="232" name="Google Shape;23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8313" y="4190200"/>
              <a:ext cx="3530625" cy="268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21"/>
            <p:cNvSpPr/>
            <p:nvPr/>
          </p:nvSpPr>
          <p:spPr>
            <a:xfrm>
              <a:off x="11110225" y="4244724"/>
              <a:ext cx="3407410" cy="2539365"/>
            </a:xfrm>
            <a:custGeom>
              <a:rect b="b" l="l" r="r" t="t"/>
              <a:pathLst>
                <a:path extrusionOk="0" h="2539365" w="3407409">
                  <a:moveTo>
                    <a:pt x="2983642" y="2538899"/>
                  </a:moveTo>
                  <a:lnTo>
                    <a:pt x="423158" y="2538899"/>
                  </a:lnTo>
                  <a:lnTo>
                    <a:pt x="373809" y="2536053"/>
                  </a:lnTo>
                  <a:lnTo>
                    <a:pt x="326132" y="2527724"/>
                  </a:lnTo>
                  <a:lnTo>
                    <a:pt x="280444" y="2514230"/>
                  </a:lnTo>
                  <a:lnTo>
                    <a:pt x="237064" y="2495889"/>
                  </a:lnTo>
                  <a:lnTo>
                    <a:pt x="196308" y="2473019"/>
                  </a:lnTo>
                  <a:lnTo>
                    <a:pt x="158494" y="2445936"/>
                  </a:lnTo>
                  <a:lnTo>
                    <a:pt x="123940" y="2414959"/>
                  </a:lnTo>
                  <a:lnTo>
                    <a:pt x="92963" y="2380405"/>
                  </a:lnTo>
                  <a:lnTo>
                    <a:pt x="65880" y="2342591"/>
                  </a:lnTo>
                  <a:lnTo>
                    <a:pt x="43010" y="2301835"/>
                  </a:lnTo>
                  <a:lnTo>
                    <a:pt x="24669" y="2258455"/>
                  </a:lnTo>
                  <a:lnTo>
                    <a:pt x="11175" y="2212767"/>
                  </a:lnTo>
                  <a:lnTo>
                    <a:pt x="2846" y="2165090"/>
                  </a:lnTo>
                  <a:lnTo>
                    <a:pt x="0" y="2115741"/>
                  </a:lnTo>
                  <a:lnTo>
                    <a:pt x="0" y="423158"/>
                  </a:lnTo>
                  <a:lnTo>
                    <a:pt x="2846" y="373809"/>
                  </a:lnTo>
                  <a:lnTo>
                    <a:pt x="11175" y="326132"/>
                  </a:lnTo>
                  <a:lnTo>
                    <a:pt x="24669" y="280444"/>
                  </a:lnTo>
                  <a:lnTo>
                    <a:pt x="43010" y="237064"/>
                  </a:lnTo>
                  <a:lnTo>
                    <a:pt x="65880" y="196308"/>
                  </a:lnTo>
                  <a:lnTo>
                    <a:pt x="92963" y="158494"/>
                  </a:lnTo>
                  <a:lnTo>
                    <a:pt x="123940" y="123940"/>
                  </a:lnTo>
                  <a:lnTo>
                    <a:pt x="158494" y="92963"/>
                  </a:lnTo>
                  <a:lnTo>
                    <a:pt x="196308" y="65880"/>
                  </a:lnTo>
                  <a:lnTo>
                    <a:pt x="237064" y="43010"/>
                  </a:lnTo>
                  <a:lnTo>
                    <a:pt x="280444" y="24669"/>
                  </a:lnTo>
                  <a:lnTo>
                    <a:pt x="326132" y="11175"/>
                  </a:lnTo>
                  <a:lnTo>
                    <a:pt x="373809" y="2846"/>
                  </a:lnTo>
                  <a:lnTo>
                    <a:pt x="423158" y="0"/>
                  </a:lnTo>
                  <a:lnTo>
                    <a:pt x="2983642" y="0"/>
                  </a:lnTo>
                  <a:lnTo>
                    <a:pt x="3031389" y="2700"/>
                  </a:lnTo>
                  <a:lnTo>
                    <a:pt x="3078159" y="10689"/>
                  </a:lnTo>
                  <a:lnTo>
                    <a:pt x="3123538" y="23793"/>
                  </a:lnTo>
                  <a:lnTo>
                    <a:pt x="3167112" y="41842"/>
                  </a:lnTo>
                  <a:lnTo>
                    <a:pt x="3208466" y="64664"/>
                  </a:lnTo>
                  <a:lnTo>
                    <a:pt x="3247187" y="92087"/>
                  </a:lnTo>
                  <a:lnTo>
                    <a:pt x="3282860" y="123940"/>
                  </a:lnTo>
                  <a:lnTo>
                    <a:pt x="3314712" y="159612"/>
                  </a:lnTo>
                  <a:lnTo>
                    <a:pt x="3342135" y="198332"/>
                  </a:lnTo>
                  <a:lnTo>
                    <a:pt x="3364957" y="239687"/>
                  </a:lnTo>
                  <a:lnTo>
                    <a:pt x="3383006" y="283261"/>
                  </a:lnTo>
                  <a:lnTo>
                    <a:pt x="3396110" y="328640"/>
                  </a:lnTo>
                  <a:lnTo>
                    <a:pt x="3404099" y="375410"/>
                  </a:lnTo>
                  <a:lnTo>
                    <a:pt x="3406799" y="423158"/>
                  </a:lnTo>
                  <a:lnTo>
                    <a:pt x="3406799" y="2115741"/>
                  </a:lnTo>
                  <a:lnTo>
                    <a:pt x="3403953" y="2165090"/>
                  </a:lnTo>
                  <a:lnTo>
                    <a:pt x="3395624" y="2212767"/>
                  </a:lnTo>
                  <a:lnTo>
                    <a:pt x="3382130" y="2258455"/>
                  </a:lnTo>
                  <a:lnTo>
                    <a:pt x="3363789" y="2301835"/>
                  </a:lnTo>
                  <a:lnTo>
                    <a:pt x="3340919" y="2342591"/>
                  </a:lnTo>
                  <a:lnTo>
                    <a:pt x="3313836" y="2380405"/>
                  </a:lnTo>
                  <a:lnTo>
                    <a:pt x="3282859" y="2414959"/>
                  </a:lnTo>
                  <a:lnTo>
                    <a:pt x="3248305" y="2445936"/>
                  </a:lnTo>
                  <a:lnTo>
                    <a:pt x="3210491" y="2473019"/>
                  </a:lnTo>
                  <a:lnTo>
                    <a:pt x="3169736" y="2495889"/>
                  </a:lnTo>
                  <a:lnTo>
                    <a:pt x="3126355" y="2514230"/>
                  </a:lnTo>
                  <a:lnTo>
                    <a:pt x="3080668" y="2527724"/>
                  </a:lnTo>
                  <a:lnTo>
                    <a:pt x="3032991" y="2536053"/>
                  </a:lnTo>
                  <a:lnTo>
                    <a:pt x="2983642" y="253889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1110225" y="4244724"/>
              <a:ext cx="3407410" cy="2539365"/>
            </a:xfrm>
            <a:custGeom>
              <a:rect b="b" l="l" r="r" t="t"/>
              <a:pathLst>
                <a:path extrusionOk="0" h="2539365" w="3407409">
                  <a:moveTo>
                    <a:pt x="0" y="423158"/>
                  </a:moveTo>
                  <a:lnTo>
                    <a:pt x="2846" y="373809"/>
                  </a:lnTo>
                  <a:lnTo>
                    <a:pt x="11175" y="326132"/>
                  </a:lnTo>
                  <a:lnTo>
                    <a:pt x="24669" y="280444"/>
                  </a:lnTo>
                  <a:lnTo>
                    <a:pt x="43010" y="237064"/>
                  </a:lnTo>
                  <a:lnTo>
                    <a:pt x="65880" y="196308"/>
                  </a:lnTo>
                  <a:lnTo>
                    <a:pt x="92963" y="158494"/>
                  </a:lnTo>
                  <a:lnTo>
                    <a:pt x="123940" y="123940"/>
                  </a:lnTo>
                  <a:lnTo>
                    <a:pt x="158494" y="92963"/>
                  </a:lnTo>
                  <a:lnTo>
                    <a:pt x="196308" y="65880"/>
                  </a:lnTo>
                  <a:lnTo>
                    <a:pt x="237064" y="43010"/>
                  </a:lnTo>
                  <a:lnTo>
                    <a:pt x="280444" y="24669"/>
                  </a:lnTo>
                  <a:lnTo>
                    <a:pt x="326132" y="11175"/>
                  </a:lnTo>
                  <a:lnTo>
                    <a:pt x="373809" y="2846"/>
                  </a:lnTo>
                  <a:lnTo>
                    <a:pt x="423158" y="0"/>
                  </a:lnTo>
                  <a:lnTo>
                    <a:pt x="2983642" y="0"/>
                  </a:lnTo>
                  <a:lnTo>
                    <a:pt x="3031389" y="2700"/>
                  </a:lnTo>
                  <a:lnTo>
                    <a:pt x="3078159" y="10689"/>
                  </a:lnTo>
                  <a:lnTo>
                    <a:pt x="3123538" y="23793"/>
                  </a:lnTo>
                  <a:lnTo>
                    <a:pt x="3167112" y="41842"/>
                  </a:lnTo>
                  <a:lnTo>
                    <a:pt x="3208466" y="64664"/>
                  </a:lnTo>
                  <a:lnTo>
                    <a:pt x="3247187" y="92087"/>
                  </a:lnTo>
                  <a:lnTo>
                    <a:pt x="3282859" y="123940"/>
                  </a:lnTo>
                  <a:lnTo>
                    <a:pt x="3314712" y="159612"/>
                  </a:lnTo>
                  <a:lnTo>
                    <a:pt x="3342135" y="198332"/>
                  </a:lnTo>
                  <a:lnTo>
                    <a:pt x="3364957" y="239687"/>
                  </a:lnTo>
                  <a:lnTo>
                    <a:pt x="3383006" y="283261"/>
                  </a:lnTo>
                  <a:lnTo>
                    <a:pt x="3396110" y="328640"/>
                  </a:lnTo>
                  <a:lnTo>
                    <a:pt x="3404099" y="375410"/>
                  </a:lnTo>
                  <a:lnTo>
                    <a:pt x="3406799" y="423158"/>
                  </a:lnTo>
                  <a:lnTo>
                    <a:pt x="3406799" y="2115741"/>
                  </a:lnTo>
                  <a:lnTo>
                    <a:pt x="3403953" y="2165090"/>
                  </a:lnTo>
                  <a:lnTo>
                    <a:pt x="3395624" y="2212767"/>
                  </a:lnTo>
                  <a:lnTo>
                    <a:pt x="3382130" y="2258455"/>
                  </a:lnTo>
                  <a:lnTo>
                    <a:pt x="3363789" y="2301835"/>
                  </a:lnTo>
                  <a:lnTo>
                    <a:pt x="3340919" y="2342591"/>
                  </a:lnTo>
                  <a:lnTo>
                    <a:pt x="3313836" y="2380405"/>
                  </a:lnTo>
                  <a:lnTo>
                    <a:pt x="3282859" y="2414959"/>
                  </a:lnTo>
                  <a:lnTo>
                    <a:pt x="3248305" y="2445936"/>
                  </a:lnTo>
                  <a:lnTo>
                    <a:pt x="3210491" y="2473019"/>
                  </a:lnTo>
                  <a:lnTo>
                    <a:pt x="3169736" y="2495889"/>
                  </a:lnTo>
                  <a:lnTo>
                    <a:pt x="3126355" y="2514230"/>
                  </a:lnTo>
                  <a:lnTo>
                    <a:pt x="3080668" y="2527724"/>
                  </a:lnTo>
                  <a:lnTo>
                    <a:pt x="3032991" y="2536053"/>
                  </a:lnTo>
                  <a:lnTo>
                    <a:pt x="2983642" y="2538899"/>
                  </a:lnTo>
                  <a:lnTo>
                    <a:pt x="423158" y="2538899"/>
                  </a:lnTo>
                  <a:lnTo>
                    <a:pt x="373809" y="2536053"/>
                  </a:lnTo>
                  <a:lnTo>
                    <a:pt x="326132" y="2527724"/>
                  </a:lnTo>
                  <a:lnTo>
                    <a:pt x="280444" y="2514230"/>
                  </a:lnTo>
                  <a:lnTo>
                    <a:pt x="237064" y="2495889"/>
                  </a:lnTo>
                  <a:lnTo>
                    <a:pt x="196308" y="2473019"/>
                  </a:lnTo>
                  <a:lnTo>
                    <a:pt x="158494" y="2445936"/>
                  </a:lnTo>
                  <a:lnTo>
                    <a:pt x="123940" y="2414959"/>
                  </a:lnTo>
                  <a:lnTo>
                    <a:pt x="92963" y="2380405"/>
                  </a:lnTo>
                  <a:lnTo>
                    <a:pt x="65880" y="2342591"/>
                  </a:lnTo>
                  <a:lnTo>
                    <a:pt x="43010" y="2301835"/>
                  </a:lnTo>
                  <a:lnTo>
                    <a:pt x="24669" y="2258455"/>
                  </a:lnTo>
                  <a:lnTo>
                    <a:pt x="11175" y="2212767"/>
                  </a:lnTo>
                  <a:lnTo>
                    <a:pt x="2846" y="2165090"/>
                  </a:lnTo>
                  <a:lnTo>
                    <a:pt x="0" y="2115741"/>
                  </a:lnTo>
                  <a:lnTo>
                    <a:pt x="0" y="423158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1"/>
          <p:cNvSpPr txBox="1"/>
          <p:nvPr/>
        </p:nvSpPr>
        <p:spPr>
          <a:xfrm>
            <a:off x="11354247" y="4201376"/>
            <a:ext cx="2995930" cy="2595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2700" lvl="0" marL="12700" marR="5080" rtl="0" algn="ctr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non-letter/digit  simply means that  the transition  should be over a  non-letter, non-digit  character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21"/>
          <p:cNvGrpSpPr/>
          <p:nvPr/>
        </p:nvGrpSpPr>
        <p:grpSpPr>
          <a:xfrm>
            <a:off x="831636" y="2816112"/>
            <a:ext cx="9123680" cy="6194425"/>
            <a:chOff x="831636" y="2816112"/>
            <a:chExt cx="9123680" cy="6194425"/>
          </a:xfrm>
        </p:grpSpPr>
        <p:pic>
          <p:nvPicPr>
            <p:cNvPr id="237" name="Google Shape;23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6399" y="2820875"/>
              <a:ext cx="9113624" cy="6184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21"/>
            <p:cNvSpPr/>
            <p:nvPr/>
          </p:nvSpPr>
          <p:spPr>
            <a:xfrm>
              <a:off x="831636" y="2816112"/>
              <a:ext cx="9123680" cy="6194425"/>
            </a:xfrm>
            <a:custGeom>
              <a:rect b="b" l="l" r="r" t="t"/>
              <a:pathLst>
                <a:path extrusionOk="0" h="6194425" w="9123680">
                  <a:moveTo>
                    <a:pt x="0" y="0"/>
                  </a:moveTo>
                  <a:lnTo>
                    <a:pt x="9123149" y="0"/>
                  </a:lnTo>
                  <a:lnTo>
                    <a:pt x="9123149" y="6193949"/>
                  </a:lnTo>
                  <a:lnTo>
                    <a:pt x="0" y="61939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538331" y="280327"/>
            <a:ext cx="47434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Implementation for Keywords</a:t>
            </a:r>
            <a:endParaRPr sz="3000"/>
          </a:p>
        </p:txBody>
      </p:sp>
      <p:sp>
        <p:nvSpPr>
          <p:cNvPr id="244" name="Google Shape;244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1004721" y="2247726"/>
            <a:ext cx="8926830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24911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pseudo-code, please refer to the file: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keyword_loopswitch_pseudocode.c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750"/>
              <a:buFont typeface="Arial"/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 This file is only a conversion of the transition  diagram from the previous slide and is not executable  without a proper interface and implementations of other  functions like retract(), fail(), nextChar(), etc.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460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code	that	combines	identification	of	keywords	and  identifiers, please refer to the file: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loopswitch.c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1403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code is an altered version of the code from: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https://gist.github.com/luckyshq/6749155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538331" y="280327"/>
            <a:ext cx="56388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Transition Diagram for Whitespaces</a:t>
            </a:r>
            <a:endParaRPr sz="3000"/>
          </a:p>
        </p:txBody>
      </p:sp>
      <p:sp>
        <p:nvSpPr>
          <p:cNvPr id="252" name="Google Shape;252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609359" y="1801130"/>
            <a:ext cx="288925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Regular Expression -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757898" y="2506054"/>
            <a:ext cx="2026920" cy="1256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5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blank	“ “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9592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tab	“\t”  newline	“\n”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757898" y="3734779"/>
            <a:ext cx="425259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ws -&gt; (blank | tab | newline)+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9888112" y="2975737"/>
            <a:ext cx="3948525" cy="1677225"/>
            <a:chOff x="9888112" y="2975737"/>
            <a:chExt cx="3948525" cy="1677225"/>
          </a:xfrm>
        </p:grpSpPr>
        <p:pic>
          <p:nvPicPr>
            <p:cNvPr id="258" name="Google Shape;25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88112" y="2975737"/>
              <a:ext cx="3948525" cy="167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3"/>
            <p:cNvSpPr/>
            <p:nvPr/>
          </p:nvSpPr>
          <p:spPr>
            <a:xfrm>
              <a:off x="9950024" y="3018599"/>
              <a:ext cx="3825240" cy="1553845"/>
            </a:xfrm>
            <a:custGeom>
              <a:rect b="b" l="l" r="r" t="t"/>
              <a:pathLst>
                <a:path extrusionOk="0" h="1553845" w="3825240">
                  <a:moveTo>
                    <a:pt x="3565794" y="1553399"/>
                  </a:move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565794" y="0"/>
                  </a:lnTo>
                  <a:lnTo>
                    <a:pt x="3616540" y="5020"/>
                  </a:lnTo>
                  <a:lnTo>
                    <a:pt x="3664873" y="19707"/>
                  </a:lnTo>
                  <a:lnTo>
                    <a:pt x="3709435" y="43499"/>
                  </a:lnTo>
                  <a:lnTo>
                    <a:pt x="3748868" y="75831"/>
                  </a:lnTo>
                  <a:lnTo>
                    <a:pt x="3781200" y="115264"/>
                  </a:lnTo>
                  <a:lnTo>
                    <a:pt x="3804992" y="159826"/>
                  </a:lnTo>
                  <a:lnTo>
                    <a:pt x="3819679" y="208159"/>
                  </a:lnTo>
                  <a:lnTo>
                    <a:pt x="3824699" y="258904"/>
                  </a:lnTo>
                  <a:lnTo>
                    <a:pt x="3824699" y="1294494"/>
                  </a:lnTo>
                  <a:lnTo>
                    <a:pt x="3820528" y="1341033"/>
                  </a:lnTo>
                  <a:lnTo>
                    <a:pt x="3808502" y="1384835"/>
                  </a:lnTo>
                  <a:lnTo>
                    <a:pt x="3789352" y="1425169"/>
                  </a:lnTo>
                  <a:lnTo>
                    <a:pt x="3763808" y="1461304"/>
                  </a:lnTo>
                  <a:lnTo>
                    <a:pt x="3732604" y="1492508"/>
                  </a:lnTo>
                  <a:lnTo>
                    <a:pt x="3696469" y="1518051"/>
                  </a:lnTo>
                  <a:lnTo>
                    <a:pt x="3656135" y="1537202"/>
                  </a:lnTo>
                  <a:lnTo>
                    <a:pt x="3612333" y="1549228"/>
                  </a:lnTo>
                  <a:lnTo>
                    <a:pt x="3565794" y="155339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9950024" y="3018599"/>
              <a:ext cx="3825240" cy="1553845"/>
            </a:xfrm>
            <a:custGeom>
              <a:rect b="b" l="l" r="r" t="t"/>
              <a:pathLst>
                <a:path extrusionOk="0" h="1553845" w="3825240">
                  <a:moveTo>
                    <a:pt x="0" y="258904"/>
                  </a:move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565794" y="0"/>
                  </a:lnTo>
                  <a:lnTo>
                    <a:pt x="3616540" y="5020"/>
                  </a:lnTo>
                  <a:lnTo>
                    <a:pt x="3664873" y="19707"/>
                  </a:lnTo>
                  <a:lnTo>
                    <a:pt x="3709435" y="43499"/>
                  </a:lnTo>
                  <a:lnTo>
                    <a:pt x="3748868" y="75831"/>
                  </a:lnTo>
                  <a:lnTo>
                    <a:pt x="3781200" y="115264"/>
                  </a:lnTo>
                  <a:lnTo>
                    <a:pt x="3804992" y="159826"/>
                  </a:lnTo>
                  <a:lnTo>
                    <a:pt x="3819679" y="208159"/>
                  </a:lnTo>
                  <a:lnTo>
                    <a:pt x="3824699" y="258904"/>
                  </a:lnTo>
                  <a:lnTo>
                    <a:pt x="3824699" y="1294494"/>
                  </a:lnTo>
                  <a:lnTo>
                    <a:pt x="3820528" y="1341033"/>
                  </a:lnTo>
                  <a:lnTo>
                    <a:pt x="3808502" y="1384835"/>
                  </a:lnTo>
                  <a:lnTo>
                    <a:pt x="3789352" y="1425169"/>
                  </a:lnTo>
                  <a:lnTo>
                    <a:pt x="3763809" y="1461304"/>
                  </a:lnTo>
                  <a:lnTo>
                    <a:pt x="3732604" y="1492508"/>
                  </a:lnTo>
                  <a:lnTo>
                    <a:pt x="3696469" y="1518051"/>
                  </a:lnTo>
                  <a:lnTo>
                    <a:pt x="3656135" y="1537202"/>
                  </a:lnTo>
                  <a:lnTo>
                    <a:pt x="3612333" y="1549228"/>
                  </a:lnTo>
                  <a:lnTo>
                    <a:pt x="3565794" y="1553399"/>
                  </a:ln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23"/>
          <p:cNvSpPr txBox="1"/>
          <p:nvPr/>
        </p:nvSpPr>
        <p:spPr>
          <a:xfrm>
            <a:off x="10212808" y="3125438"/>
            <a:ext cx="3295015" cy="130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904" lvl="0" marL="12700" marR="5080" rtl="0" algn="ctr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Here, the input is  retracted to begin at a  non-whitespace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23"/>
          <p:cNvGrpSpPr/>
          <p:nvPr/>
        </p:nvGrpSpPr>
        <p:grpSpPr>
          <a:xfrm>
            <a:off x="9888112" y="4952312"/>
            <a:ext cx="3948525" cy="1677225"/>
            <a:chOff x="9888112" y="4952312"/>
            <a:chExt cx="3948525" cy="1677225"/>
          </a:xfrm>
        </p:grpSpPr>
        <p:pic>
          <p:nvPicPr>
            <p:cNvPr id="263" name="Google Shape;26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88112" y="4952312"/>
              <a:ext cx="3948525" cy="167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23"/>
            <p:cNvSpPr/>
            <p:nvPr/>
          </p:nvSpPr>
          <p:spPr>
            <a:xfrm>
              <a:off x="9950024" y="4995175"/>
              <a:ext cx="3825240" cy="1553845"/>
            </a:xfrm>
            <a:custGeom>
              <a:rect b="b" l="l" r="r" t="t"/>
              <a:pathLst>
                <a:path extrusionOk="0" h="1553845" w="3825240">
                  <a:moveTo>
                    <a:pt x="3565794" y="1553399"/>
                  </a:move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565794" y="0"/>
                  </a:lnTo>
                  <a:lnTo>
                    <a:pt x="3616540" y="5020"/>
                  </a:lnTo>
                  <a:lnTo>
                    <a:pt x="3664873" y="19708"/>
                  </a:lnTo>
                  <a:lnTo>
                    <a:pt x="3709435" y="43499"/>
                  </a:lnTo>
                  <a:lnTo>
                    <a:pt x="3748868" y="75831"/>
                  </a:lnTo>
                  <a:lnTo>
                    <a:pt x="3781200" y="115264"/>
                  </a:lnTo>
                  <a:lnTo>
                    <a:pt x="3804992" y="159826"/>
                  </a:lnTo>
                  <a:lnTo>
                    <a:pt x="3819679" y="208159"/>
                  </a:lnTo>
                  <a:lnTo>
                    <a:pt x="3824699" y="258904"/>
                  </a:lnTo>
                  <a:lnTo>
                    <a:pt x="3824699" y="1294494"/>
                  </a:lnTo>
                  <a:lnTo>
                    <a:pt x="3820528" y="1341033"/>
                  </a:lnTo>
                  <a:lnTo>
                    <a:pt x="3808502" y="1384835"/>
                  </a:lnTo>
                  <a:lnTo>
                    <a:pt x="3789352" y="1425169"/>
                  </a:lnTo>
                  <a:lnTo>
                    <a:pt x="3763808" y="1461304"/>
                  </a:lnTo>
                  <a:lnTo>
                    <a:pt x="3732604" y="1492508"/>
                  </a:lnTo>
                  <a:lnTo>
                    <a:pt x="3696469" y="1518051"/>
                  </a:lnTo>
                  <a:lnTo>
                    <a:pt x="3656135" y="1537202"/>
                  </a:lnTo>
                  <a:lnTo>
                    <a:pt x="3612333" y="1549228"/>
                  </a:lnTo>
                  <a:lnTo>
                    <a:pt x="3565794" y="155339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9950024" y="4995175"/>
              <a:ext cx="3825240" cy="1553845"/>
            </a:xfrm>
            <a:custGeom>
              <a:rect b="b" l="l" r="r" t="t"/>
              <a:pathLst>
                <a:path extrusionOk="0" h="1553845" w="3825240">
                  <a:moveTo>
                    <a:pt x="0" y="258904"/>
                  </a:move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565794" y="0"/>
                  </a:lnTo>
                  <a:lnTo>
                    <a:pt x="3616540" y="5020"/>
                  </a:lnTo>
                  <a:lnTo>
                    <a:pt x="3664873" y="19708"/>
                  </a:lnTo>
                  <a:lnTo>
                    <a:pt x="3709435" y="43499"/>
                  </a:lnTo>
                  <a:lnTo>
                    <a:pt x="3748868" y="75831"/>
                  </a:lnTo>
                  <a:lnTo>
                    <a:pt x="3781200" y="115264"/>
                  </a:lnTo>
                  <a:lnTo>
                    <a:pt x="3804992" y="159826"/>
                  </a:lnTo>
                  <a:lnTo>
                    <a:pt x="3819679" y="208159"/>
                  </a:lnTo>
                  <a:lnTo>
                    <a:pt x="3824699" y="258904"/>
                  </a:lnTo>
                  <a:lnTo>
                    <a:pt x="3824699" y="1294494"/>
                  </a:lnTo>
                  <a:lnTo>
                    <a:pt x="3820528" y="1341033"/>
                  </a:lnTo>
                  <a:lnTo>
                    <a:pt x="3808502" y="1384835"/>
                  </a:lnTo>
                  <a:lnTo>
                    <a:pt x="3789352" y="1425169"/>
                  </a:lnTo>
                  <a:lnTo>
                    <a:pt x="3763809" y="1461304"/>
                  </a:lnTo>
                  <a:lnTo>
                    <a:pt x="3732604" y="1492508"/>
                  </a:lnTo>
                  <a:lnTo>
                    <a:pt x="3696469" y="1518051"/>
                  </a:lnTo>
                  <a:lnTo>
                    <a:pt x="3656135" y="1537202"/>
                  </a:lnTo>
                  <a:lnTo>
                    <a:pt x="3612333" y="1549228"/>
                  </a:lnTo>
                  <a:lnTo>
                    <a:pt x="3565794" y="1553399"/>
                  </a:ln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23"/>
          <p:cNvGrpSpPr/>
          <p:nvPr/>
        </p:nvGrpSpPr>
        <p:grpSpPr>
          <a:xfrm>
            <a:off x="9888112" y="6811588"/>
            <a:ext cx="3948525" cy="1677225"/>
            <a:chOff x="9888112" y="6811588"/>
            <a:chExt cx="3948525" cy="1677225"/>
          </a:xfrm>
        </p:grpSpPr>
        <p:pic>
          <p:nvPicPr>
            <p:cNvPr id="267" name="Google Shape;267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888112" y="6811588"/>
              <a:ext cx="3948525" cy="167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3"/>
            <p:cNvSpPr/>
            <p:nvPr/>
          </p:nvSpPr>
          <p:spPr>
            <a:xfrm>
              <a:off x="9950024" y="6854450"/>
              <a:ext cx="3825240" cy="1553845"/>
            </a:xfrm>
            <a:custGeom>
              <a:rect b="b" l="l" r="r" t="t"/>
              <a:pathLst>
                <a:path extrusionOk="0" h="1553845" w="3825240">
                  <a:moveTo>
                    <a:pt x="3565794" y="1553399"/>
                  </a:move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5"/>
                  </a:ln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565794" y="0"/>
                  </a:lnTo>
                  <a:lnTo>
                    <a:pt x="3616540" y="5020"/>
                  </a:lnTo>
                  <a:lnTo>
                    <a:pt x="3664873" y="19707"/>
                  </a:lnTo>
                  <a:lnTo>
                    <a:pt x="3709435" y="43499"/>
                  </a:lnTo>
                  <a:lnTo>
                    <a:pt x="3748868" y="75831"/>
                  </a:lnTo>
                  <a:lnTo>
                    <a:pt x="3781200" y="115264"/>
                  </a:lnTo>
                  <a:lnTo>
                    <a:pt x="3804992" y="159826"/>
                  </a:lnTo>
                  <a:lnTo>
                    <a:pt x="3819679" y="208159"/>
                  </a:lnTo>
                  <a:lnTo>
                    <a:pt x="3824699" y="258905"/>
                  </a:lnTo>
                  <a:lnTo>
                    <a:pt x="3824699" y="1294494"/>
                  </a:lnTo>
                  <a:lnTo>
                    <a:pt x="3820528" y="1341033"/>
                  </a:lnTo>
                  <a:lnTo>
                    <a:pt x="3808502" y="1384835"/>
                  </a:lnTo>
                  <a:lnTo>
                    <a:pt x="3789352" y="1425169"/>
                  </a:lnTo>
                  <a:lnTo>
                    <a:pt x="3763808" y="1461304"/>
                  </a:lnTo>
                  <a:lnTo>
                    <a:pt x="3732604" y="1492508"/>
                  </a:lnTo>
                  <a:lnTo>
                    <a:pt x="3696469" y="1518051"/>
                  </a:lnTo>
                  <a:lnTo>
                    <a:pt x="3656135" y="1537202"/>
                  </a:lnTo>
                  <a:lnTo>
                    <a:pt x="3612333" y="1549228"/>
                  </a:lnTo>
                  <a:lnTo>
                    <a:pt x="3565794" y="155339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9950024" y="6854450"/>
              <a:ext cx="3825240" cy="1553845"/>
            </a:xfrm>
            <a:custGeom>
              <a:rect b="b" l="l" r="r" t="t"/>
              <a:pathLst>
                <a:path extrusionOk="0" h="1553845" w="3825240">
                  <a:moveTo>
                    <a:pt x="0" y="258905"/>
                  </a:move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565794" y="0"/>
                  </a:lnTo>
                  <a:lnTo>
                    <a:pt x="3616540" y="5020"/>
                  </a:lnTo>
                  <a:lnTo>
                    <a:pt x="3664873" y="19707"/>
                  </a:lnTo>
                  <a:lnTo>
                    <a:pt x="3709435" y="43499"/>
                  </a:lnTo>
                  <a:lnTo>
                    <a:pt x="3748868" y="75831"/>
                  </a:lnTo>
                  <a:lnTo>
                    <a:pt x="3781200" y="115264"/>
                  </a:lnTo>
                  <a:lnTo>
                    <a:pt x="3804992" y="159826"/>
                  </a:lnTo>
                  <a:lnTo>
                    <a:pt x="3819679" y="208159"/>
                  </a:lnTo>
                  <a:lnTo>
                    <a:pt x="3824699" y="258905"/>
                  </a:lnTo>
                  <a:lnTo>
                    <a:pt x="3824699" y="1294494"/>
                  </a:lnTo>
                  <a:lnTo>
                    <a:pt x="3820528" y="1341033"/>
                  </a:lnTo>
                  <a:lnTo>
                    <a:pt x="3808502" y="1384835"/>
                  </a:lnTo>
                  <a:lnTo>
                    <a:pt x="3789352" y="1425169"/>
                  </a:lnTo>
                  <a:lnTo>
                    <a:pt x="3763809" y="1461304"/>
                  </a:lnTo>
                  <a:lnTo>
                    <a:pt x="3732604" y="1492508"/>
                  </a:lnTo>
                  <a:lnTo>
                    <a:pt x="3696469" y="1518051"/>
                  </a:lnTo>
                  <a:lnTo>
                    <a:pt x="3656135" y="1537202"/>
                  </a:lnTo>
                  <a:lnTo>
                    <a:pt x="3612333" y="1549228"/>
                  </a:lnTo>
                  <a:lnTo>
                    <a:pt x="3565794" y="1553399"/>
                  </a:ln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5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23"/>
          <p:cNvSpPr txBox="1"/>
          <p:nvPr/>
        </p:nvSpPr>
        <p:spPr>
          <a:xfrm>
            <a:off x="10286156" y="5316325"/>
            <a:ext cx="314833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65405" marR="57150" rtl="0" algn="ctr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There is no return to 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process of lexical  analysis is restarted  after whitespace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2425" y="4995175"/>
            <a:ext cx="7388424" cy="25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/>
          <p:nvPr>
            <p:ph type="title"/>
          </p:nvPr>
        </p:nvSpPr>
        <p:spPr>
          <a:xfrm>
            <a:off x="538331" y="280327"/>
            <a:ext cx="65874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Transition Diagram for Unsigned numbers</a:t>
            </a:r>
            <a:endParaRPr sz="3000"/>
          </a:p>
        </p:txBody>
      </p:sp>
      <p:sp>
        <p:nvSpPr>
          <p:cNvPr id="277" name="Google Shape;277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 txBox="1"/>
          <p:nvPr/>
        </p:nvSpPr>
        <p:spPr>
          <a:xfrm>
            <a:off x="609359" y="1801130"/>
            <a:ext cx="5310505" cy="1585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Regular Expression -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0655" marR="0" rtl="0" algn="l">
              <a:lnSpc>
                <a:spcPct val="100000"/>
              </a:lnSpc>
              <a:spcBef>
                <a:spcPts val="23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digit	[0-9]+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60655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number	digit(.digit)?(E[+-]? digit)?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718075"/>
            <a:ext cx="14187549" cy="494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538324" y="280323"/>
            <a:ext cx="94214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Transition Diagram for Single and Multi-Line Comments in C</a:t>
            </a:r>
            <a:endParaRPr sz="3000"/>
          </a:p>
        </p:txBody>
      </p:sp>
      <p:sp>
        <p:nvSpPr>
          <p:cNvPr id="286" name="Google Shape;286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/>
        </p:nvSpPr>
        <p:spPr>
          <a:xfrm>
            <a:off x="855373" y="1622566"/>
            <a:ext cx="5708650" cy="1764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Regular Expression -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400"/>
              </a:lnSpc>
              <a:spcBef>
                <a:spcPts val="18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single-line comments: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\/\/(.*)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multiline comments: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\/\*(.*\n)*.*\*\/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0875" y="3603076"/>
            <a:ext cx="7683149" cy="519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538324" y="280323"/>
            <a:ext cx="9953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Keywords vs Identifiers - How does the lexer handle keywords?</a:t>
            </a:r>
            <a:endParaRPr sz="3000"/>
          </a:p>
        </p:txBody>
      </p:sp>
      <p:sp>
        <p:nvSpPr>
          <p:cNvPr id="295" name="Google Shape;295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6"/>
          <p:cNvSpPr txBox="1"/>
          <p:nvPr/>
        </p:nvSpPr>
        <p:spPr>
          <a:xfrm>
            <a:off x="683455" y="2173451"/>
            <a:ext cx="11473180" cy="5725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transition diagram for identifiers will also recognise Keywords.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9055" marR="0" rtl="0" algn="l">
              <a:lnSpc>
                <a:spcPct val="100000"/>
              </a:lnSpc>
              <a:spcBef>
                <a:spcPts val="18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ways to handle keywords that look like identifiers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Install the reserved words in the symbol table beforehand.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9109" lvl="1" marL="973455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One field of the symbol table entry can indicate that these are reserved  words (e.g.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token_name = keyword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984" lvl="1" marL="9734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when an identifier is found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1480" lvl="2" marL="14306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romanL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installID()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called to place the identifier in the symbol table.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8475" lvl="2" marL="1430655" marR="851535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romanL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Since keywords were preloaded in the symbol table,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installID() 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returns the pointer to the keyword found.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73075" lvl="1" marL="97345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getToken()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can be used to return the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token_name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538324" y="280323"/>
            <a:ext cx="9953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Keywords vs Identifiers - How does the lexer handle keywords?</a:t>
            </a:r>
            <a:endParaRPr sz="3000"/>
          </a:p>
        </p:txBody>
      </p:sp>
      <p:sp>
        <p:nvSpPr>
          <p:cNvPr id="303" name="Google Shape;303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 txBox="1"/>
          <p:nvPr/>
        </p:nvSpPr>
        <p:spPr>
          <a:xfrm>
            <a:off x="563806" y="2350938"/>
            <a:ext cx="11168380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354965" lvl="0" marL="367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Create a separate transition diagram for each keyword.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27100" marR="52768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approach, each pattern for the keywords should be defined  before the pattern for identifiers.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27100" marR="508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lphaL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enables reserved word tokens to be recognised when the lexeme  matches both patterns.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538324" y="280323"/>
            <a:ext cx="103841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How does the Lexical Analyzer implement all transition diagrams?</a:t>
            </a:r>
            <a:endParaRPr sz="3000"/>
          </a:p>
        </p:txBody>
      </p:sp>
      <p:sp>
        <p:nvSpPr>
          <p:cNvPr id="311" name="Google Shape;311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 txBox="1"/>
          <p:nvPr/>
        </p:nvSpPr>
        <p:spPr>
          <a:xfrm>
            <a:off x="708650" y="2948671"/>
            <a:ext cx="123126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three possible approaches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 1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Arrange transition diagrams for each token to be tried sequentially.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 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Run various transition diagrams in parallel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 3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Combine all transition diagrams into one.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/>
          <p:nvPr>
            <p:ph type="title"/>
          </p:nvPr>
        </p:nvSpPr>
        <p:spPr>
          <a:xfrm>
            <a:off x="538324" y="280323"/>
            <a:ext cx="103841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How does the Lexical Analyzer implement all transition diagrams?</a:t>
            </a:r>
            <a:endParaRPr sz="3000"/>
          </a:p>
        </p:txBody>
      </p:sp>
      <p:sp>
        <p:nvSpPr>
          <p:cNvPr id="319" name="Google Shape;319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 txBox="1"/>
          <p:nvPr/>
        </p:nvSpPr>
        <p:spPr>
          <a:xfrm>
            <a:off x="577646" y="2855725"/>
            <a:ext cx="10821035" cy="327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47625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 1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Arrange transition diagrams for each token to be tried  sequentially.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case, each time the function fail() is called, it resets the  forward pointer to lexeme_begin, and then tries the next transition  diagram.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37465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method, each keyword can have it’s own transition diagram,  but it must be defined before the transition diagram for identifiers.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7" name="Google Shape;67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459024" y="2130482"/>
            <a:ext cx="10100310" cy="659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4" lvl="0" marL="469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Revision 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What are tokens?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Classes of tokens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4" lvl="0" marL="4699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Implementation of Lexer: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Hand-written Implementation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Using a tool like: lex, PLY, CUP(in Java)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4" lvl="0" marL="469900" marR="0" rtl="0" algn="l">
              <a:lnSpc>
                <a:spcPct val="114074"/>
              </a:lnSpc>
              <a:spcBef>
                <a:spcPts val="66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Handwritten Implementation: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Recap - Regular expressions and Transition diagrams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Implementation of Transition Diagrams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5" lvl="1" marL="2298700" marR="5080" rtl="0" algn="l">
              <a:lnSpc>
                <a:spcPct val="108518"/>
              </a:lnSpc>
              <a:spcBef>
                <a:spcPts val="20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○"/>
            </a:pPr>
            <a:r>
              <a:rPr b="1" i="0" lang="en-US" sz="27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How does the Lexical Analyzer implement all transition  diagrams?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6244" lvl="0" marL="469900" marR="0" rtl="0" algn="l">
              <a:lnSpc>
                <a:spcPct val="106481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700"/>
              <a:buFont typeface="Arial"/>
              <a:buChar char="●"/>
            </a:pPr>
            <a:r>
              <a:rPr b="1" lang="en-US" sz="27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538324" y="280323"/>
            <a:ext cx="103841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How does the Lexical Analyzer implement all transition diagrams?</a:t>
            </a:r>
            <a:endParaRPr sz="3000"/>
          </a:p>
        </p:txBody>
      </p:sp>
      <p:sp>
        <p:nvSpPr>
          <p:cNvPr id="327" name="Google Shape;327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0"/>
          <p:cNvSpPr txBox="1"/>
          <p:nvPr/>
        </p:nvSpPr>
        <p:spPr>
          <a:xfrm>
            <a:off x="558596" y="2684050"/>
            <a:ext cx="12011660" cy="5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 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Run various transition diagrams in parallel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involves feeding the net input character to all transition diagrams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more than one transition diagram matches the lexeme, the usual strategy  is to take the longest prefix.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Approach 3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Combine all transition diagrams into one.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transition diagram reads input until there is no possible next state.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longest lexeme that matches a pattern is taken.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850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is the preferred approach. However, the problem of combining several  transition diagrams is more complex.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>
            <p:ph type="title"/>
          </p:nvPr>
        </p:nvSpPr>
        <p:spPr>
          <a:xfrm>
            <a:off x="538331" y="280327"/>
            <a:ext cx="61042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Question 1: Find the number of tokens</a:t>
            </a:r>
            <a:endParaRPr sz="3000"/>
          </a:p>
        </p:txBody>
      </p:sp>
      <p:sp>
        <p:nvSpPr>
          <p:cNvPr id="337" name="Google Shape;337;p31"/>
          <p:cNvSpPr txBox="1"/>
          <p:nvPr/>
        </p:nvSpPr>
        <p:spPr>
          <a:xfrm>
            <a:off x="446245" y="1894650"/>
            <a:ext cx="2035810" cy="607695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1100">
            <a:spAutoFit/>
          </a:bodyPr>
          <a:lstStyle/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a = 20</a:t>
            </a:r>
            <a:r>
              <a:rPr lang="en-US" sz="32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8" name="Google Shape;338;p31"/>
          <p:cNvGraphicFramePr/>
          <p:nvPr/>
        </p:nvGraphicFramePr>
        <p:xfrm>
          <a:off x="3521937" y="3064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{05944882-029D-4C23-8E60-1B9E751C6540}</a:tableStyleId>
              </a:tblPr>
              <a:tblGrid>
                <a:gridCol w="1916425"/>
                <a:gridCol w="3032125"/>
                <a:gridCol w="1823725"/>
              </a:tblGrid>
              <a:tr h="609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Constant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Symbol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2"/>
          <p:cNvSpPr txBox="1"/>
          <p:nvPr>
            <p:ph type="title"/>
          </p:nvPr>
        </p:nvSpPr>
        <p:spPr>
          <a:xfrm>
            <a:off x="538331" y="286009"/>
            <a:ext cx="6509384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3200"/>
              <a:t>Question 2: Find the number of tokens</a:t>
            </a:r>
            <a:endParaRPr sz="3200"/>
          </a:p>
        </p:txBody>
      </p:sp>
      <p:sp>
        <p:nvSpPr>
          <p:cNvPr id="346" name="Google Shape;346;p32"/>
          <p:cNvSpPr txBox="1"/>
          <p:nvPr/>
        </p:nvSpPr>
        <p:spPr>
          <a:xfrm>
            <a:off x="703324" y="3117775"/>
            <a:ext cx="3608704" cy="3562985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041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1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61340" marR="3270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//Compiler Design  int a, b;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61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10;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61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20;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61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return 0;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1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7" name="Google Shape;347;p32"/>
          <p:cNvGraphicFramePr/>
          <p:nvPr/>
        </p:nvGraphicFramePr>
        <p:xfrm>
          <a:off x="5733262" y="17950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{05944882-029D-4C23-8E60-1B9E751C6540}</a:tableStyleId>
              </a:tblPr>
              <a:tblGrid>
                <a:gridCol w="2225675"/>
                <a:gridCol w="2218050"/>
                <a:gridCol w="1096000"/>
              </a:tblGrid>
              <a:tr h="487625">
                <a:tc gridSpan="2"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main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symbol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symbol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9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//Compiler Design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2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Separator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b;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Identifier, symbol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a=10;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b=10;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0;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symbol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625">
                <a:tc gridSpan="2"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55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/>
        </p:nvSpPr>
        <p:spPr>
          <a:xfrm>
            <a:off x="1111761" y="3035501"/>
            <a:ext cx="6630034" cy="3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	for E 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&lt;assign_op&gt;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 , Pointer to symbol table entry	for M&gt;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&lt;mult-op&gt;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	for C&gt;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&lt;exp-op&gt;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&lt;number, integer value 2&gt;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>
            <p:ph type="title"/>
          </p:nvPr>
        </p:nvSpPr>
        <p:spPr>
          <a:xfrm>
            <a:off x="538331" y="280327"/>
            <a:ext cx="84766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Question 3: Write the tokens and associated attribute</a:t>
            </a:r>
            <a:endParaRPr sz="3000"/>
          </a:p>
        </p:txBody>
      </p:sp>
      <p:sp>
        <p:nvSpPr>
          <p:cNvPr id="356" name="Google Shape;356;p33"/>
          <p:cNvSpPr txBox="1"/>
          <p:nvPr/>
        </p:nvSpPr>
        <p:spPr>
          <a:xfrm>
            <a:off x="471724" y="1998724"/>
            <a:ext cx="2641600" cy="69342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57775">
            <a:spAutoFit/>
          </a:bodyPr>
          <a:lstStyle/>
          <a:p>
            <a:pPr indent="0" lvl="0" marL="2768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= M * C **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/>
          <p:nvPr/>
        </p:nvSpPr>
        <p:spPr>
          <a:xfrm>
            <a:off x="538324" y="280323"/>
            <a:ext cx="93402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4: List all the tokens in the following code snippet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2" name="Google Shape;362;p34"/>
          <p:cNvGraphicFramePr/>
          <p:nvPr/>
        </p:nvGraphicFramePr>
        <p:xfrm>
          <a:off x="3646094" y="2196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{05944882-029D-4C23-8E60-1B9E751C6540}</a:tableStyleId>
              </a:tblPr>
              <a:tblGrid>
                <a:gridCol w="4342125"/>
                <a:gridCol w="1116325"/>
                <a:gridCol w="647075"/>
                <a:gridCol w="577850"/>
                <a:gridCol w="517525"/>
                <a:gridCol w="560700"/>
                <a:gridCol w="491500"/>
                <a:gridCol w="429250"/>
              </a:tblGrid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Pattern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if, else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a,	b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Relop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Assignop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Arithop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Punctuation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	)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254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46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780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82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150"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3" name="Google Shape;363;p34"/>
          <p:cNvSpPr txBox="1"/>
          <p:nvPr/>
        </p:nvSpPr>
        <p:spPr>
          <a:xfrm>
            <a:off x="446249" y="2983450"/>
            <a:ext cx="2340610" cy="4311015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if(a &gt; b)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1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a + 1;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1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b + 1;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 txBox="1"/>
          <p:nvPr>
            <p:ph type="title"/>
          </p:nvPr>
        </p:nvSpPr>
        <p:spPr>
          <a:xfrm>
            <a:off x="563808" y="356004"/>
            <a:ext cx="296227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</p:txBody>
      </p:sp>
      <p:sp>
        <p:nvSpPr>
          <p:cNvPr id="371" name="Google Shape;371;p35"/>
          <p:cNvSpPr txBox="1"/>
          <p:nvPr/>
        </p:nvSpPr>
        <p:spPr>
          <a:xfrm>
            <a:off x="538324" y="888885"/>
            <a:ext cx="934021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4: List all the tokens in the following code snippet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446249" y="2983450"/>
            <a:ext cx="2340610" cy="4311015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if(a &gt; b)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1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a + 1;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21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b + 1;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4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5"/>
          <p:cNvSpPr txBox="1"/>
          <p:nvPr/>
        </p:nvSpPr>
        <p:spPr>
          <a:xfrm>
            <a:off x="3390400" y="1726969"/>
            <a:ext cx="3002915" cy="6852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keyword, if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(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&lt;identifier, a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relop, &gt;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identifier, b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punctuation,)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{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&lt;identifier, a&gt;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Assignop, =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&lt;identifier, a&gt;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Arithop, +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1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;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}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8175425" y="1726969"/>
            <a:ext cx="3002915" cy="44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keyword, else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{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&lt;identifier, b&gt;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Assignop, =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&lt;identifier, b&gt;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Arithop, +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number, 1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;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&lt; punctuation, } &gt;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6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6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538331" y="280327"/>
            <a:ext cx="43688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Some important definitions</a:t>
            </a:r>
            <a:endParaRPr sz="3000"/>
          </a:p>
        </p:txBody>
      </p:sp>
      <p:sp>
        <p:nvSpPr>
          <p:cNvPr id="75" name="Google Shape;75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459024" y="3592808"/>
            <a:ext cx="1105408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Recall that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104775" rtl="0" algn="l">
              <a:lnSpc>
                <a:spcPct val="108928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Token :- It is a pair consisting of a token name and an optional attribute  value.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87755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&lt;token name, attribute value&gt;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927100" marR="5080" rtl="0" algn="l">
              <a:lnSpc>
                <a:spcPct val="107142"/>
              </a:lnSpc>
              <a:spcBef>
                <a:spcPts val="10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Token name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an abstract symbol representing a kind of lexical unit -  keywords, identifiers etc.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9271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 value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pointer to the symbol table entry.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Examples</a:t>
            </a:r>
            <a:endParaRPr sz="3000"/>
          </a:p>
        </p:txBody>
      </p:sp>
      <p:sp>
        <p:nvSpPr>
          <p:cNvPr id="83" name="Google Shape;83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" name="Google Shape;85;p5"/>
          <p:cNvGraphicFramePr/>
          <p:nvPr/>
        </p:nvGraphicFramePr>
        <p:xfrm>
          <a:off x="457442" y="25519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{05944882-029D-4C23-8E60-1B9E751C6540}</a:tableStyleId>
              </a:tblPr>
              <a:tblGrid>
                <a:gridCol w="2511425"/>
                <a:gridCol w="6313800"/>
                <a:gridCol w="3008000"/>
              </a:tblGrid>
              <a:tr h="661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Token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Informal Description of Pattern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Lexemes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625">
                <a:tc>
                  <a:txBody>
                    <a:bodyPr/>
                    <a:lstStyle/>
                    <a:p>
                      <a:pPr indent="0" lvl="0" marL="3263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 i,f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Characters e,l,s,e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37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Comparison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 or &gt; or &lt;= or &gt;= or == or !=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&lt;=,!=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02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Letter followed by letters and digits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Sum, avg1, pi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800"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numeric constant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10001, 3.14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375">
                <a:tc>
                  <a:txBody>
                    <a:bodyPr/>
                    <a:lstStyle/>
                    <a:p>
                      <a:pPr indent="0" lvl="0" marL="246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Anything but “, surrounded by “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59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“compiler design”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3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538331" y="114878"/>
            <a:ext cx="2632710" cy="1256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0" lvl="0" marL="12700" marR="5080" rtl="0" algn="l">
              <a:lnSpc>
                <a:spcPct val="13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Tokens</a:t>
            </a:r>
            <a:endParaRPr sz="3000"/>
          </a:p>
        </p:txBody>
      </p:sp>
      <p:sp>
        <p:nvSpPr>
          <p:cNvPr id="91" name="Google Shape;91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592896" y="2350213"/>
            <a:ext cx="11587480" cy="406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443865" lvl="0" marL="455930" marR="446405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Tokens are required to classify substrings of source program according to  their role.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parser relies on token distinctions.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3875" lvl="0" marL="53594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get next token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is the command sent from the Parser to the Lexical analyzer.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74422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On receipt of the command, the lexical analyzer scans the input until it  determines the next token, and returns it.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Input is read left to right.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Lookahead is required to decide where one token ends.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538331" y="114878"/>
            <a:ext cx="2732405" cy="1256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0" lvl="0" marL="12700" marR="5080" rtl="0" algn="l">
              <a:lnSpc>
                <a:spcPct val="134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Classes of Tokens</a:t>
            </a:r>
            <a:endParaRPr sz="3000"/>
          </a:p>
        </p:txBody>
      </p:sp>
      <p:sp>
        <p:nvSpPr>
          <p:cNvPr id="99" name="Google Shape;99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756749" y="2487196"/>
            <a:ext cx="1184021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920875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Choosing good tokens is important, and is mostly language specific.  The most common classes of tokens are listed below: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600710" rtl="0" algn="l">
              <a:lnSpc>
                <a:spcPct val="107142"/>
              </a:lnSpc>
              <a:spcBef>
                <a:spcPts val="10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One token for each keyword. The pattern for a keyword is the  same as the keyword itself.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Operators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Tokens either individually, or in classes for operators.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Identifiers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One token representing all identifiers.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7142"/>
              </a:lnSpc>
              <a:spcBef>
                <a:spcPts val="10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Constants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One or more tokens representing constants, such as numbers and  literal strings.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224154" rtl="0" algn="l">
              <a:lnSpc>
                <a:spcPct val="107142"/>
              </a:lnSpc>
              <a:spcBef>
                <a:spcPts val="105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Punctuation Symbols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- Tokens for each punctuation symbol, such as left and  right parentheses, comma and semicolon.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538331" y="280327"/>
            <a:ext cx="318897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Attributes of Tokens</a:t>
            </a:r>
            <a:endParaRPr sz="3000"/>
          </a:p>
        </p:txBody>
      </p:sp>
      <p:sp>
        <p:nvSpPr>
          <p:cNvPr id="107" name="Google Shape;107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472871" y="2379526"/>
            <a:ext cx="11725910" cy="603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925">
            <a:spAutoFit/>
          </a:bodyPr>
          <a:lstStyle/>
          <a:p>
            <a:pPr indent="-443865" lvl="0" marL="455930" marR="725805" rtl="0" algn="l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When more than one lexeme can match a pattern, lexical analyzer must  provide additional information about each lexeme matched.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This additional information is stored in the attribute-value field of the token.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attribute-value field can include several pieces of information.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Consider the example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token ID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(an identifier)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67640" rtl="0" algn="l">
              <a:lnSpc>
                <a:spcPct val="119642"/>
              </a:lnSpc>
              <a:spcBef>
                <a:spcPts val="111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Its attributes are the lexeme, the type and the location at which it is first  found. This is added to the symbol table.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963294" rtl="0" algn="l">
              <a:lnSpc>
                <a:spcPct val="100000"/>
              </a:lnSpc>
              <a:spcBef>
                <a:spcPts val="9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attribute value is the pointer to the symbol table entry for that  identifier.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Lexical analyzer returns token name and attribute value to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50850" rtl="0" algn="l">
              <a:lnSpc>
                <a:spcPct val="119642"/>
              </a:lnSpc>
              <a:spcBef>
                <a:spcPts val="11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token name influences parsing decisions, whereas the attribute value  influences translation of tokens after parsing.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538331" y="280327"/>
            <a:ext cx="39096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Implementation of Lexer</a:t>
            </a:r>
            <a:endParaRPr sz="3000"/>
          </a:p>
        </p:txBody>
      </p:sp>
      <p:sp>
        <p:nvSpPr>
          <p:cNvPr id="115" name="Google Shape;115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459024" y="2580313"/>
            <a:ext cx="11452860" cy="2595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There are two ways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4" lvl="0" marL="13843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Hand-written Implementation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 One will write the lexer from scratch  as a program. For example : The C compiler is hand-written. It is  basically called loop-switch implementation.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597"/>
              </a:buClr>
              <a:buSzPts val="2750"/>
              <a:buFont typeface="Arial"/>
              <a:buNone/>
            </a:pPr>
            <a:r>
              <a:t/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4" lvl="0" marL="13843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Using a tool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: lex, PLY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2022-01-30T07:28:26Z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