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2" r:id="rId36"/>
    <p:sldId id="291" r:id="rId37"/>
    <p:sldId id="286" r:id="rId38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84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749" y="2120865"/>
            <a:ext cx="12905105" cy="393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559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al@pes.edu" TargetMode="External"/><Relationship Id="rId2" Type="http://schemas.openxmlformats.org/officeDocument/2006/relationships/hyperlink" Target="mailto:preetkanwal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Compiler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96" y="1353388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927" y="7952010"/>
            <a:ext cx="63417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Teaching</a:t>
            </a:r>
            <a:r>
              <a:rPr sz="3000" spc="-15" dirty="0">
                <a:latin typeface="Calibri"/>
                <a:cs typeface="Calibri"/>
              </a:rPr>
              <a:t> Assistant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Lavitra</a:t>
            </a:r>
            <a:r>
              <a:rPr sz="3000" spc="-10" dirty="0">
                <a:latin typeface="Calibri"/>
                <a:cs typeface="Calibri"/>
              </a:rPr>
              <a:t> Kshitij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Madan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1634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Bottom-up</a:t>
            </a:r>
            <a:r>
              <a:rPr sz="3000" spc="-5" dirty="0"/>
              <a:t> </a:t>
            </a:r>
            <a:r>
              <a:rPr sz="3000" spc="-15" dirty="0"/>
              <a:t>parsing</a:t>
            </a:r>
            <a:r>
              <a:rPr sz="3000" spc="-10" dirty="0"/>
              <a:t> </a:t>
            </a:r>
            <a:r>
              <a:rPr sz="3000" spc="-20" dirty="0"/>
              <a:t>example</a:t>
            </a:r>
            <a:r>
              <a:rPr sz="3000" spc="-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4403548"/>
            <a:ext cx="9123680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13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Since</a:t>
            </a:r>
            <a:r>
              <a:rPr sz="2800" b="1" spc="2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2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do</a:t>
            </a:r>
            <a:r>
              <a:rPr sz="2800" b="1" spc="2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not</a:t>
            </a:r>
            <a:r>
              <a:rPr sz="2800" b="1" spc="2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have</a:t>
            </a:r>
            <a:r>
              <a:rPr sz="2800" b="1" spc="2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24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handle</a:t>
            </a:r>
            <a:r>
              <a:rPr sz="2800" b="1" spc="2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at</a:t>
            </a:r>
            <a:r>
              <a:rPr sz="2800" b="1" spc="2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TOS,</a:t>
            </a:r>
            <a:r>
              <a:rPr sz="2800" b="1" spc="24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2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2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shift</a:t>
            </a:r>
            <a:r>
              <a:rPr sz="2800" b="1" spc="24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another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onto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TOS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now</a:t>
            </a:r>
            <a:r>
              <a:rPr sz="2800" b="1" spc="16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has</a:t>
            </a:r>
            <a:r>
              <a:rPr sz="2800" b="1" spc="15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“id”</a:t>
            </a:r>
            <a:r>
              <a:rPr sz="2800" b="1" spc="16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which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15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be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reduced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“F”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using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third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production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rule.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143" y="3275679"/>
                  </a:moveTo>
                  <a:lnTo>
                    <a:pt x="498241" y="3275679"/>
                  </a:lnTo>
                  <a:lnTo>
                    <a:pt x="450257" y="3273399"/>
                  </a:lnTo>
                  <a:lnTo>
                    <a:pt x="403563" y="3266695"/>
                  </a:lnTo>
                  <a:lnTo>
                    <a:pt x="358369" y="3255779"/>
                  </a:lnTo>
                  <a:lnTo>
                    <a:pt x="314883" y="3240857"/>
                  </a:lnTo>
                  <a:lnTo>
                    <a:pt x="273314" y="3222139"/>
                  </a:lnTo>
                  <a:lnTo>
                    <a:pt x="233870" y="3199834"/>
                  </a:lnTo>
                  <a:lnTo>
                    <a:pt x="196761" y="3174151"/>
                  </a:lnTo>
                  <a:lnTo>
                    <a:pt x="162195" y="3145298"/>
                  </a:lnTo>
                  <a:lnTo>
                    <a:pt x="130381" y="3113484"/>
                  </a:lnTo>
                  <a:lnTo>
                    <a:pt x="101528" y="3078918"/>
                  </a:lnTo>
                  <a:lnTo>
                    <a:pt x="75845" y="3041809"/>
                  </a:lnTo>
                  <a:lnTo>
                    <a:pt x="53540" y="3002365"/>
                  </a:lnTo>
                  <a:lnTo>
                    <a:pt x="34822" y="2960796"/>
                  </a:lnTo>
                  <a:lnTo>
                    <a:pt x="19900" y="2917310"/>
                  </a:lnTo>
                  <a:lnTo>
                    <a:pt x="8984" y="2872116"/>
                  </a:lnTo>
                  <a:lnTo>
                    <a:pt x="2280" y="2825422"/>
                  </a:lnTo>
                  <a:lnTo>
                    <a:pt x="0" y="2777438"/>
                  </a:lnTo>
                  <a:lnTo>
                    <a:pt x="0" y="498240"/>
                  </a:lnTo>
                  <a:lnTo>
                    <a:pt x="2280" y="450257"/>
                  </a:lnTo>
                  <a:lnTo>
                    <a:pt x="8984" y="403563"/>
                  </a:lnTo>
                  <a:lnTo>
                    <a:pt x="19900" y="358369"/>
                  </a:lnTo>
                  <a:lnTo>
                    <a:pt x="34822" y="314883"/>
                  </a:lnTo>
                  <a:lnTo>
                    <a:pt x="53540" y="273313"/>
                  </a:lnTo>
                  <a:lnTo>
                    <a:pt x="75845" y="233870"/>
                  </a:lnTo>
                  <a:lnTo>
                    <a:pt x="101528" y="196761"/>
                  </a:lnTo>
                  <a:lnTo>
                    <a:pt x="130381" y="162195"/>
                  </a:lnTo>
                  <a:lnTo>
                    <a:pt x="162195" y="130381"/>
                  </a:lnTo>
                  <a:lnTo>
                    <a:pt x="196761" y="101528"/>
                  </a:lnTo>
                  <a:lnTo>
                    <a:pt x="233870" y="75845"/>
                  </a:lnTo>
                  <a:lnTo>
                    <a:pt x="273314" y="53540"/>
                  </a:lnTo>
                  <a:lnTo>
                    <a:pt x="314883" y="34822"/>
                  </a:lnTo>
                  <a:lnTo>
                    <a:pt x="358369" y="19900"/>
                  </a:lnTo>
                  <a:lnTo>
                    <a:pt x="403563" y="8984"/>
                  </a:lnTo>
                  <a:lnTo>
                    <a:pt x="450257" y="2280"/>
                  </a:lnTo>
                  <a:lnTo>
                    <a:pt x="498241" y="0"/>
                  </a:lnTo>
                  <a:lnTo>
                    <a:pt x="2491143" y="0"/>
                  </a:lnTo>
                  <a:lnTo>
                    <a:pt x="2540389" y="2438"/>
                  </a:lnTo>
                  <a:lnTo>
                    <a:pt x="2588800" y="9662"/>
                  </a:lnTo>
                  <a:lnTo>
                    <a:pt x="2636050" y="21536"/>
                  </a:lnTo>
                  <a:lnTo>
                    <a:pt x="2681813" y="37926"/>
                  </a:lnTo>
                  <a:lnTo>
                    <a:pt x="2725761" y="58696"/>
                  </a:lnTo>
                  <a:lnTo>
                    <a:pt x="2767568" y="83710"/>
                  </a:lnTo>
                  <a:lnTo>
                    <a:pt x="2806908" y="112833"/>
                  </a:lnTo>
                  <a:lnTo>
                    <a:pt x="2843453" y="145931"/>
                  </a:lnTo>
                  <a:lnTo>
                    <a:pt x="2876551" y="182476"/>
                  </a:lnTo>
                  <a:lnTo>
                    <a:pt x="2905675" y="221816"/>
                  </a:lnTo>
                  <a:lnTo>
                    <a:pt x="2930689" y="263623"/>
                  </a:lnTo>
                  <a:lnTo>
                    <a:pt x="2951459" y="307572"/>
                  </a:lnTo>
                  <a:lnTo>
                    <a:pt x="2967849" y="353334"/>
                  </a:lnTo>
                  <a:lnTo>
                    <a:pt x="2979724" y="400585"/>
                  </a:lnTo>
                  <a:lnTo>
                    <a:pt x="2986948" y="448995"/>
                  </a:lnTo>
                  <a:lnTo>
                    <a:pt x="2989386" y="498240"/>
                  </a:lnTo>
                  <a:lnTo>
                    <a:pt x="2989386" y="2777438"/>
                  </a:lnTo>
                  <a:lnTo>
                    <a:pt x="2987105" y="2825422"/>
                  </a:lnTo>
                  <a:lnTo>
                    <a:pt x="2980402" y="2872116"/>
                  </a:lnTo>
                  <a:lnTo>
                    <a:pt x="2969485" y="2917310"/>
                  </a:lnTo>
                  <a:lnTo>
                    <a:pt x="2954563" y="2960796"/>
                  </a:lnTo>
                  <a:lnTo>
                    <a:pt x="2935845" y="3002365"/>
                  </a:lnTo>
                  <a:lnTo>
                    <a:pt x="2913541" y="3041809"/>
                  </a:lnTo>
                  <a:lnTo>
                    <a:pt x="2887857" y="3078918"/>
                  </a:lnTo>
                  <a:lnTo>
                    <a:pt x="2859004" y="3113484"/>
                  </a:lnTo>
                  <a:lnTo>
                    <a:pt x="2827190" y="3145298"/>
                  </a:lnTo>
                  <a:lnTo>
                    <a:pt x="2792624" y="3174151"/>
                  </a:lnTo>
                  <a:lnTo>
                    <a:pt x="2755515" y="3199834"/>
                  </a:lnTo>
                  <a:lnTo>
                    <a:pt x="2716071" y="3222139"/>
                  </a:lnTo>
                  <a:lnTo>
                    <a:pt x="2674502" y="3240857"/>
                  </a:lnTo>
                  <a:lnTo>
                    <a:pt x="2631016" y="3255779"/>
                  </a:lnTo>
                  <a:lnTo>
                    <a:pt x="2585821" y="3266695"/>
                  </a:lnTo>
                  <a:lnTo>
                    <a:pt x="2539127" y="3273399"/>
                  </a:lnTo>
                  <a:lnTo>
                    <a:pt x="2491143" y="327567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40"/>
                  </a:moveTo>
                  <a:lnTo>
                    <a:pt x="2280" y="450257"/>
                  </a:lnTo>
                  <a:lnTo>
                    <a:pt x="8984" y="403563"/>
                  </a:lnTo>
                  <a:lnTo>
                    <a:pt x="19900" y="358369"/>
                  </a:lnTo>
                  <a:lnTo>
                    <a:pt x="34822" y="314883"/>
                  </a:lnTo>
                  <a:lnTo>
                    <a:pt x="53540" y="273313"/>
                  </a:lnTo>
                  <a:lnTo>
                    <a:pt x="75845" y="233870"/>
                  </a:lnTo>
                  <a:lnTo>
                    <a:pt x="101528" y="196761"/>
                  </a:lnTo>
                  <a:lnTo>
                    <a:pt x="130381" y="162195"/>
                  </a:lnTo>
                  <a:lnTo>
                    <a:pt x="162195" y="130381"/>
                  </a:lnTo>
                  <a:lnTo>
                    <a:pt x="196761" y="101528"/>
                  </a:lnTo>
                  <a:lnTo>
                    <a:pt x="233870" y="75845"/>
                  </a:lnTo>
                  <a:lnTo>
                    <a:pt x="273314" y="53540"/>
                  </a:lnTo>
                  <a:lnTo>
                    <a:pt x="314883" y="34822"/>
                  </a:lnTo>
                  <a:lnTo>
                    <a:pt x="358369" y="19900"/>
                  </a:lnTo>
                  <a:lnTo>
                    <a:pt x="403563" y="8984"/>
                  </a:lnTo>
                  <a:lnTo>
                    <a:pt x="450257" y="2280"/>
                  </a:lnTo>
                  <a:lnTo>
                    <a:pt x="498241" y="0"/>
                  </a:lnTo>
                  <a:lnTo>
                    <a:pt x="2491143" y="0"/>
                  </a:lnTo>
                  <a:lnTo>
                    <a:pt x="2540389" y="2438"/>
                  </a:lnTo>
                  <a:lnTo>
                    <a:pt x="2588800" y="9662"/>
                  </a:lnTo>
                  <a:lnTo>
                    <a:pt x="2636050" y="21536"/>
                  </a:lnTo>
                  <a:lnTo>
                    <a:pt x="2681813" y="37926"/>
                  </a:lnTo>
                  <a:lnTo>
                    <a:pt x="2725761" y="58696"/>
                  </a:lnTo>
                  <a:lnTo>
                    <a:pt x="2767568" y="83710"/>
                  </a:lnTo>
                  <a:lnTo>
                    <a:pt x="2806908" y="112833"/>
                  </a:lnTo>
                  <a:lnTo>
                    <a:pt x="2843453" y="145931"/>
                  </a:lnTo>
                  <a:lnTo>
                    <a:pt x="2876551" y="182476"/>
                  </a:lnTo>
                  <a:lnTo>
                    <a:pt x="2905675" y="221816"/>
                  </a:lnTo>
                  <a:lnTo>
                    <a:pt x="2930689" y="263623"/>
                  </a:lnTo>
                  <a:lnTo>
                    <a:pt x="2951459" y="307572"/>
                  </a:lnTo>
                  <a:lnTo>
                    <a:pt x="2967849" y="353334"/>
                  </a:lnTo>
                  <a:lnTo>
                    <a:pt x="2979724" y="400585"/>
                  </a:lnTo>
                  <a:lnTo>
                    <a:pt x="2986948" y="448995"/>
                  </a:lnTo>
                  <a:lnTo>
                    <a:pt x="2989386" y="498240"/>
                  </a:lnTo>
                  <a:lnTo>
                    <a:pt x="2989386" y="2777438"/>
                  </a:lnTo>
                  <a:lnTo>
                    <a:pt x="2987105" y="2825422"/>
                  </a:lnTo>
                  <a:lnTo>
                    <a:pt x="2980402" y="2872116"/>
                  </a:lnTo>
                  <a:lnTo>
                    <a:pt x="2969485" y="2917310"/>
                  </a:lnTo>
                  <a:lnTo>
                    <a:pt x="2954563" y="2960796"/>
                  </a:lnTo>
                  <a:lnTo>
                    <a:pt x="2935845" y="3002365"/>
                  </a:lnTo>
                  <a:lnTo>
                    <a:pt x="2913541" y="3041809"/>
                  </a:lnTo>
                  <a:lnTo>
                    <a:pt x="2887857" y="3078918"/>
                  </a:lnTo>
                  <a:lnTo>
                    <a:pt x="2859004" y="3113484"/>
                  </a:lnTo>
                  <a:lnTo>
                    <a:pt x="2827190" y="3145298"/>
                  </a:lnTo>
                  <a:lnTo>
                    <a:pt x="2792624" y="3174151"/>
                  </a:lnTo>
                  <a:lnTo>
                    <a:pt x="2755515" y="3199834"/>
                  </a:lnTo>
                  <a:lnTo>
                    <a:pt x="2716071" y="3222139"/>
                  </a:lnTo>
                  <a:lnTo>
                    <a:pt x="2674502" y="3240857"/>
                  </a:lnTo>
                  <a:lnTo>
                    <a:pt x="2631016" y="3255779"/>
                  </a:lnTo>
                  <a:lnTo>
                    <a:pt x="2585821" y="3266695"/>
                  </a:lnTo>
                  <a:lnTo>
                    <a:pt x="2539127" y="3273399"/>
                  </a:lnTo>
                  <a:lnTo>
                    <a:pt x="2491143" y="3275679"/>
                  </a:lnTo>
                  <a:lnTo>
                    <a:pt x="498241" y="3275679"/>
                  </a:lnTo>
                  <a:lnTo>
                    <a:pt x="450257" y="3273399"/>
                  </a:lnTo>
                  <a:lnTo>
                    <a:pt x="403563" y="3266695"/>
                  </a:lnTo>
                  <a:lnTo>
                    <a:pt x="358369" y="3255779"/>
                  </a:lnTo>
                  <a:lnTo>
                    <a:pt x="314883" y="3240857"/>
                  </a:lnTo>
                  <a:lnTo>
                    <a:pt x="273314" y="3222139"/>
                  </a:lnTo>
                  <a:lnTo>
                    <a:pt x="233870" y="3199834"/>
                  </a:lnTo>
                  <a:lnTo>
                    <a:pt x="196761" y="3174151"/>
                  </a:lnTo>
                  <a:lnTo>
                    <a:pt x="162195" y="3145298"/>
                  </a:lnTo>
                  <a:lnTo>
                    <a:pt x="130381" y="3113484"/>
                  </a:lnTo>
                  <a:lnTo>
                    <a:pt x="101528" y="3078918"/>
                  </a:lnTo>
                  <a:lnTo>
                    <a:pt x="75845" y="3041809"/>
                  </a:lnTo>
                  <a:lnTo>
                    <a:pt x="53540" y="3002365"/>
                  </a:lnTo>
                  <a:lnTo>
                    <a:pt x="34822" y="2960796"/>
                  </a:lnTo>
                  <a:lnTo>
                    <a:pt x="19900" y="2917310"/>
                  </a:lnTo>
                  <a:lnTo>
                    <a:pt x="8984" y="2872116"/>
                  </a:lnTo>
                  <a:lnTo>
                    <a:pt x="2280" y="2825422"/>
                  </a:lnTo>
                  <a:lnTo>
                    <a:pt x="0" y="2777438"/>
                  </a:lnTo>
                  <a:lnTo>
                    <a:pt x="0" y="49824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553777" y="3467599"/>
            <a:ext cx="189738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129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Grammar: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474345" marR="15240" indent="-45212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07856" y="5601199"/>
            <a:ext cx="178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26198" y="1957754"/>
          <a:ext cx="1734820" cy="199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14475" y="6869718"/>
          <a:ext cx="1734820" cy="1992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 marL="7397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39">
                <a:tc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4">
                <a:tc>
                  <a:txBody>
                    <a:bodyPr/>
                    <a:lstStyle/>
                    <a:p>
                      <a:pPr marL="7791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168769" y="7350363"/>
            <a:ext cx="434340" cy="316865"/>
          </a:xfrm>
          <a:custGeom>
            <a:avLst/>
            <a:gdLst/>
            <a:ahLst/>
            <a:cxnLst/>
            <a:rect l="l" t="t" r="r" b="b"/>
            <a:pathLst>
              <a:path w="434339" h="316865">
                <a:moveTo>
                  <a:pt x="0" y="316522"/>
                </a:moveTo>
                <a:lnTo>
                  <a:pt x="433753" y="0"/>
                </a:lnTo>
              </a:path>
            </a:pathLst>
          </a:custGeom>
          <a:ln w="38099">
            <a:solidFill>
              <a:srgbClr val="3E6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85773" y="6869724"/>
          <a:ext cx="1734820" cy="199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3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940624" y="7442624"/>
            <a:ext cx="1685289" cy="847725"/>
            <a:chOff x="3940624" y="7442624"/>
            <a:chExt cx="1685289" cy="847725"/>
          </a:xfrm>
        </p:grpSpPr>
        <p:sp>
          <p:nvSpPr>
            <p:cNvPr id="16" name="object 16"/>
            <p:cNvSpPr/>
            <p:nvPr/>
          </p:nvSpPr>
          <p:spPr>
            <a:xfrm>
              <a:off x="3945387" y="7447387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4" h="838200">
                  <a:moveTo>
                    <a:pt x="1256399" y="837599"/>
                  </a:move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5387" y="7447387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4" h="838200">
                  <a:moveTo>
                    <a:pt x="0" y="209399"/>
                  </a:move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1634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Bottom-up</a:t>
            </a:r>
            <a:r>
              <a:rPr sz="3000" spc="-5" dirty="0"/>
              <a:t> </a:t>
            </a:r>
            <a:r>
              <a:rPr sz="3000" spc="-15" dirty="0"/>
              <a:t>parsing</a:t>
            </a:r>
            <a:r>
              <a:rPr sz="3000" spc="-10" dirty="0"/>
              <a:t> </a:t>
            </a:r>
            <a:r>
              <a:rPr sz="3000" spc="-20" dirty="0"/>
              <a:t>example</a:t>
            </a:r>
            <a:r>
              <a:rPr sz="3000" spc="-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3976828"/>
            <a:ext cx="9119870" cy="268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2F5597"/>
                </a:solidFill>
                <a:latin typeface="Calibri"/>
                <a:cs typeface="Calibri"/>
              </a:rPr>
              <a:t>Now,</a:t>
            </a:r>
            <a:r>
              <a:rPr sz="2800" b="1" spc="-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50" dirty="0">
                <a:solidFill>
                  <a:srgbClr val="2F5597"/>
                </a:solidFill>
                <a:latin typeface="Calibri"/>
                <a:cs typeface="Calibri"/>
              </a:rPr>
              <a:t>“T</a:t>
            </a:r>
            <a:r>
              <a:rPr sz="2800" b="1" spc="5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*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F”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perfectly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matches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RHS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of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second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 and so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it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be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reduced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just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“T”.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800"/>
              </a:spcBef>
            </a:pP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Finally,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TOS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now has only </a:t>
            </a:r>
            <a:r>
              <a:rPr sz="2800" b="1" spc="50" dirty="0">
                <a:solidFill>
                  <a:srgbClr val="2F5597"/>
                </a:solidFill>
                <a:latin typeface="Calibri"/>
                <a:cs typeface="Calibri"/>
              </a:rPr>
              <a:t>“T”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which is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RHS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the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first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 and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reduced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60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“E” using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same.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597"/>
                </a:solidFill>
                <a:latin typeface="Calibri"/>
                <a:cs typeface="Calibri"/>
              </a:rPr>
              <a:t>We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have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reached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start symbol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“E” and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so,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string </a:t>
            </a:r>
            <a:r>
              <a:rPr sz="2800" b="1" spc="20" dirty="0">
                <a:solidFill>
                  <a:srgbClr val="2F5597"/>
                </a:solidFill>
                <a:latin typeface="Calibri"/>
                <a:cs typeface="Calibri"/>
              </a:rPr>
              <a:t>‘w’ </a:t>
            </a:r>
            <a:r>
              <a:rPr sz="2800" b="1" spc="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was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successfully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parsed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using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given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grammar.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143" y="3275679"/>
                  </a:moveTo>
                  <a:lnTo>
                    <a:pt x="498241" y="3275679"/>
                  </a:lnTo>
                  <a:lnTo>
                    <a:pt x="450257" y="3273399"/>
                  </a:lnTo>
                  <a:lnTo>
                    <a:pt x="403563" y="3266695"/>
                  </a:lnTo>
                  <a:lnTo>
                    <a:pt x="358369" y="3255779"/>
                  </a:lnTo>
                  <a:lnTo>
                    <a:pt x="314883" y="3240857"/>
                  </a:lnTo>
                  <a:lnTo>
                    <a:pt x="273314" y="3222139"/>
                  </a:lnTo>
                  <a:lnTo>
                    <a:pt x="233870" y="3199834"/>
                  </a:lnTo>
                  <a:lnTo>
                    <a:pt x="196761" y="3174151"/>
                  </a:lnTo>
                  <a:lnTo>
                    <a:pt x="162195" y="3145298"/>
                  </a:lnTo>
                  <a:lnTo>
                    <a:pt x="130381" y="3113484"/>
                  </a:lnTo>
                  <a:lnTo>
                    <a:pt x="101528" y="3078918"/>
                  </a:lnTo>
                  <a:lnTo>
                    <a:pt x="75845" y="3041809"/>
                  </a:lnTo>
                  <a:lnTo>
                    <a:pt x="53540" y="3002365"/>
                  </a:lnTo>
                  <a:lnTo>
                    <a:pt x="34822" y="2960796"/>
                  </a:lnTo>
                  <a:lnTo>
                    <a:pt x="19900" y="2917310"/>
                  </a:lnTo>
                  <a:lnTo>
                    <a:pt x="8984" y="2872116"/>
                  </a:lnTo>
                  <a:lnTo>
                    <a:pt x="2280" y="2825422"/>
                  </a:lnTo>
                  <a:lnTo>
                    <a:pt x="0" y="2777438"/>
                  </a:lnTo>
                  <a:lnTo>
                    <a:pt x="0" y="498240"/>
                  </a:lnTo>
                  <a:lnTo>
                    <a:pt x="2280" y="450257"/>
                  </a:lnTo>
                  <a:lnTo>
                    <a:pt x="8984" y="403563"/>
                  </a:lnTo>
                  <a:lnTo>
                    <a:pt x="19900" y="358369"/>
                  </a:lnTo>
                  <a:lnTo>
                    <a:pt x="34822" y="314883"/>
                  </a:lnTo>
                  <a:lnTo>
                    <a:pt x="53540" y="273313"/>
                  </a:lnTo>
                  <a:lnTo>
                    <a:pt x="75845" y="233870"/>
                  </a:lnTo>
                  <a:lnTo>
                    <a:pt x="101528" y="196761"/>
                  </a:lnTo>
                  <a:lnTo>
                    <a:pt x="130381" y="162195"/>
                  </a:lnTo>
                  <a:lnTo>
                    <a:pt x="162195" y="130381"/>
                  </a:lnTo>
                  <a:lnTo>
                    <a:pt x="196761" y="101528"/>
                  </a:lnTo>
                  <a:lnTo>
                    <a:pt x="233870" y="75845"/>
                  </a:lnTo>
                  <a:lnTo>
                    <a:pt x="273314" y="53540"/>
                  </a:lnTo>
                  <a:lnTo>
                    <a:pt x="314883" y="34822"/>
                  </a:lnTo>
                  <a:lnTo>
                    <a:pt x="358369" y="19900"/>
                  </a:lnTo>
                  <a:lnTo>
                    <a:pt x="403563" y="8984"/>
                  </a:lnTo>
                  <a:lnTo>
                    <a:pt x="450257" y="2280"/>
                  </a:lnTo>
                  <a:lnTo>
                    <a:pt x="498241" y="0"/>
                  </a:lnTo>
                  <a:lnTo>
                    <a:pt x="2491143" y="0"/>
                  </a:lnTo>
                  <a:lnTo>
                    <a:pt x="2540389" y="2438"/>
                  </a:lnTo>
                  <a:lnTo>
                    <a:pt x="2588800" y="9662"/>
                  </a:lnTo>
                  <a:lnTo>
                    <a:pt x="2636050" y="21536"/>
                  </a:lnTo>
                  <a:lnTo>
                    <a:pt x="2681813" y="37926"/>
                  </a:lnTo>
                  <a:lnTo>
                    <a:pt x="2725761" y="58696"/>
                  </a:lnTo>
                  <a:lnTo>
                    <a:pt x="2767568" y="83710"/>
                  </a:lnTo>
                  <a:lnTo>
                    <a:pt x="2806908" y="112833"/>
                  </a:lnTo>
                  <a:lnTo>
                    <a:pt x="2843453" y="145931"/>
                  </a:lnTo>
                  <a:lnTo>
                    <a:pt x="2876551" y="182476"/>
                  </a:lnTo>
                  <a:lnTo>
                    <a:pt x="2905675" y="221816"/>
                  </a:lnTo>
                  <a:lnTo>
                    <a:pt x="2930689" y="263623"/>
                  </a:lnTo>
                  <a:lnTo>
                    <a:pt x="2951459" y="307572"/>
                  </a:lnTo>
                  <a:lnTo>
                    <a:pt x="2967849" y="353334"/>
                  </a:lnTo>
                  <a:lnTo>
                    <a:pt x="2979724" y="400585"/>
                  </a:lnTo>
                  <a:lnTo>
                    <a:pt x="2986948" y="448995"/>
                  </a:lnTo>
                  <a:lnTo>
                    <a:pt x="2989386" y="498240"/>
                  </a:lnTo>
                  <a:lnTo>
                    <a:pt x="2989386" y="2777438"/>
                  </a:lnTo>
                  <a:lnTo>
                    <a:pt x="2987105" y="2825422"/>
                  </a:lnTo>
                  <a:lnTo>
                    <a:pt x="2980402" y="2872116"/>
                  </a:lnTo>
                  <a:lnTo>
                    <a:pt x="2969485" y="2917310"/>
                  </a:lnTo>
                  <a:lnTo>
                    <a:pt x="2954563" y="2960796"/>
                  </a:lnTo>
                  <a:lnTo>
                    <a:pt x="2935845" y="3002365"/>
                  </a:lnTo>
                  <a:lnTo>
                    <a:pt x="2913541" y="3041809"/>
                  </a:lnTo>
                  <a:lnTo>
                    <a:pt x="2887857" y="3078918"/>
                  </a:lnTo>
                  <a:lnTo>
                    <a:pt x="2859004" y="3113484"/>
                  </a:lnTo>
                  <a:lnTo>
                    <a:pt x="2827190" y="3145298"/>
                  </a:lnTo>
                  <a:lnTo>
                    <a:pt x="2792624" y="3174151"/>
                  </a:lnTo>
                  <a:lnTo>
                    <a:pt x="2755515" y="3199834"/>
                  </a:lnTo>
                  <a:lnTo>
                    <a:pt x="2716071" y="3222139"/>
                  </a:lnTo>
                  <a:lnTo>
                    <a:pt x="2674502" y="3240857"/>
                  </a:lnTo>
                  <a:lnTo>
                    <a:pt x="2631016" y="3255779"/>
                  </a:lnTo>
                  <a:lnTo>
                    <a:pt x="2585821" y="3266695"/>
                  </a:lnTo>
                  <a:lnTo>
                    <a:pt x="2539127" y="3273399"/>
                  </a:lnTo>
                  <a:lnTo>
                    <a:pt x="2491143" y="327567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40"/>
                  </a:moveTo>
                  <a:lnTo>
                    <a:pt x="2280" y="450257"/>
                  </a:lnTo>
                  <a:lnTo>
                    <a:pt x="8984" y="403563"/>
                  </a:lnTo>
                  <a:lnTo>
                    <a:pt x="19900" y="358369"/>
                  </a:lnTo>
                  <a:lnTo>
                    <a:pt x="34822" y="314883"/>
                  </a:lnTo>
                  <a:lnTo>
                    <a:pt x="53540" y="273313"/>
                  </a:lnTo>
                  <a:lnTo>
                    <a:pt x="75845" y="233870"/>
                  </a:lnTo>
                  <a:lnTo>
                    <a:pt x="101528" y="196761"/>
                  </a:lnTo>
                  <a:lnTo>
                    <a:pt x="130381" y="162195"/>
                  </a:lnTo>
                  <a:lnTo>
                    <a:pt x="162195" y="130381"/>
                  </a:lnTo>
                  <a:lnTo>
                    <a:pt x="196761" y="101528"/>
                  </a:lnTo>
                  <a:lnTo>
                    <a:pt x="233870" y="75845"/>
                  </a:lnTo>
                  <a:lnTo>
                    <a:pt x="273314" y="53540"/>
                  </a:lnTo>
                  <a:lnTo>
                    <a:pt x="314883" y="34822"/>
                  </a:lnTo>
                  <a:lnTo>
                    <a:pt x="358369" y="19900"/>
                  </a:lnTo>
                  <a:lnTo>
                    <a:pt x="403563" y="8984"/>
                  </a:lnTo>
                  <a:lnTo>
                    <a:pt x="450257" y="2280"/>
                  </a:lnTo>
                  <a:lnTo>
                    <a:pt x="498241" y="0"/>
                  </a:lnTo>
                  <a:lnTo>
                    <a:pt x="2491143" y="0"/>
                  </a:lnTo>
                  <a:lnTo>
                    <a:pt x="2540389" y="2438"/>
                  </a:lnTo>
                  <a:lnTo>
                    <a:pt x="2588800" y="9662"/>
                  </a:lnTo>
                  <a:lnTo>
                    <a:pt x="2636050" y="21536"/>
                  </a:lnTo>
                  <a:lnTo>
                    <a:pt x="2681813" y="37926"/>
                  </a:lnTo>
                  <a:lnTo>
                    <a:pt x="2725761" y="58696"/>
                  </a:lnTo>
                  <a:lnTo>
                    <a:pt x="2767568" y="83710"/>
                  </a:lnTo>
                  <a:lnTo>
                    <a:pt x="2806908" y="112833"/>
                  </a:lnTo>
                  <a:lnTo>
                    <a:pt x="2843453" y="145931"/>
                  </a:lnTo>
                  <a:lnTo>
                    <a:pt x="2876551" y="182476"/>
                  </a:lnTo>
                  <a:lnTo>
                    <a:pt x="2905675" y="221816"/>
                  </a:lnTo>
                  <a:lnTo>
                    <a:pt x="2930689" y="263623"/>
                  </a:lnTo>
                  <a:lnTo>
                    <a:pt x="2951459" y="307572"/>
                  </a:lnTo>
                  <a:lnTo>
                    <a:pt x="2967849" y="353334"/>
                  </a:lnTo>
                  <a:lnTo>
                    <a:pt x="2979724" y="400585"/>
                  </a:lnTo>
                  <a:lnTo>
                    <a:pt x="2986948" y="448995"/>
                  </a:lnTo>
                  <a:lnTo>
                    <a:pt x="2989386" y="498240"/>
                  </a:lnTo>
                  <a:lnTo>
                    <a:pt x="2989386" y="2777438"/>
                  </a:lnTo>
                  <a:lnTo>
                    <a:pt x="2987105" y="2825422"/>
                  </a:lnTo>
                  <a:lnTo>
                    <a:pt x="2980402" y="2872116"/>
                  </a:lnTo>
                  <a:lnTo>
                    <a:pt x="2969485" y="2917310"/>
                  </a:lnTo>
                  <a:lnTo>
                    <a:pt x="2954563" y="2960796"/>
                  </a:lnTo>
                  <a:lnTo>
                    <a:pt x="2935845" y="3002365"/>
                  </a:lnTo>
                  <a:lnTo>
                    <a:pt x="2913541" y="3041809"/>
                  </a:lnTo>
                  <a:lnTo>
                    <a:pt x="2887857" y="3078918"/>
                  </a:lnTo>
                  <a:lnTo>
                    <a:pt x="2859004" y="3113484"/>
                  </a:lnTo>
                  <a:lnTo>
                    <a:pt x="2827190" y="3145298"/>
                  </a:lnTo>
                  <a:lnTo>
                    <a:pt x="2792624" y="3174151"/>
                  </a:lnTo>
                  <a:lnTo>
                    <a:pt x="2755515" y="3199834"/>
                  </a:lnTo>
                  <a:lnTo>
                    <a:pt x="2716071" y="3222139"/>
                  </a:lnTo>
                  <a:lnTo>
                    <a:pt x="2674502" y="3240857"/>
                  </a:lnTo>
                  <a:lnTo>
                    <a:pt x="2631016" y="3255779"/>
                  </a:lnTo>
                  <a:lnTo>
                    <a:pt x="2585821" y="3266695"/>
                  </a:lnTo>
                  <a:lnTo>
                    <a:pt x="2539127" y="3273399"/>
                  </a:lnTo>
                  <a:lnTo>
                    <a:pt x="2491143" y="3275679"/>
                  </a:lnTo>
                  <a:lnTo>
                    <a:pt x="498241" y="3275679"/>
                  </a:lnTo>
                  <a:lnTo>
                    <a:pt x="450257" y="3273399"/>
                  </a:lnTo>
                  <a:lnTo>
                    <a:pt x="403563" y="3266695"/>
                  </a:lnTo>
                  <a:lnTo>
                    <a:pt x="358369" y="3255779"/>
                  </a:lnTo>
                  <a:lnTo>
                    <a:pt x="314883" y="3240857"/>
                  </a:lnTo>
                  <a:lnTo>
                    <a:pt x="273314" y="3222139"/>
                  </a:lnTo>
                  <a:lnTo>
                    <a:pt x="233870" y="3199834"/>
                  </a:lnTo>
                  <a:lnTo>
                    <a:pt x="196761" y="3174151"/>
                  </a:lnTo>
                  <a:lnTo>
                    <a:pt x="162195" y="3145298"/>
                  </a:lnTo>
                  <a:lnTo>
                    <a:pt x="130381" y="3113484"/>
                  </a:lnTo>
                  <a:lnTo>
                    <a:pt x="101528" y="3078918"/>
                  </a:lnTo>
                  <a:lnTo>
                    <a:pt x="75845" y="3041809"/>
                  </a:lnTo>
                  <a:lnTo>
                    <a:pt x="53540" y="3002365"/>
                  </a:lnTo>
                  <a:lnTo>
                    <a:pt x="34822" y="2960796"/>
                  </a:lnTo>
                  <a:lnTo>
                    <a:pt x="19900" y="2917310"/>
                  </a:lnTo>
                  <a:lnTo>
                    <a:pt x="8984" y="2872116"/>
                  </a:lnTo>
                  <a:lnTo>
                    <a:pt x="2280" y="2825422"/>
                  </a:lnTo>
                  <a:lnTo>
                    <a:pt x="0" y="2777438"/>
                  </a:lnTo>
                  <a:lnTo>
                    <a:pt x="0" y="49824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553777" y="3467599"/>
            <a:ext cx="189738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129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Grammar: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474345" marR="15240" indent="-45212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07856" y="5601199"/>
            <a:ext cx="178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26198" y="1957754"/>
          <a:ext cx="1734820" cy="199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 marR="7664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40">
                <a:tc>
                  <a:txBody>
                    <a:bodyPr/>
                    <a:lstStyle/>
                    <a:p>
                      <a:pPr marR="77089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3">
                <a:tc>
                  <a:txBody>
                    <a:bodyPr/>
                    <a:lstStyle/>
                    <a:p>
                      <a:pPr marR="771525" algn="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14475" y="6869718"/>
          <a:ext cx="1734820" cy="1992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168769" y="8440607"/>
            <a:ext cx="434340" cy="316865"/>
          </a:xfrm>
          <a:custGeom>
            <a:avLst/>
            <a:gdLst/>
            <a:ahLst/>
            <a:cxnLst/>
            <a:rect l="l" t="t" r="r" b="b"/>
            <a:pathLst>
              <a:path w="434339" h="316865">
                <a:moveTo>
                  <a:pt x="0" y="316523"/>
                </a:moveTo>
                <a:lnTo>
                  <a:pt x="433753" y="0"/>
                </a:lnTo>
              </a:path>
            </a:pathLst>
          </a:custGeom>
          <a:ln w="38099">
            <a:solidFill>
              <a:srgbClr val="3E6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85773" y="6869724"/>
          <a:ext cx="1734820" cy="199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192216" y="2450114"/>
            <a:ext cx="434340" cy="316865"/>
          </a:xfrm>
          <a:custGeom>
            <a:avLst/>
            <a:gdLst/>
            <a:ahLst/>
            <a:cxnLst/>
            <a:rect l="l" t="t" r="r" b="b"/>
            <a:pathLst>
              <a:path w="434339" h="316864">
                <a:moveTo>
                  <a:pt x="0" y="316522"/>
                </a:moveTo>
                <a:lnTo>
                  <a:pt x="433753" y="0"/>
                </a:lnTo>
              </a:path>
            </a:pathLst>
          </a:custGeom>
          <a:ln w="38099">
            <a:solidFill>
              <a:srgbClr val="3E6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92216" y="3001098"/>
            <a:ext cx="434340" cy="316865"/>
          </a:xfrm>
          <a:custGeom>
            <a:avLst/>
            <a:gdLst/>
            <a:ahLst/>
            <a:cxnLst/>
            <a:rect l="l" t="t" r="r" b="b"/>
            <a:pathLst>
              <a:path w="434339" h="316864">
                <a:moveTo>
                  <a:pt x="0" y="316522"/>
                </a:moveTo>
                <a:lnTo>
                  <a:pt x="433753" y="0"/>
                </a:lnTo>
              </a:path>
            </a:pathLst>
          </a:custGeom>
          <a:ln w="38099">
            <a:solidFill>
              <a:srgbClr val="3E6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0495" y="3516912"/>
            <a:ext cx="434340" cy="316865"/>
          </a:xfrm>
          <a:custGeom>
            <a:avLst/>
            <a:gdLst/>
            <a:ahLst/>
            <a:cxnLst/>
            <a:rect l="l" t="t" r="r" b="b"/>
            <a:pathLst>
              <a:path w="434339" h="316864">
                <a:moveTo>
                  <a:pt x="0" y="316522"/>
                </a:moveTo>
                <a:lnTo>
                  <a:pt x="433753" y="0"/>
                </a:lnTo>
              </a:path>
            </a:pathLst>
          </a:custGeom>
          <a:ln w="38099">
            <a:solidFill>
              <a:srgbClr val="3E6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274051" y="1981196"/>
          <a:ext cx="1734820" cy="199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3940650" y="2553862"/>
            <a:ext cx="1685289" cy="847725"/>
            <a:chOff x="3940650" y="2553862"/>
            <a:chExt cx="1685289" cy="847725"/>
          </a:xfrm>
        </p:grpSpPr>
        <p:sp>
          <p:nvSpPr>
            <p:cNvPr id="20" name="object 20"/>
            <p:cNvSpPr/>
            <p:nvPr/>
          </p:nvSpPr>
          <p:spPr>
            <a:xfrm>
              <a:off x="3945412" y="2558625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4" h="838200">
                  <a:moveTo>
                    <a:pt x="1256399" y="837599"/>
                  </a:move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5412" y="2558625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4" h="838200">
                  <a:moveTo>
                    <a:pt x="0" y="209399"/>
                  </a:move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831299" y="7522562"/>
            <a:ext cx="1685289" cy="847725"/>
            <a:chOff x="3831299" y="7522562"/>
            <a:chExt cx="1685289" cy="847725"/>
          </a:xfrm>
        </p:grpSpPr>
        <p:sp>
          <p:nvSpPr>
            <p:cNvPr id="23" name="object 23"/>
            <p:cNvSpPr/>
            <p:nvPr/>
          </p:nvSpPr>
          <p:spPr>
            <a:xfrm>
              <a:off x="3836062" y="7527325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4" h="838200">
                  <a:moveTo>
                    <a:pt x="1256399" y="837599"/>
                  </a:move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36062" y="7527325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4" h="838200">
                  <a:moveTo>
                    <a:pt x="0" y="209399"/>
                  </a:move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1634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Bottom-up</a:t>
            </a:r>
            <a:r>
              <a:rPr sz="3000" spc="-5" dirty="0"/>
              <a:t> </a:t>
            </a:r>
            <a:r>
              <a:rPr sz="3000" spc="-15" dirty="0"/>
              <a:t>parsing</a:t>
            </a:r>
            <a:r>
              <a:rPr sz="3000" spc="-10" dirty="0"/>
              <a:t> </a:t>
            </a:r>
            <a:r>
              <a:rPr sz="3000" spc="-20" dirty="0"/>
              <a:t>example</a:t>
            </a:r>
            <a:r>
              <a:rPr sz="3000" spc="-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363928"/>
            <a:ext cx="3721100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Summary of the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example </a:t>
            </a:r>
            <a:r>
              <a:rPr sz="2800" b="1" spc="-6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problem: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8751" y="2363928"/>
            <a:ext cx="3478529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Rightmost derivation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reverse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order: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37701" y="3808394"/>
          <a:ext cx="6522719" cy="3036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2755"/>
                <a:gridCol w="2514599"/>
                <a:gridCol w="1015365"/>
              </a:tblGrid>
              <a:tr h="461406">
                <a:tc>
                  <a:txBody>
                    <a:bodyPr/>
                    <a:lstStyle/>
                    <a:p>
                      <a:pPr marL="31750">
                        <a:lnSpc>
                          <a:spcPts val="2965"/>
                        </a:lnSpc>
                      </a:pP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965"/>
                        </a:lnSpc>
                        <a:tabLst>
                          <a:tab pos="456565" algn="l"/>
                        </a:tabLst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800" dirty="0">
                          <a:solidFill>
                            <a:srgbClr val="2F5597"/>
                          </a:solidFill>
                          <a:latin typeface="MS PGothic"/>
                          <a:cs typeface="MS PGothic"/>
                        </a:rPr>
                        <a:t>⇒</a:t>
                      </a:r>
                      <a:endParaRPr sz="2800">
                        <a:latin typeface="MS PGothic"/>
                        <a:cs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965"/>
                        </a:lnSpc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28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40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dirty="0">
                          <a:solidFill>
                            <a:srgbClr val="2F5597"/>
                          </a:solidFill>
                          <a:latin typeface="MS PGothic"/>
                          <a:cs typeface="MS PGothic"/>
                        </a:rPr>
                        <a:t>⇒</a:t>
                      </a:r>
                      <a:endParaRPr sz="2800">
                        <a:latin typeface="MS PGothic"/>
                        <a:cs typeface="MS P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</a:tr>
              <a:tr h="528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dirty="0">
                          <a:solidFill>
                            <a:srgbClr val="2F5597"/>
                          </a:solidFill>
                          <a:latin typeface="MS PGothic"/>
                          <a:cs typeface="MS PGothic"/>
                        </a:rPr>
                        <a:t>⇒</a:t>
                      </a:r>
                      <a:endParaRPr sz="2800">
                        <a:latin typeface="MS PGothic"/>
                        <a:cs typeface="MS P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</a:tr>
              <a:tr h="528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dirty="0">
                          <a:solidFill>
                            <a:srgbClr val="2F5597"/>
                          </a:solidFill>
                          <a:latin typeface="MS PGothic"/>
                          <a:cs typeface="MS PGothic"/>
                        </a:rPr>
                        <a:t>⇒</a:t>
                      </a:r>
                      <a:endParaRPr sz="2800">
                        <a:latin typeface="MS PGothic"/>
                        <a:cs typeface="MS P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40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</a:tr>
              <a:tr h="9897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dirty="0">
                          <a:solidFill>
                            <a:srgbClr val="2F5597"/>
                          </a:solidFill>
                          <a:latin typeface="MS PGothic"/>
                          <a:cs typeface="MS PGothic"/>
                        </a:rPr>
                        <a:t>⇒</a:t>
                      </a:r>
                      <a:endParaRPr sz="2800">
                        <a:latin typeface="MS PGothic"/>
                        <a:cs typeface="MS P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4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4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56751" y="7443927"/>
            <a:ext cx="9048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62635" algn="l"/>
                <a:tab pos="1974850" algn="l"/>
                <a:tab pos="2481580" algn="l"/>
                <a:tab pos="2861310" algn="l"/>
                <a:tab pos="4664075" algn="l"/>
                <a:tab pos="5867400" algn="l"/>
                <a:tab pos="6271260" algn="l"/>
                <a:tab pos="6750050" algn="l"/>
                <a:tab pos="7310120" algn="l"/>
                <a:tab pos="8110220" algn="l"/>
                <a:tab pos="854329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outpu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f	a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Bo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om-u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p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se</a:t>
            </a:r>
            <a:r>
              <a:rPr sz="2800" b="1" spc="-210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,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f	w	</a:t>
            </a:r>
            <a:r>
              <a:rPr sz="2800" dirty="0">
                <a:solidFill>
                  <a:srgbClr val="2F5597"/>
                </a:solidFill>
                <a:latin typeface="MS PGothic"/>
                <a:cs typeface="MS PGothic"/>
              </a:rPr>
              <a:t>∈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L(G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rightmost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derivation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of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string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but in</a:t>
            </a:r>
            <a:r>
              <a:rPr sz="2800" b="1" spc="8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reverse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5" dirty="0">
                <a:solidFill>
                  <a:srgbClr val="2F5597"/>
                </a:solidFill>
                <a:latin typeface="Calibri"/>
                <a:cs typeface="Calibri"/>
              </a:rPr>
              <a:t>order.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10" name="object 10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553834" y="3467609"/>
            <a:ext cx="18973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129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Grammar: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474345" marR="15240" indent="-45212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6667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885952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Compiler</a:t>
            </a:r>
            <a:r>
              <a:rPr sz="30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Design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General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style</a:t>
            </a:r>
            <a:r>
              <a:rPr sz="3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sz="3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bottom-up</a:t>
            </a:r>
            <a:r>
              <a:rPr sz="3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parsing:</a:t>
            </a:r>
            <a:r>
              <a:rPr sz="30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C55A11"/>
                </a:solidFill>
                <a:latin typeface="Calibri"/>
                <a:cs typeface="Calibri"/>
              </a:rPr>
              <a:t>Shift/Reduce</a:t>
            </a:r>
            <a:r>
              <a:rPr sz="30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parser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95533" y="3967446"/>
            <a:ext cx="51669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b="1" spc="-10" dirty="0">
                <a:solidFill>
                  <a:srgbClr val="C55A11"/>
                </a:solidFill>
                <a:latin typeface="Calibri"/>
                <a:cs typeface="Calibri"/>
              </a:rPr>
              <a:t>Shift/Reduce</a:t>
            </a:r>
            <a:r>
              <a:rPr sz="4700" b="1" spc="-7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4700" b="1" spc="-30" dirty="0">
                <a:solidFill>
                  <a:srgbClr val="C55A11"/>
                </a:solidFill>
                <a:latin typeface="Calibri"/>
                <a:cs typeface="Calibri"/>
              </a:rPr>
              <a:t>Parsing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85952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General</a:t>
            </a:r>
            <a:r>
              <a:rPr sz="3000" dirty="0"/>
              <a:t> </a:t>
            </a:r>
            <a:r>
              <a:rPr sz="3000" spc="-15" dirty="0"/>
              <a:t>style</a:t>
            </a:r>
            <a:r>
              <a:rPr sz="3000" spc="5" dirty="0"/>
              <a:t> </a:t>
            </a:r>
            <a:r>
              <a:rPr sz="3000" spc="-5" dirty="0"/>
              <a:t>of</a:t>
            </a:r>
            <a:r>
              <a:rPr sz="3000" spc="5" dirty="0"/>
              <a:t> </a:t>
            </a:r>
            <a:r>
              <a:rPr sz="3000" spc="-15" dirty="0"/>
              <a:t>bottom-up</a:t>
            </a:r>
            <a:r>
              <a:rPr sz="3000" spc="5" dirty="0"/>
              <a:t> </a:t>
            </a:r>
            <a:r>
              <a:rPr sz="3000" spc="-15" dirty="0"/>
              <a:t>parsing:</a:t>
            </a:r>
            <a:r>
              <a:rPr sz="3000" dirty="0"/>
              <a:t> </a:t>
            </a:r>
            <a:r>
              <a:rPr sz="3000" spc="-10" dirty="0"/>
              <a:t>Shift/Reduce</a:t>
            </a:r>
            <a:r>
              <a:rPr sz="3000" spc="5" dirty="0"/>
              <a:t> </a:t>
            </a:r>
            <a:r>
              <a:rPr sz="3000" spc="-15" dirty="0"/>
              <a:t>parser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418838"/>
            <a:ext cx="9114790" cy="575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 algn="just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Bottom-up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parsing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process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reducing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string </a:t>
            </a:r>
            <a:r>
              <a:rPr sz="2800" b="1" spc="25" dirty="0">
                <a:solidFill>
                  <a:srgbClr val="2F5597"/>
                </a:solidFill>
                <a:latin typeface="Calibri"/>
                <a:cs typeface="Calibri"/>
              </a:rPr>
              <a:t>“w”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start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symbol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75" dirty="0">
                <a:solidFill>
                  <a:srgbClr val="2F5597"/>
                </a:solidFill>
                <a:latin typeface="Calibri"/>
                <a:cs typeface="Calibri"/>
              </a:rPr>
              <a:t>“S”.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Calibri"/>
              <a:cs typeface="Calibri"/>
            </a:endParaRPr>
          </a:p>
          <a:p>
            <a:pPr marL="12700" marR="464184">
              <a:lnSpc>
                <a:spcPct val="123800"/>
              </a:lnSpc>
              <a:spcBef>
                <a:spcPts val="5"/>
              </a:spcBef>
            </a:pPr>
            <a:r>
              <a:rPr sz="2800" b="1" spc="-5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will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now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use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table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to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solve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problem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step-by-step.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table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consists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of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three columns: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Stack</a:t>
            </a: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(status)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Input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buffer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(status)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Action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(Shift,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reduce,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error,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accept)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Note: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Whatever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occurs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on 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 known as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viable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prefix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.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parser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will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never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let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you go past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your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handle. This will be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covered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detail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in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following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slides.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96277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Solution</a:t>
            </a:r>
            <a:r>
              <a:rPr sz="3000" spc="-20" dirty="0"/>
              <a:t> </a:t>
            </a:r>
            <a:r>
              <a:rPr sz="3000" spc="-10" dirty="0"/>
              <a:t>explained</a:t>
            </a:r>
            <a:r>
              <a:rPr sz="3000" spc="-15" dirty="0"/>
              <a:t> </a:t>
            </a:r>
            <a:r>
              <a:rPr sz="3000" spc="-5" dirty="0"/>
              <a:t>using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0" dirty="0"/>
              <a:t>table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72397"/>
            <a:ext cx="7101205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Consider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same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and input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example.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initial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configuration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is as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553834" y="3467609"/>
            <a:ext cx="189738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129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Grammar: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474345" marR="15240" indent="-45212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07913" y="5601209"/>
            <a:ext cx="178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749" y="5255957"/>
            <a:ext cx="7531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It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consists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empty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full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input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buffer.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749" y="6068757"/>
            <a:ext cx="4845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first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shift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“id”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onto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7462" y="6691312"/>
          <a:ext cx="9425939" cy="182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57462" y="3795712"/>
          <a:ext cx="9425939" cy="121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1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96277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Solution</a:t>
            </a:r>
            <a:r>
              <a:rPr sz="3000" spc="-20" dirty="0"/>
              <a:t> </a:t>
            </a:r>
            <a:r>
              <a:rPr sz="3000" spc="-10" dirty="0"/>
              <a:t>explained</a:t>
            </a:r>
            <a:r>
              <a:rPr sz="3000" spc="-15" dirty="0"/>
              <a:t> </a:t>
            </a:r>
            <a:r>
              <a:rPr sz="3000" spc="-5" dirty="0"/>
              <a:t>using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0" dirty="0"/>
              <a:t>table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69056"/>
            <a:ext cx="5097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At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TOS,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“id”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reduced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to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65" dirty="0">
                <a:solidFill>
                  <a:srgbClr val="2F5597"/>
                </a:solidFill>
                <a:latin typeface="Calibri"/>
                <a:cs typeface="Calibri"/>
              </a:rPr>
              <a:t>“F”.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226928" y="3467609"/>
            <a:ext cx="243522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  <a:p>
            <a:pPr marL="549910" indent="-537845">
              <a:lnSpc>
                <a:spcPct val="100000"/>
              </a:lnSpc>
              <a:buAutoNum type="romanLcParenBoth"/>
              <a:tabLst>
                <a:tab pos="549910" algn="l"/>
                <a:tab pos="55054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549910" indent="-537845">
              <a:lnSpc>
                <a:spcPct val="100000"/>
              </a:lnSpc>
              <a:buAutoNum type="romanLcParenBoth"/>
              <a:tabLst>
                <a:tab pos="549910" algn="l"/>
                <a:tab pos="55054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552450" indent="-540385">
              <a:lnSpc>
                <a:spcPct val="100000"/>
              </a:lnSpc>
              <a:buAutoNum type="romanLcParenBoth"/>
              <a:tabLst>
                <a:tab pos="55308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07913" y="5601209"/>
            <a:ext cx="178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749" y="5357106"/>
            <a:ext cx="4255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“F”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further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reduced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 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“T”.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57462" y="2805112"/>
          <a:ext cx="9425939" cy="2438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7462" y="5853112"/>
          <a:ext cx="9425939" cy="3047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96277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Solution</a:t>
            </a:r>
            <a:r>
              <a:rPr sz="3000" spc="-20" dirty="0"/>
              <a:t> </a:t>
            </a:r>
            <a:r>
              <a:rPr sz="3000" spc="-10" dirty="0"/>
              <a:t>explained</a:t>
            </a:r>
            <a:r>
              <a:rPr sz="3000" spc="-15" dirty="0"/>
              <a:t> </a:t>
            </a:r>
            <a:r>
              <a:rPr sz="3000" spc="-5" dirty="0"/>
              <a:t>using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0" dirty="0"/>
              <a:t>table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6" name="object 6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0529" rIns="0" bIns="0" rtlCol="0">
            <a:spAutoFit/>
          </a:bodyPr>
          <a:lstStyle/>
          <a:p>
            <a:pPr marL="12700" marR="38169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Since</a:t>
            </a:r>
            <a:r>
              <a:rPr spc="114" dirty="0"/>
              <a:t> </a:t>
            </a:r>
            <a:r>
              <a:rPr spc="-10" dirty="0"/>
              <a:t>shifting</a:t>
            </a:r>
            <a:r>
              <a:rPr spc="120" dirty="0"/>
              <a:t> </a:t>
            </a:r>
            <a:r>
              <a:rPr spc="-5" dirty="0"/>
              <a:t>“*”</a:t>
            </a:r>
            <a:r>
              <a:rPr spc="120" dirty="0"/>
              <a:t> </a:t>
            </a:r>
            <a:r>
              <a:rPr spc="-15" dirty="0"/>
              <a:t>was</a:t>
            </a:r>
            <a:r>
              <a:rPr spc="120" dirty="0"/>
              <a:t> </a:t>
            </a:r>
            <a:r>
              <a:rPr spc="-20" dirty="0"/>
              <a:t>preferred</a:t>
            </a:r>
            <a:r>
              <a:rPr spc="114" dirty="0"/>
              <a:t> </a:t>
            </a:r>
            <a:r>
              <a:rPr spc="-15" dirty="0"/>
              <a:t>over</a:t>
            </a:r>
            <a:r>
              <a:rPr spc="120" dirty="0"/>
              <a:t> </a:t>
            </a:r>
            <a:r>
              <a:rPr spc="-10" dirty="0"/>
              <a:t>reducing</a:t>
            </a:r>
            <a:r>
              <a:rPr spc="114" dirty="0"/>
              <a:t> </a:t>
            </a:r>
            <a:r>
              <a:rPr spc="50" dirty="0"/>
              <a:t>“T”</a:t>
            </a:r>
            <a:r>
              <a:rPr spc="125" dirty="0"/>
              <a:t> </a:t>
            </a:r>
            <a:r>
              <a:rPr spc="-15" dirty="0"/>
              <a:t>to</a:t>
            </a:r>
            <a:r>
              <a:rPr spc="114" dirty="0"/>
              <a:t> </a:t>
            </a:r>
            <a:r>
              <a:rPr spc="-70" dirty="0"/>
              <a:t>“E”,</a:t>
            </a:r>
            <a:r>
              <a:rPr spc="120" dirty="0"/>
              <a:t> </a:t>
            </a:r>
            <a:r>
              <a:rPr spc="-5" dirty="0"/>
              <a:t>“*” </a:t>
            </a:r>
            <a:r>
              <a:rPr spc="-62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now </a:t>
            </a:r>
            <a:r>
              <a:rPr spc="-10" dirty="0"/>
              <a:t>shifted</a:t>
            </a:r>
            <a:r>
              <a:rPr spc="-5" dirty="0"/>
              <a:t> </a:t>
            </a:r>
            <a:r>
              <a:rPr spc="-20" dirty="0"/>
              <a:t>onto</a:t>
            </a:r>
            <a:r>
              <a:rPr spc="-5" dirty="0"/>
              <a:t> the </a:t>
            </a:r>
            <a:r>
              <a:rPr spc="-15" dirty="0"/>
              <a:t>stack.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/>
          </a:p>
          <a:p>
            <a:pPr marL="11011535">
              <a:lnSpc>
                <a:spcPct val="100000"/>
              </a:lnSpc>
            </a:pP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Grammar:</a:t>
            </a:r>
          </a:p>
          <a:p>
            <a:pPr marL="11020425" indent="-538480">
              <a:lnSpc>
                <a:spcPct val="100000"/>
              </a:lnSpc>
              <a:buAutoNum type="romanLcParenBoth"/>
              <a:tabLst>
                <a:tab pos="11019790" algn="l"/>
                <a:tab pos="11021060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</a:p>
          <a:p>
            <a:pPr marL="11020425" indent="-538480">
              <a:lnSpc>
                <a:spcPct val="100000"/>
              </a:lnSpc>
              <a:buAutoNum type="romanLcParenBoth"/>
              <a:tabLst>
                <a:tab pos="11019790" algn="l"/>
                <a:tab pos="11021060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</a:p>
          <a:p>
            <a:pPr marL="11022330" indent="-540385">
              <a:lnSpc>
                <a:spcPct val="100000"/>
              </a:lnSpc>
              <a:buAutoNum type="romanLcParenBoth"/>
              <a:tabLst>
                <a:tab pos="11022965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0863580">
              <a:lnSpc>
                <a:spcPct val="100000"/>
              </a:lnSpc>
              <a:spcBef>
                <a:spcPts val="5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7462" y="3490912"/>
          <a:ext cx="9425939" cy="3657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96277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Solution</a:t>
            </a:r>
            <a:r>
              <a:rPr sz="3000" spc="-20" dirty="0"/>
              <a:t> </a:t>
            </a:r>
            <a:r>
              <a:rPr sz="3000" spc="-10" dirty="0"/>
              <a:t>explained</a:t>
            </a:r>
            <a:r>
              <a:rPr sz="3000" spc="-15" dirty="0"/>
              <a:t> </a:t>
            </a:r>
            <a:r>
              <a:rPr sz="3000" spc="-5" dirty="0"/>
              <a:t>using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0" dirty="0"/>
              <a:t>table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6" name="object 6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4189" rIns="0" bIns="0" rtlCol="0">
            <a:spAutoFit/>
          </a:bodyPr>
          <a:lstStyle/>
          <a:p>
            <a:pPr marL="12700" marR="38004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Since</a:t>
            </a:r>
            <a:r>
              <a:rPr spc="335" dirty="0"/>
              <a:t> </a:t>
            </a:r>
            <a:r>
              <a:rPr spc="-30" dirty="0"/>
              <a:t>TOS</a:t>
            </a:r>
            <a:r>
              <a:rPr spc="340" dirty="0"/>
              <a:t> </a:t>
            </a:r>
            <a:r>
              <a:rPr spc="-5" dirty="0"/>
              <a:t>does</a:t>
            </a:r>
            <a:r>
              <a:rPr spc="340" dirty="0"/>
              <a:t> </a:t>
            </a:r>
            <a:r>
              <a:rPr spc="-5" dirty="0"/>
              <a:t>not</a:t>
            </a:r>
            <a:r>
              <a:rPr spc="340" dirty="0"/>
              <a:t> </a:t>
            </a:r>
            <a:r>
              <a:rPr spc="-15" dirty="0"/>
              <a:t>form</a:t>
            </a:r>
            <a:r>
              <a:rPr spc="340" dirty="0"/>
              <a:t> </a:t>
            </a:r>
            <a:r>
              <a:rPr spc="-5" dirty="0"/>
              <a:t>the</a:t>
            </a:r>
            <a:r>
              <a:rPr spc="340" dirty="0"/>
              <a:t> </a:t>
            </a:r>
            <a:r>
              <a:rPr spc="-10" dirty="0"/>
              <a:t>RHS</a:t>
            </a:r>
            <a:r>
              <a:rPr spc="335" dirty="0"/>
              <a:t> </a:t>
            </a:r>
            <a:r>
              <a:rPr spc="-5" dirty="0"/>
              <a:t>of</a:t>
            </a:r>
            <a:r>
              <a:rPr spc="340" dirty="0"/>
              <a:t> </a:t>
            </a:r>
            <a:r>
              <a:rPr spc="-20" dirty="0"/>
              <a:t>any</a:t>
            </a:r>
            <a:r>
              <a:rPr spc="340" dirty="0"/>
              <a:t> </a:t>
            </a:r>
            <a:r>
              <a:rPr spc="-5" dirty="0"/>
              <a:t>rule,</a:t>
            </a:r>
            <a:r>
              <a:rPr spc="340" dirty="0"/>
              <a:t> </a:t>
            </a:r>
            <a:r>
              <a:rPr spc="-10" dirty="0"/>
              <a:t>we</a:t>
            </a:r>
            <a:r>
              <a:rPr spc="340" dirty="0"/>
              <a:t> </a:t>
            </a:r>
            <a:r>
              <a:rPr spc="-5" dirty="0"/>
              <a:t>now</a:t>
            </a:r>
            <a:r>
              <a:rPr spc="340" dirty="0"/>
              <a:t> </a:t>
            </a:r>
            <a:r>
              <a:rPr spc="-10" dirty="0"/>
              <a:t>shift </a:t>
            </a:r>
            <a:r>
              <a:rPr spc="-6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15" dirty="0"/>
              <a:t>last</a:t>
            </a:r>
            <a:r>
              <a:rPr spc="-5" dirty="0"/>
              <a:t> </a:t>
            </a:r>
            <a:r>
              <a:rPr spc="-15" dirty="0"/>
              <a:t>symbol</a:t>
            </a:r>
            <a:r>
              <a:rPr spc="-5" dirty="0"/>
              <a:t> “id” </a:t>
            </a:r>
            <a:r>
              <a:rPr spc="-20" dirty="0"/>
              <a:t>onto</a:t>
            </a:r>
            <a:r>
              <a:rPr spc="-5" dirty="0"/>
              <a:t> the </a:t>
            </a:r>
            <a:r>
              <a:rPr spc="-15" dirty="0"/>
              <a:t>stack.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/>
          </a:p>
          <a:p>
            <a:pPr marL="11011535">
              <a:lnSpc>
                <a:spcPct val="100000"/>
              </a:lnSpc>
            </a:pP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Grammar:</a:t>
            </a:r>
          </a:p>
          <a:p>
            <a:pPr marL="11020425" indent="-538480">
              <a:lnSpc>
                <a:spcPct val="100000"/>
              </a:lnSpc>
              <a:buAutoNum type="romanLcParenBoth"/>
              <a:tabLst>
                <a:tab pos="11019790" algn="l"/>
                <a:tab pos="11021060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</a:p>
          <a:p>
            <a:pPr marL="11020425" indent="-538480">
              <a:lnSpc>
                <a:spcPct val="100000"/>
              </a:lnSpc>
              <a:buAutoNum type="romanLcParenBoth"/>
              <a:tabLst>
                <a:tab pos="11019790" algn="l"/>
                <a:tab pos="11021060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</a:p>
          <a:p>
            <a:pPr marL="11022330" indent="-540385">
              <a:lnSpc>
                <a:spcPct val="100000"/>
              </a:lnSpc>
              <a:buAutoNum type="romanLcParenBoth"/>
              <a:tabLst>
                <a:tab pos="11022965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0863580">
              <a:lnSpc>
                <a:spcPct val="100000"/>
              </a:lnSpc>
              <a:spcBef>
                <a:spcPts val="5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7462" y="3490912"/>
          <a:ext cx="9425939" cy="4266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96277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Solution</a:t>
            </a:r>
            <a:r>
              <a:rPr sz="3000" spc="-20" dirty="0"/>
              <a:t> </a:t>
            </a:r>
            <a:r>
              <a:rPr sz="3000" spc="-10" dirty="0"/>
              <a:t>explained</a:t>
            </a:r>
            <a:r>
              <a:rPr sz="3000" spc="-15" dirty="0"/>
              <a:t> </a:t>
            </a:r>
            <a:r>
              <a:rPr sz="3000" spc="-5" dirty="0"/>
              <a:t>using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0" dirty="0"/>
              <a:t>table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6" name="object 6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26928" y="3467609"/>
            <a:ext cx="243522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  <a:p>
            <a:pPr marL="549910" indent="-537845">
              <a:lnSpc>
                <a:spcPct val="100000"/>
              </a:lnSpc>
              <a:buAutoNum type="romanLcParenBoth"/>
              <a:tabLst>
                <a:tab pos="549910" algn="l"/>
                <a:tab pos="55054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549910" indent="-537845">
              <a:lnSpc>
                <a:spcPct val="100000"/>
              </a:lnSpc>
              <a:buAutoNum type="romanLcParenBoth"/>
              <a:tabLst>
                <a:tab pos="549910" algn="l"/>
                <a:tab pos="55054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552450" indent="-540385">
              <a:lnSpc>
                <a:spcPct val="100000"/>
              </a:lnSpc>
              <a:buAutoNum type="romanLcParenBoth"/>
              <a:tabLst>
                <a:tab pos="55308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749" y="2273265"/>
            <a:ext cx="79317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Using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third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rule, “id” is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reduced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65" dirty="0">
                <a:solidFill>
                  <a:srgbClr val="2F5597"/>
                </a:solidFill>
                <a:latin typeface="Calibri"/>
                <a:cs typeface="Calibri"/>
              </a:rPr>
              <a:t>“F”.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7462" y="3490912"/>
          <a:ext cx="9425939" cy="4876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Compiler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35" y="3863769"/>
            <a:ext cx="44323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b="1" spc="-20" dirty="0">
                <a:solidFill>
                  <a:srgbClr val="2F5496"/>
                </a:solidFill>
                <a:latin typeface="Calibri"/>
                <a:cs typeface="Calibri"/>
              </a:rPr>
              <a:t>Bottom-up</a:t>
            </a:r>
            <a:r>
              <a:rPr sz="45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3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500" spc="-10" dirty="0">
                <a:latin typeface="Calibri"/>
                <a:cs typeface="Calibri"/>
              </a:rPr>
              <a:t>Department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Computer </a:t>
            </a:r>
            <a:r>
              <a:rPr sz="2500" spc="-5" dirty="0">
                <a:latin typeface="Calibri"/>
                <a:cs typeface="Calibri"/>
              </a:rPr>
              <a:t>Science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&amp;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ln w="38099">
            <a:solidFill>
              <a:srgbClr val="DEA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96277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Solution</a:t>
            </a:r>
            <a:r>
              <a:rPr sz="3000" spc="-20" dirty="0"/>
              <a:t> </a:t>
            </a:r>
            <a:r>
              <a:rPr sz="3000" spc="-10" dirty="0"/>
              <a:t>explained</a:t>
            </a:r>
            <a:r>
              <a:rPr sz="3000" spc="-15" dirty="0"/>
              <a:t> </a:t>
            </a:r>
            <a:r>
              <a:rPr sz="3000" spc="-5" dirty="0"/>
              <a:t>using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0" dirty="0"/>
              <a:t>table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6" name="object 6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spc="-10" dirty="0"/>
              <a:t>second</a:t>
            </a:r>
            <a:r>
              <a:rPr spc="-5" dirty="0"/>
              <a:t> </a:t>
            </a:r>
            <a:r>
              <a:rPr spc="-10" dirty="0"/>
              <a:t>production</a:t>
            </a:r>
            <a:r>
              <a:rPr spc="-5" dirty="0"/>
              <a:t> rule, </a:t>
            </a:r>
            <a:r>
              <a:rPr spc="50" dirty="0"/>
              <a:t>“T</a:t>
            </a:r>
            <a:r>
              <a:rPr spc="-5" dirty="0"/>
              <a:t> </a:t>
            </a:r>
            <a:r>
              <a:rPr dirty="0"/>
              <a:t>*</a:t>
            </a:r>
            <a:r>
              <a:rPr spc="-5" dirty="0"/>
              <a:t> </a:t>
            </a:r>
            <a:r>
              <a:rPr dirty="0"/>
              <a:t>F”</a:t>
            </a:r>
            <a:r>
              <a:rPr spc="-5" dirty="0"/>
              <a:t> is </a:t>
            </a:r>
            <a:r>
              <a:rPr spc="-10" dirty="0"/>
              <a:t>reduced</a:t>
            </a:r>
            <a:r>
              <a:rPr spc="-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30" dirty="0"/>
              <a:t>“T”.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 sz="2150"/>
          </a:p>
          <a:p>
            <a:pPr marL="11011535">
              <a:lnSpc>
                <a:spcPct val="100000"/>
              </a:lnSpc>
            </a:pP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Grammar:</a:t>
            </a:r>
          </a:p>
          <a:p>
            <a:pPr marL="11020425" indent="-538480">
              <a:lnSpc>
                <a:spcPct val="100000"/>
              </a:lnSpc>
              <a:buAutoNum type="romanLcParenBoth"/>
              <a:tabLst>
                <a:tab pos="11019790" algn="l"/>
                <a:tab pos="11021060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</a:p>
          <a:p>
            <a:pPr marL="11020425" indent="-538480">
              <a:lnSpc>
                <a:spcPct val="100000"/>
              </a:lnSpc>
              <a:buAutoNum type="romanLcParenBoth"/>
              <a:tabLst>
                <a:tab pos="11019790" algn="l"/>
                <a:tab pos="11021060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</a:p>
          <a:p>
            <a:pPr marL="11022330" indent="-540385">
              <a:lnSpc>
                <a:spcPct val="100000"/>
              </a:lnSpc>
              <a:buAutoNum type="romanLcParenBoth"/>
              <a:tabLst>
                <a:tab pos="11022965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0863580">
              <a:lnSpc>
                <a:spcPct val="100000"/>
              </a:lnSpc>
              <a:spcBef>
                <a:spcPts val="5"/>
              </a:spcBef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7462" y="2957512"/>
          <a:ext cx="9425939" cy="548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96277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Solution</a:t>
            </a:r>
            <a:r>
              <a:rPr sz="3000" spc="-20" dirty="0"/>
              <a:t> </a:t>
            </a:r>
            <a:r>
              <a:rPr sz="3000" spc="-10" dirty="0"/>
              <a:t>explained</a:t>
            </a:r>
            <a:r>
              <a:rPr sz="3000" spc="-15" dirty="0"/>
              <a:t> </a:t>
            </a:r>
            <a:r>
              <a:rPr sz="3000" spc="-5" dirty="0"/>
              <a:t>using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0" dirty="0"/>
              <a:t>table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6" name="object 6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Finally,</a:t>
            </a:r>
            <a:r>
              <a:rPr spc="-5" dirty="0"/>
              <a:t> using the</a:t>
            </a:r>
            <a:r>
              <a:rPr dirty="0"/>
              <a:t> </a:t>
            </a:r>
            <a:r>
              <a:rPr spc="-20" dirty="0"/>
              <a:t>first</a:t>
            </a:r>
            <a:r>
              <a:rPr spc="-5" dirty="0"/>
              <a:t> </a:t>
            </a:r>
            <a:r>
              <a:rPr spc="-10" dirty="0"/>
              <a:t>production</a:t>
            </a:r>
            <a:r>
              <a:rPr spc="-5" dirty="0"/>
              <a:t> rule,</a:t>
            </a:r>
            <a:r>
              <a:rPr dirty="0"/>
              <a:t> </a:t>
            </a:r>
            <a:r>
              <a:rPr spc="50" dirty="0"/>
              <a:t>“T”</a:t>
            </a:r>
            <a:r>
              <a:rPr spc="-5" dirty="0"/>
              <a:t> is </a:t>
            </a:r>
            <a:r>
              <a:rPr spc="-10" dirty="0"/>
              <a:t>reduced</a:t>
            </a:r>
            <a:r>
              <a:rPr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spc="-70" dirty="0"/>
              <a:t>“E”.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/>
          </a:p>
          <a:p>
            <a:pPr marL="11011535">
              <a:lnSpc>
                <a:spcPct val="100000"/>
              </a:lnSpc>
            </a:pP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Grammar:</a:t>
            </a:r>
          </a:p>
          <a:p>
            <a:pPr marL="11020425" indent="-538480">
              <a:lnSpc>
                <a:spcPct val="100000"/>
              </a:lnSpc>
              <a:buAutoNum type="romanLcParenBoth"/>
              <a:tabLst>
                <a:tab pos="11019790" algn="l"/>
                <a:tab pos="11021060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</a:p>
          <a:p>
            <a:pPr marL="11020425" indent="-538480">
              <a:lnSpc>
                <a:spcPct val="100000"/>
              </a:lnSpc>
              <a:buAutoNum type="romanLcParenBoth"/>
              <a:tabLst>
                <a:tab pos="11019790" algn="l"/>
                <a:tab pos="11021060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</a:p>
          <a:p>
            <a:pPr marL="11022330" indent="-540385">
              <a:lnSpc>
                <a:spcPct val="100000"/>
              </a:lnSpc>
              <a:buAutoNum type="romanLcParenBoth"/>
              <a:tabLst>
                <a:tab pos="11022965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0863580">
              <a:lnSpc>
                <a:spcPct val="100000"/>
              </a:lnSpc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7462" y="2728912"/>
          <a:ext cx="9425939" cy="609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96277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Solution</a:t>
            </a:r>
            <a:r>
              <a:rPr sz="3000" spc="-20" dirty="0"/>
              <a:t> </a:t>
            </a:r>
            <a:r>
              <a:rPr sz="3000" spc="-10" dirty="0"/>
              <a:t>explained</a:t>
            </a:r>
            <a:r>
              <a:rPr sz="3000" spc="-15" dirty="0"/>
              <a:t> </a:t>
            </a:r>
            <a:r>
              <a:rPr sz="3000" spc="-5" dirty="0"/>
              <a:t>using</a:t>
            </a:r>
            <a:r>
              <a:rPr sz="3000" spc="-15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0" dirty="0"/>
              <a:t>table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6" name="object 6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We</a:t>
            </a:r>
            <a:r>
              <a:rPr spc="-10" dirty="0"/>
              <a:t> </a:t>
            </a:r>
            <a:r>
              <a:rPr spc="-20" dirty="0"/>
              <a:t>have</a:t>
            </a:r>
            <a:r>
              <a:rPr spc="-5" dirty="0"/>
              <a:t> </a:t>
            </a:r>
            <a:r>
              <a:rPr spc="-10" dirty="0"/>
              <a:t>reached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15" dirty="0"/>
              <a:t>start</a:t>
            </a:r>
            <a:r>
              <a:rPr spc="-5" dirty="0"/>
              <a:t> </a:t>
            </a:r>
            <a:r>
              <a:rPr spc="-15" dirty="0"/>
              <a:t>symbol</a:t>
            </a:r>
            <a:r>
              <a:rPr spc="-5" dirty="0"/>
              <a:t> and </a:t>
            </a:r>
            <a:r>
              <a:rPr spc="-10" dirty="0"/>
              <a:t>can accept</a:t>
            </a:r>
            <a:r>
              <a:rPr spc="-5" dirty="0"/>
              <a:t> the </a:t>
            </a:r>
            <a:r>
              <a:rPr spc="-10" dirty="0"/>
              <a:t>string.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/>
          </a:p>
          <a:p>
            <a:pPr marL="11011535">
              <a:lnSpc>
                <a:spcPct val="100000"/>
              </a:lnSpc>
            </a:pP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Grammar:</a:t>
            </a:r>
          </a:p>
          <a:p>
            <a:pPr marL="11020425" indent="-538480">
              <a:lnSpc>
                <a:spcPct val="100000"/>
              </a:lnSpc>
              <a:buAutoNum type="romanLcParenBoth"/>
              <a:tabLst>
                <a:tab pos="11019790" algn="l"/>
                <a:tab pos="11021060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</a:p>
          <a:p>
            <a:pPr marL="11020425" indent="-538480">
              <a:lnSpc>
                <a:spcPct val="100000"/>
              </a:lnSpc>
              <a:buAutoNum type="romanLcParenBoth"/>
              <a:tabLst>
                <a:tab pos="11019790" algn="l"/>
                <a:tab pos="11021060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</a:p>
          <a:p>
            <a:pPr marL="11022330" indent="-540385">
              <a:lnSpc>
                <a:spcPct val="100000"/>
              </a:lnSpc>
              <a:buAutoNum type="romanLcParenBoth"/>
              <a:tabLst>
                <a:tab pos="11022965" algn="l"/>
              </a:tabLst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b="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0863580">
              <a:lnSpc>
                <a:spcPct val="100000"/>
              </a:lnSpc>
            </a:pP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b="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b="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7462" y="2728912"/>
          <a:ext cx="9425939" cy="609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293687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Compiler Design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Bottom</a:t>
            </a:r>
            <a:r>
              <a:rPr sz="30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up</a:t>
            </a:r>
            <a:r>
              <a:rPr sz="30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Parsing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77058" y="3967446"/>
            <a:ext cx="899541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b="1" spc="-10" dirty="0">
                <a:solidFill>
                  <a:srgbClr val="C55A11"/>
                </a:solidFill>
                <a:latin typeface="Calibri"/>
                <a:cs typeface="Calibri"/>
              </a:rPr>
              <a:t>Conflicts</a:t>
            </a:r>
            <a:r>
              <a:rPr sz="47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4700" b="1" spc="-10" dirty="0">
                <a:solidFill>
                  <a:srgbClr val="C55A11"/>
                </a:solidFill>
                <a:latin typeface="Calibri"/>
                <a:cs typeface="Calibri"/>
              </a:rPr>
              <a:t>during</a:t>
            </a:r>
            <a:r>
              <a:rPr sz="47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4700" b="1" spc="-10" dirty="0">
                <a:solidFill>
                  <a:srgbClr val="C55A11"/>
                </a:solidFill>
                <a:latin typeface="Calibri"/>
                <a:cs typeface="Calibri"/>
              </a:rPr>
              <a:t>shift/reduce </a:t>
            </a:r>
            <a:r>
              <a:rPr sz="4700" b="1" spc="-30" dirty="0">
                <a:solidFill>
                  <a:srgbClr val="C55A11"/>
                </a:solidFill>
                <a:latin typeface="Calibri"/>
                <a:cs typeface="Calibri"/>
              </a:rPr>
              <a:t>Parsing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75945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Conflicts</a:t>
            </a:r>
            <a:r>
              <a:rPr sz="3000" spc="-15" dirty="0"/>
              <a:t> </a:t>
            </a:r>
            <a:r>
              <a:rPr sz="3000" spc="-5" dirty="0"/>
              <a:t>during</a:t>
            </a:r>
            <a:r>
              <a:rPr sz="3000" spc="-15" dirty="0"/>
              <a:t> </a:t>
            </a:r>
            <a:r>
              <a:rPr sz="3000" spc="-10" dirty="0"/>
              <a:t>shift/reduce</a:t>
            </a:r>
            <a:r>
              <a:rPr sz="3000" spc="-15" dirty="0"/>
              <a:t> </a:t>
            </a:r>
            <a:r>
              <a:rPr sz="3000" spc="-10" dirty="0"/>
              <a:t>parsing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0180" y="3544846"/>
            <a:ext cx="9163685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example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discussed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earlier,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had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encountered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situation where we could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either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using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rule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or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shift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new</a:t>
            </a:r>
            <a:r>
              <a:rPr sz="2800" b="1" spc="16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symbol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onto</a:t>
            </a:r>
            <a:r>
              <a:rPr sz="2800" b="1" spc="16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stack.</a:t>
            </a:r>
            <a:r>
              <a:rPr sz="2800" b="1" spc="16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It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was</a:t>
            </a:r>
            <a:r>
              <a:rPr sz="2800" b="1" spc="16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</a:t>
            </a:r>
            <a:r>
              <a:rPr sz="2800" b="1" spc="16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example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conflict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Calibri"/>
              <a:cs typeface="Calibri"/>
            </a:endParaRPr>
          </a:p>
          <a:p>
            <a:pPr marL="59055">
              <a:lnSpc>
                <a:spcPct val="100000"/>
              </a:lnSpc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There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are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two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types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conflicts: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Shift-reduce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conflict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(s/r)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buAutoNum type="arabicPeriod"/>
              <a:tabLst>
                <a:tab pos="516255" algn="l"/>
                <a:tab pos="516890" algn="l"/>
              </a:tabLst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Reduce-reduce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conflict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(r/r)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19341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Shift-reduce</a:t>
            </a:r>
            <a:r>
              <a:rPr sz="3000" spc="-60" dirty="0"/>
              <a:t> </a:t>
            </a:r>
            <a:r>
              <a:rPr sz="3000" spc="-10" dirty="0"/>
              <a:t>conflict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3036846"/>
            <a:ext cx="9121140" cy="475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shift-reduce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conflict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occurs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when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there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are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two production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rules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such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that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top-of-stack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exactly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matches</a:t>
            </a:r>
            <a:r>
              <a:rPr sz="2800" b="1" spc="60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right-hand-side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one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also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a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prefix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right-hand-side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the other rule.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this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situation,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either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handle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left-hand-side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first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rule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or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read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another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symbol from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input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buffer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and push it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onto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Example: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dangling-else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06755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Dangling-else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(Shift-reduce </a:t>
            </a:r>
            <a:r>
              <a:rPr sz="3000" spc="-10" dirty="0"/>
              <a:t>conflict)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1970046"/>
            <a:ext cx="9082405" cy="679195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Consider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following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469265" algn="l"/>
              </a:tabLst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expr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then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stmt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expr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then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stmt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else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stmt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other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status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stack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$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…</a:t>
            </a:r>
            <a:r>
              <a:rPr sz="2800" b="1" spc="-1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expr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then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stmt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And,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status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input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buffer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else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…</a:t>
            </a:r>
            <a:r>
              <a:rPr sz="2800" b="1" spc="-17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b="1" spc="-5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14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either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TOS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14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“S”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or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push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“else”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onto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and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try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match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second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rule.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06755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Dangling-else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(Shift-reduce </a:t>
            </a:r>
            <a:r>
              <a:rPr sz="3000" spc="-10" dirty="0"/>
              <a:t>conflict)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1970046"/>
            <a:ext cx="4866640" cy="213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Consider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following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expr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then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stmt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expr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then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stmt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else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stmt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other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4611646"/>
            <a:ext cx="3962400" cy="10820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status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stack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$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…</a:t>
            </a:r>
            <a:r>
              <a:rPr sz="2800" b="1" spc="-1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expr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then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stmt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749" y="6196606"/>
            <a:ext cx="5456555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And,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status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the input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buffer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is: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else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…</a:t>
            </a:r>
            <a:r>
              <a:rPr sz="2800" b="1" spc="-1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749" y="7883166"/>
            <a:ext cx="90824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14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either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TOS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14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“S”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or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push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“else”</a:t>
            </a:r>
            <a:r>
              <a:rPr sz="2800" b="1" spc="1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onto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and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try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match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second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rule.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95274" y="3124150"/>
            <a:ext cx="3014980" cy="3755390"/>
            <a:chOff x="10995274" y="3124150"/>
            <a:chExt cx="3014980" cy="3755390"/>
          </a:xfrm>
        </p:grpSpPr>
        <p:sp>
          <p:nvSpPr>
            <p:cNvPr id="10" name="object 10"/>
            <p:cNvSpPr/>
            <p:nvPr/>
          </p:nvSpPr>
          <p:spPr>
            <a:xfrm>
              <a:off x="11007974" y="3136850"/>
              <a:ext cx="2989580" cy="3729990"/>
            </a:xfrm>
            <a:custGeom>
              <a:avLst/>
              <a:gdLst/>
              <a:ahLst/>
              <a:cxnLst/>
              <a:rect l="l" t="t" r="r" b="b"/>
              <a:pathLst>
                <a:path w="2989580" h="3729990">
                  <a:moveTo>
                    <a:pt x="2491239" y="3729899"/>
                  </a:moveTo>
                  <a:lnTo>
                    <a:pt x="498259" y="3729899"/>
                  </a:lnTo>
                  <a:lnTo>
                    <a:pt x="450274" y="3727618"/>
                  </a:lnTo>
                  <a:lnTo>
                    <a:pt x="403579" y="3720915"/>
                  </a:lnTo>
                  <a:lnTo>
                    <a:pt x="358383" y="3709998"/>
                  </a:lnTo>
                  <a:lnTo>
                    <a:pt x="314895" y="3695075"/>
                  </a:lnTo>
                  <a:lnTo>
                    <a:pt x="273324" y="3676357"/>
                  </a:lnTo>
                  <a:lnTo>
                    <a:pt x="233879" y="3654051"/>
                  </a:lnTo>
                  <a:lnTo>
                    <a:pt x="196768" y="3628367"/>
                  </a:lnTo>
                  <a:lnTo>
                    <a:pt x="162201" y="3599513"/>
                  </a:lnTo>
                  <a:lnTo>
                    <a:pt x="130386" y="3567698"/>
                  </a:lnTo>
                  <a:lnTo>
                    <a:pt x="101532" y="3533131"/>
                  </a:lnTo>
                  <a:lnTo>
                    <a:pt x="75848" y="3496020"/>
                  </a:lnTo>
                  <a:lnTo>
                    <a:pt x="53542" y="3456575"/>
                  </a:lnTo>
                  <a:lnTo>
                    <a:pt x="34823" y="3415004"/>
                  </a:lnTo>
                  <a:lnTo>
                    <a:pt x="19901" y="3371516"/>
                  </a:lnTo>
                  <a:lnTo>
                    <a:pt x="8984" y="3326320"/>
                  </a:lnTo>
                  <a:lnTo>
                    <a:pt x="2280" y="3279625"/>
                  </a:lnTo>
                  <a:lnTo>
                    <a:pt x="0" y="3231639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9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59" y="0"/>
                  </a:lnTo>
                  <a:lnTo>
                    <a:pt x="2491239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2" y="145936"/>
                  </a:lnTo>
                  <a:lnTo>
                    <a:pt x="2876661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3231639"/>
                  </a:lnTo>
                  <a:lnTo>
                    <a:pt x="2987219" y="3279625"/>
                  </a:lnTo>
                  <a:lnTo>
                    <a:pt x="2980515" y="3326320"/>
                  </a:lnTo>
                  <a:lnTo>
                    <a:pt x="2969598" y="3371516"/>
                  </a:lnTo>
                  <a:lnTo>
                    <a:pt x="2954676" y="3415004"/>
                  </a:lnTo>
                  <a:lnTo>
                    <a:pt x="2935957" y="3456575"/>
                  </a:lnTo>
                  <a:lnTo>
                    <a:pt x="2913652" y="3496020"/>
                  </a:lnTo>
                  <a:lnTo>
                    <a:pt x="2887967" y="3533131"/>
                  </a:lnTo>
                  <a:lnTo>
                    <a:pt x="2859113" y="3567698"/>
                  </a:lnTo>
                  <a:lnTo>
                    <a:pt x="2827298" y="3599513"/>
                  </a:lnTo>
                  <a:lnTo>
                    <a:pt x="2792731" y="3628367"/>
                  </a:lnTo>
                  <a:lnTo>
                    <a:pt x="2755621" y="3654051"/>
                  </a:lnTo>
                  <a:lnTo>
                    <a:pt x="2716176" y="3676357"/>
                  </a:lnTo>
                  <a:lnTo>
                    <a:pt x="2674605" y="3695075"/>
                  </a:lnTo>
                  <a:lnTo>
                    <a:pt x="2631117" y="3709998"/>
                  </a:lnTo>
                  <a:lnTo>
                    <a:pt x="2585921" y="3720915"/>
                  </a:lnTo>
                  <a:lnTo>
                    <a:pt x="2539225" y="3727618"/>
                  </a:lnTo>
                  <a:lnTo>
                    <a:pt x="2491239" y="37298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07974" y="3136850"/>
              <a:ext cx="2989580" cy="3729990"/>
            </a:xfrm>
            <a:custGeom>
              <a:avLst/>
              <a:gdLst/>
              <a:ahLst/>
              <a:cxnLst/>
              <a:rect l="l" t="t" r="r" b="b"/>
              <a:pathLst>
                <a:path w="2989580" h="3729990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9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59" y="0"/>
                  </a:lnTo>
                  <a:lnTo>
                    <a:pt x="2491239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2" y="145936"/>
                  </a:lnTo>
                  <a:lnTo>
                    <a:pt x="2876661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3231639"/>
                  </a:lnTo>
                  <a:lnTo>
                    <a:pt x="2987219" y="3279625"/>
                  </a:lnTo>
                  <a:lnTo>
                    <a:pt x="2980515" y="3326321"/>
                  </a:lnTo>
                  <a:lnTo>
                    <a:pt x="2969598" y="3371516"/>
                  </a:lnTo>
                  <a:lnTo>
                    <a:pt x="2954676" y="3415004"/>
                  </a:lnTo>
                  <a:lnTo>
                    <a:pt x="2935957" y="3456575"/>
                  </a:lnTo>
                  <a:lnTo>
                    <a:pt x="2913652" y="3496020"/>
                  </a:lnTo>
                  <a:lnTo>
                    <a:pt x="2887967" y="3533131"/>
                  </a:lnTo>
                  <a:lnTo>
                    <a:pt x="2859113" y="3567698"/>
                  </a:lnTo>
                  <a:lnTo>
                    <a:pt x="2827298" y="3599513"/>
                  </a:lnTo>
                  <a:lnTo>
                    <a:pt x="2792731" y="3628367"/>
                  </a:lnTo>
                  <a:lnTo>
                    <a:pt x="2755621" y="3654051"/>
                  </a:lnTo>
                  <a:lnTo>
                    <a:pt x="2716176" y="3676357"/>
                  </a:lnTo>
                  <a:lnTo>
                    <a:pt x="2674605" y="3695075"/>
                  </a:lnTo>
                  <a:lnTo>
                    <a:pt x="2631117" y="3709998"/>
                  </a:lnTo>
                  <a:lnTo>
                    <a:pt x="2585921" y="3720915"/>
                  </a:lnTo>
                  <a:lnTo>
                    <a:pt x="2539225" y="3727618"/>
                  </a:lnTo>
                  <a:lnTo>
                    <a:pt x="2491239" y="3729899"/>
                  </a:lnTo>
                  <a:lnTo>
                    <a:pt x="498259" y="3729899"/>
                  </a:lnTo>
                  <a:lnTo>
                    <a:pt x="450274" y="3727618"/>
                  </a:lnTo>
                  <a:lnTo>
                    <a:pt x="403579" y="3720915"/>
                  </a:lnTo>
                  <a:lnTo>
                    <a:pt x="358383" y="3709998"/>
                  </a:lnTo>
                  <a:lnTo>
                    <a:pt x="314895" y="3695075"/>
                  </a:lnTo>
                  <a:lnTo>
                    <a:pt x="273324" y="3676357"/>
                  </a:lnTo>
                  <a:lnTo>
                    <a:pt x="233879" y="3654051"/>
                  </a:lnTo>
                  <a:lnTo>
                    <a:pt x="196768" y="3628367"/>
                  </a:lnTo>
                  <a:lnTo>
                    <a:pt x="162201" y="3599513"/>
                  </a:lnTo>
                  <a:lnTo>
                    <a:pt x="130386" y="3567698"/>
                  </a:lnTo>
                  <a:lnTo>
                    <a:pt x="101532" y="3533131"/>
                  </a:lnTo>
                  <a:lnTo>
                    <a:pt x="75848" y="3496020"/>
                  </a:lnTo>
                  <a:lnTo>
                    <a:pt x="53542" y="3456575"/>
                  </a:lnTo>
                  <a:lnTo>
                    <a:pt x="34823" y="3415004"/>
                  </a:lnTo>
                  <a:lnTo>
                    <a:pt x="19901" y="3371516"/>
                  </a:lnTo>
                  <a:lnTo>
                    <a:pt x="8984" y="3326321"/>
                  </a:lnTo>
                  <a:lnTo>
                    <a:pt x="2280" y="3279625"/>
                  </a:lnTo>
                  <a:lnTo>
                    <a:pt x="0" y="3231639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22073" y="3267997"/>
            <a:ext cx="2360295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yacc tool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resolves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conflict by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choosing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shift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operation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over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reduce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operation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warning!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706755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Dangling-else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(Shift-reduce </a:t>
            </a:r>
            <a:r>
              <a:rPr sz="3000" spc="-10" dirty="0"/>
              <a:t>conflict)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1756686"/>
            <a:ext cx="9131300" cy="721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98345">
              <a:lnSpc>
                <a:spcPct val="1238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Pseudo-code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C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an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example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this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problem: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1.	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int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=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10,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b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=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20,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=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30;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926465" algn="l"/>
                <a:tab pos="92710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(a&gt;b)</a:t>
            </a:r>
            <a:endParaRPr sz="2800">
              <a:latin typeface="Calibri"/>
              <a:cs typeface="Calibri"/>
            </a:endParaRPr>
          </a:p>
          <a:p>
            <a:pPr marL="1384300" indent="-137160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1383665" algn="l"/>
                <a:tab pos="138430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(a&gt;c)</a:t>
            </a:r>
            <a:endParaRPr sz="2800">
              <a:latin typeface="Calibri"/>
              <a:cs typeface="Calibri"/>
            </a:endParaRPr>
          </a:p>
          <a:p>
            <a:pPr marL="1841500" indent="-182880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1840864" algn="l"/>
                <a:tab pos="1841500" algn="l"/>
              </a:tabLst>
            </a:pP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printf(“%d”,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a);</a:t>
            </a:r>
            <a:endParaRPr sz="2800">
              <a:latin typeface="Calibri"/>
              <a:cs typeface="Calibri"/>
            </a:endParaRPr>
          </a:p>
          <a:p>
            <a:pPr marL="1384300" indent="-137160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1383665" algn="l"/>
                <a:tab pos="138430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else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(c&gt;=a)</a:t>
            </a:r>
            <a:endParaRPr sz="2800">
              <a:latin typeface="Calibri"/>
              <a:cs typeface="Calibri"/>
            </a:endParaRPr>
          </a:p>
          <a:p>
            <a:pPr marL="1841500" indent="-182880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1840864" algn="l"/>
                <a:tab pos="1841500" algn="l"/>
              </a:tabLst>
            </a:pP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printf(“%d”,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c);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926465" algn="l"/>
                <a:tab pos="92710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else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(b&gt;c)</a:t>
            </a:r>
            <a:endParaRPr sz="2800">
              <a:latin typeface="Calibri"/>
              <a:cs typeface="Calibri"/>
            </a:endParaRPr>
          </a:p>
          <a:p>
            <a:pPr marL="1384300" indent="-137160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1383665" algn="l"/>
                <a:tab pos="1384300" algn="l"/>
              </a:tabLst>
            </a:pP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printf(“%d”,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b);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926465" algn="l"/>
                <a:tab pos="92710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1384300" indent="-137160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1383665" algn="l"/>
                <a:tab pos="1384300" algn="l"/>
              </a:tabLst>
            </a:pP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printf(“%d”,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c);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else if on line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7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will be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considered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as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part of the inner if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statement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because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compiler shifts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it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rather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than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reducing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lines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2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6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together.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175" y="2412800"/>
            <a:ext cx="4625340" cy="5295900"/>
          </a:xfrm>
          <a:custGeom>
            <a:avLst/>
            <a:gdLst/>
            <a:ahLst/>
            <a:cxnLst/>
            <a:rect l="l" t="t" r="r" b="b"/>
            <a:pathLst>
              <a:path w="4625340" h="5295900">
                <a:moveTo>
                  <a:pt x="0" y="0"/>
                </a:moveTo>
                <a:lnTo>
                  <a:pt x="4625099" y="0"/>
                </a:lnTo>
                <a:lnTo>
                  <a:pt x="4625099" y="5295899"/>
                </a:lnTo>
                <a:lnTo>
                  <a:pt x="0" y="5295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63283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Reduce-reduce</a:t>
            </a:r>
            <a:r>
              <a:rPr sz="3000" spc="-85" dirty="0"/>
              <a:t> </a:t>
            </a:r>
            <a:r>
              <a:rPr sz="3000" spc="-10" dirty="0"/>
              <a:t>conflict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3463566"/>
            <a:ext cx="9121140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reduce-reduce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conflict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occurs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when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there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are</a:t>
            </a:r>
            <a:r>
              <a:rPr sz="2800" b="1" spc="60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two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such that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top-of-stack exactly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matches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right-hand-side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of both the rules.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this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situation,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handle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60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left-hand-side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any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of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two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rules.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6491245"/>
            <a:ext cx="91274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compiler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will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not know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which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two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rules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choose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reduction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in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such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 ambiguous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case.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995274" y="3124150"/>
            <a:ext cx="3014980" cy="3755390"/>
            <a:chOff x="10995274" y="3124150"/>
            <a:chExt cx="3014980" cy="3755390"/>
          </a:xfrm>
        </p:grpSpPr>
        <p:sp>
          <p:nvSpPr>
            <p:cNvPr id="8" name="object 8"/>
            <p:cNvSpPr/>
            <p:nvPr/>
          </p:nvSpPr>
          <p:spPr>
            <a:xfrm>
              <a:off x="11007974" y="3136850"/>
              <a:ext cx="2989580" cy="3729990"/>
            </a:xfrm>
            <a:custGeom>
              <a:avLst/>
              <a:gdLst/>
              <a:ahLst/>
              <a:cxnLst/>
              <a:rect l="l" t="t" r="r" b="b"/>
              <a:pathLst>
                <a:path w="2989580" h="3729990">
                  <a:moveTo>
                    <a:pt x="2491239" y="3729899"/>
                  </a:moveTo>
                  <a:lnTo>
                    <a:pt x="498259" y="3729899"/>
                  </a:lnTo>
                  <a:lnTo>
                    <a:pt x="450274" y="3727618"/>
                  </a:lnTo>
                  <a:lnTo>
                    <a:pt x="403579" y="3720915"/>
                  </a:lnTo>
                  <a:lnTo>
                    <a:pt x="358383" y="3709998"/>
                  </a:lnTo>
                  <a:lnTo>
                    <a:pt x="314895" y="3695075"/>
                  </a:lnTo>
                  <a:lnTo>
                    <a:pt x="273324" y="3676357"/>
                  </a:lnTo>
                  <a:lnTo>
                    <a:pt x="233879" y="3654051"/>
                  </a:lnTo>
                  <a:lnTo>
                    <a:pt x="196768" y="3628367"/>
                  </a:lnTo>
                  <a:lnTo>
                    <a:pt x="162201" y="3599513"/>
                  </a:lnTo>
                  <a:lnTo>
                    <a:pt x="130386" y="3567698"/>
                  </a:lnTo>
                  <a:lnTo>
                    <a:pt x="101532" y="3533131"/>
                  </a:lnTo>
                  <a:lnTo>
                    <a:pt x="75848" y="3496020"/>
                  </a:lnTo>
                  <a:lnTo>
                    <a:pt x="53542" y="3456575"/>
                  </a:lnTo>
                  <a:lnTo>
                    <a:pt x="34823" y="3415004"/>
                  </a:lnTo>
                  <a:lnTo>
                    <a:pt x="19901" y="3371516"/>
                  </a:lnTo>
                  <a:lnTo>
                    <a:pt x="8984" y="3326320"/>
                  </a:lnTo>
                  <a:lnTo>
                    <a:pt x="2280" y="3279625"/>
                  </a:lnTo>
                  <a:lnTo>
                    <a:pt x="0" y="3231639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9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59" y="0"/>
                  </a:lnTo>
                  <a:lnTo>
                    <a:pt x="2491239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2" y="145936"/>
                  </a:lnTo>
                  <a:lnTo>
                    <a:pt x="2876661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3231639"/>
                  </a:lnTo>
                  <a:lnTo>
                    <a:pt x="2987219" y="3279625"/>
                  </a:lnTo>
                  <a:lnTo>
                    <a:pt x="2980515" y="3326320"/>
                  </a:lnTo>
                  <a:lnTo>
                    <a:pt x="2969598" y="3371516"/>
                  </a:lnTo>
                  <a:lnTo>
                    <a:pt x="2954676" y="3415004"/>
                  </a:lnTo>
                  <a:lnTo>
                    <a:pt x="2935957" y="3456575"/>
                  </a:lnTo>
                  <a:lnTo>
                    <a:pt x="2913652" y="3496020"/>
                  </a:lnTo>
                  <a:lnTo>
                    <a:pt x="2887967" y="3533131"/>
                  </a:lnTo>
                  <a:lnTo>
                    <a:pt x="2859113" y="3567698"/>
                  </a:lnTo>
                  <a:lnTo>
                    <a:pt x="2827298" y="3599513"/>
                  </a:lnTo>
                  <a:lnTo>
                    <a:pt x="2792731" y="3628367"/>
                  </a:lnTo>
                  <a:lnTo>
                    <a:pt x="2755621" y="3654051"/>
                  </a:lnTo>
                  <a:lnTo>
                    <a:pt x="2716176" y="3676357"/>
                  </a:lnTo>
                  <a:lnTo>
                    <a:pt x="2674605" y="3695075"/>
                  </a:lnTo>
                  <a:lnTo>
                    <a:pt x="2631117" y="3709998"/>
                  </a:lnTo>
                  <a:lnTo>
                    <a:pt x="2585921" y="3720915"/>
                  </a:lnTo>
                  <a:lnTo>
                    <a:pt x="2539225" y="3727618"/>
                  </a:lnTo>
                  <a:lnTo>
                    <a:pt x="2491239" y="37298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07974" y="3136850"/>
              <a:ext cx="2989580" cy="3729990"/>
            </a:xfrm>
            <a:custGeom>
              <a:avLst/>
              <a:gdLst/>
              <a:ahLst/>
              <a:cxnLst/>
              <a:rect l="l" t="t" r="r" b="b"/>
              <a:pathLst>
                <a:path w="2989580" h="3729990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9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59" y="0"/>
                  </a:lnTo>
                  <a:lnTo>
                    <a:pt x="2491239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2" y="145936"/>
                  </a:lnTo>
                  <a:lnTo>
                    <a:pt x="2876661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3231639"/>
                  </a:lnTo>
                  <a:lnTo>
                    <a:pt x="2987219" y="3279625"/>
                  </a:lnTo>
                  <a:lnTo>
                    <a:pt x="2980515" y="3326321"/>
                  </a:lnTo>
                  <a:lnTo>
                    <a:pt x="2969598" y="3371516"/>
                  </a:lnTo>
                  <a:lnTo>
                    <a:pt x="2954676" y="3415004"/>
                  </a:lnTo>
                  <a:lnTo>
                    <a:pt x="2935957" y="3456575"/>
                  </a:lnTo>
                  <a:lnTo>
                    <a:pt x="2913652" y="3496020"/>
                  </a:lnTo>
                  <a:lnTo>
                    <a:pt x="2887967" y="3533131"/>
                  </a:lnTo>
                  <a:lnTo>
                    <a:pt x="2859113" y="3567698"/>
                  </a:lnTo>
                  <a:lnTo>
                    <a:pt x="2827298" y="3599513"/>
                  </a:lnTo>
                  <a:lnTo>
                    <a:pt x="2792731" y="3628367"/>
                  </a:lnTo>
                  <a:lnTo>
                    <a:pt x="2755621" y="3654051"/>
                  </a:lnTo>
                  <a:lnTo>
                    <a:pt x="2716176" y="3676357"/>
                  </a:lnTo>
                  <a:lnTo>
                    <a:pt x="2674605" y="3695075"/>
                  </a:lnTo>
                  <a:lnTo>
                    <a:pt x="2631117" y="3709998"/>
                  </a:lnTo>
                  <a:lnTo>
                    <a:pt x="2585921" y="3720915"/>
                  </a:lnTo>
                  <a:lnTo>
                    <a:pt x="2539225" y="3727618"/>
                  </a:lnTo>
                  <a:lnTo>
                    <a:pt x="2491239" y="3729899"/>
                  </a:lnTo>
                  <a:lnTo>
                    <a:pt x="498259" y="3729899"/>
                  </a:lnTo>
                  <a:lnTo>
                    <a:pt x="450274" y="3727618"/>
                  </a:lnTo>
                  <a:lnTo>
                    <a:pt x="403579" y="3720915"/>
                  </a:lnTo>
                  <a:lnTo>
                    <a:pt x="358383" y="3709998"/>
                  </a:lnTo>
                  <a:lnTo>
                    <a:pt x="314895" y="3695075"/>
                  </a:lnTo>
                  <a:lnTo>
                    <a:pt x="273324" y="3676357"/>
                  </a:lnTo>
                  <a:lnTo>
                    <a:pt x="233879" y="3654051"/>
                  </a:lnTo>
                  <a:lnTo>
                    <a:pt x="196768" y="3628367"/>
                  </a:lnTo>
                  <a:lnTo>
                    <a:pt x="162201" y="3599513"/>
                  </a:lnTo>
                  <a:lnTo>
                    <a:pt x="130386" y="3567698"/>
                  </a:lnTo>
                  <a:lnTo>
                    <a:pt x="101532" y="3533131"/>
                  </a:lnTo>
                  <a:lnTo>
                    <a:pt x="75848" y="3496020"/>
                  </a:lnTo>
                  <a:lnTo>
                    <a:pt x="53542" y="3456575"/>
                  </a:lnTo>
                  <a:lnTo>
                    <a:pt x="34823" y="3415004"/>
                  </a:lnTo>
                  <a:lnTo>
                    <a:pt x="19901" y="3371516"/>
                  </a:lnTo>
                  <a:lnTo>
                    <a:pt x="8984" y="3326321"/>
                  </a:lnTo>
                  <a:lnTo>
                    <a:pt x="2280" y="3279625"/>
                  </a:lnTo>
                  <a:lnTo>
                    <a:pt x="0" y="3231639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290389" y="3694717"/>
            <a:ext cx="242062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yacc tool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resolves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conflict by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simply choosing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gives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warning!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4002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Lecture</a:t>
            </a:r>
            <a:r>
              <a:rPr sz="3000" spc="-70" dirty="0"/>
              <a:t> </a:t>
            </a:r>
            <a:r>
              <a:rPr sz="3000" spc="-10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3899067"/>
            <a:ext cx="8728075" cy="219202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lecture,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you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will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learn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about: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Introduction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 bottom-up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parsing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General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style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bottom-up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parsing: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Shift/Reduce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parser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Conflicts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during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shift/reduce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parsing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with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39178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of</a:t>
            </a:r>
            <a:r>
              <a:rPr sz="3000" spc="-15" dirty="0"/>
              <a:t> </a:t>
            </a:r>
            <a:r>
              <a:rPr sz="3000" spc="-10" dirty="0"/>
              <a:t>reduce-reduce</a:t>
            </a:r>
            <a:r>
              <a:rPr sz="3000" spc="-20" dirty="0"/>
              <a:t> </a:t>
            </a:r>
            <a:r>
              <a:rPr sz="3000" spc="-10" dirty="0"/>
              <a:t>conflict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1924326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2351047"/>
            <a:ext cx="2187575" cy="266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8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stmt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pa</a:t>
            </a:r>
            <a:r>
              <a:rPr sz="2800" b="1" spc="-65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am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er_li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 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parameter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expr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Expr_list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9949" y="2452646"/>
            <a:ext cx="3223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id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(parameter_list)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9949" y="2879366"/>
            <a:ext cx="6244590" cy="21386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parameter_list,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parameter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|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parameter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id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|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id(expr_list)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expr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|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expr_list, expr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749" y="5216167"/>
            <a:ext cx="3962400" cy="10820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If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status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stack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$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…</a:t>
            </a:r>
            <a:r>
              <a:rPr sz="2800" b="1" spc="-1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id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749" y="6496326"/>
            <a:ext cx="5456555" cy="10820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And,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status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input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buffer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id)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…</a:t>
            </a:r>
            <a:r>
              <a:rPr sz="2800" b="1" spc="-1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749" y="8030485"/>
            <a:ext cx="90671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33095" algn="l"/>
                <a:tab pos="1277620" algn="l"/>
                <a:tab pos="2419350" algn="l"/>
                <a:tab pos="3042920" algn="l"/>
                <a:tab pos="3750310" algn="l"/>
                <a:tab pos="4689475" algn="l"/>
                <a:tab pos="5132705" algn="l"/>
                <a:tab pos="6226810" algn="l"/>
                <a:tab pos="6675755" algn="l"/>
                <a:tab pos="7118350" algn="l"/>
              </a:tabLst>
            </a:pPr>
            <a:r>
              <a:rPr sz="2800" b="1" spc="-100" dirty="0">
                <a:solidFill>
                  <a:srgbClr val="2F5597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n	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educ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75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(“id”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)	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o	</a:t>
            </a:r>
            <a:r>
              <a:rPr sz="2800" b="1" spc="-110" dirty="0">
                <a:solidFill>
                  <a:srgbClr val="2F5597"/>
                </a:solidFill>
                <a:latin typeface="Calibri"/>
                <a:cs typeface="Calibri"/>
              </a:rPr>
              <a:t>“</a:t>
            </a: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xp</a:t>
            </a:r>
            <a:r>
              <a:rPr sz="2800" b="1" spc="95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”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r	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“pa</a:t>
            </a:r>
            <a:r>
              <a:rPr sz="2800" b="1" spc="-60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am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95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spc="-254" dirty="0">
                <a:solidFill>
                  <a:srgbClr val="2F5597"/>
                </a:solidFill>
                <a:latin typeface="Calibri"/>
                <a:cs typeface="Calibri"/>
              </a:rPr>
              <a:t>”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. 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Both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valid!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995274" y="3124150"/>
            <a:ext cx="3014980" cy="4479290"/>
            <a:chOff x="10995274" y="3124150"/>
            <a:chExt cx="3014980" cy="4479290"/>
          </a:xfrm>
        </p:grpSpPr>
        <p:sp>
          <p:nvSpPr>
            <p:cNvPr id="13" name="object 13"/>
            <p:cNvSpPr/>
            <p:nvPr/>
          </p:nvSpPr>
          <p:spPr>
            <a:xfrm>
              <a:off x="11007974" y="3136849"/>
              <a:ext cx="2989580" cy="4453890"/>
            </a:xfrm>
            <a:custGeom>
              <a:avLst/>
              <a:gdLst/>
              <a:ahLst/>
              <a:cxnLst/>
              <a:rect l="l" t="t" r="r" b="b"/>
              <a:pathLst>
                <a:path w="2989580" h="4453890">
                  <a:moveTo>
                    <a:pt x="2491239" y="4453799"/>
                  </a:moveTo>
                  <a:lnTo>
                    <a:pt x="498259" y="4453799"/>
                  </a:lnTo>
                  <a:lnTo>
                    <a:pt x="450274" y="4451519"/>
                  </a:lnTo>
                  <a:lnTo>
                    <a:pt x="403579" y="4444815"/>
                  </a:lnTo>
                  <a:lnTo>
                    <a:pt x="358383" y="4433898"/>
                  </a:lnTo>
                  <a:lnTo>
                    <a:pt x="314895" y="4418976"/>
                  </a:lnTo>
                  <a:lnTo>
                    <a:pt x="273324" y="4400257"/>
                  </a:lnTo>
                  <a:lnTo>
                    <a:pt x="233879" y="4377951"/>
                  </a:lnTo>
                  <a:lnTo>
                    <a:pt x="196768" y="4352267"/>
                  </a:lnTo>
                  <a:lnTo>
                    <a:pt x="162201" y="4323413"/>
                  </a:lnTo>
                  <a:lnTo>
                    <a:pt x="130386" y="4291598"/>
                  </a:lnTo>
                  <a:lnTo>
                    <a:pt x="101532" y="4257031"/>
                  </a:lnTo>
                  <a:lnTo>
                    <a:pt x="75848" y="4219920"/>
                  </a:lnTo>
                  <a:lnTo>
                    <a:pt x="53542" y="4180475"/>
                  </a:lnTo>
                  <a:lnTo>
                    <a:pt x="34823" y="4138904"/>
                  </a:lnTo>
                  <a:lnTo>
                    <a:pt x="19901" y="4095416"/>
                  </a:lnTo>
                  <a:lnTo>
                    <a:pt x="8984" y="4050220"/>
                  </a:lnTo>
                  <a:lnTo>
                    <a:pt x="2280" y="4003525"/>
                  </a:lnTo>
                  <a:lnTo>
                    <a:pt x="0" y="3955539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59" y="0"/>
                  </a:lnTo>
                  <a:lnTo>
                    <a:pt x="2491239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2" y="145936"/>
                  </a:lnTo>
                  <a:lnTo>
                    <a:pt x="2876661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3955539"/>
                  </a:lnTo>
                  <a:lnTo>
                    <a:pt x="2987219" y="4003525"/>
                  </a:lnTo>
                  <a:lnTo>
                    <a:pt x="2980515" y="4050220"/>
                  </a:lnTo>
                  <a:lnTo>
                    <a:pt x="2969598" y="4095416"/>
                  </a:lnTo>
                  <a:lnTo>
                    <a:pt x="2954676" y="4138904"/>
                  </a:lnTo>
                  <a:lnTo>
                    <a:pt x="2935957" y="4180475"/>
                  </a:lnTo>
                  <a:lnTo>
                    <a:pt x="2913652" y="4219920"/>
                  </a:lnTo>
                  <a:lnTo>
                    <a:pt x="2887967" y="4257031"/>
                  </a:lnTo>
                  <a:lnTo>
                    <a:pt x="2859113" y="4291598"/>
                  </a:lnTo>
                  <a:lnTo>
                    <a:pt x="2827298" y="4323413"/>
                  </a:lnTo>
                  <a:lnTo>
                    <a:pt x="2792731" y="4352267"/>
                  </a:lnTo>
                  <a:lnTo>
                    <a:pt x="2755621" y="4377951"/>
                  </a:lnTo>
                  <a:lnTo>
                    <a:pt x="2716176" y="4400257"/>
                  </a:lnTo>
                  <a:lnTo>
                    <a:pt x="2674605" y="4418976"/>
                  </a:lnTo>
                  <a:lnTo>
                    <a:pt x="2631117" y="4433898"/>
                  </a:lnTo>
                  <a:lnTo>
                    <a:pt x="2585921" y="4444815"/>
                  </a:lnTo>
                  <a:lnTo>
                    <a:pt x="2539225" y="4451519"/>
                  </a:lnTo>
                  <a:lnTo>
                    <a:pt x="2491239" y="44537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07974" y="3136850"/>
              <a:ext cx="2989580" cy="4453890"/>
            </a:xfrm>
            <a:custGeom>
              <a:avLst/>
              <a:gdLst/>
              <a:ahLst/>
              <a:cxnLst/>
              <a:rect l="l" t="t" r="r" b="b"/>
              <a:pathLst>
                <a:path w="2989580" h="4453890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59" y="0"/>
                  </a:lnTo>
                  <a:lnTo>
                    <a:pt x="2491239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2" y="145936"/>
                  </a:lnTo>
                  <a:lnTo>
                    <a:pt x="2876661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3955539"/>
                  </a:lnTo>
                  <a:lnTo>
                    <a:pt x="2987219" y="4003525"/>
                  </a:lnTo>
                  <a:lnTo>
                    <a:pt x="2980515" y="4050220"/>
                  </a:lnTo>
                  <a:lnTo>
                    <a:pt x="2969598" y="4095416"/>
                  </a:lnTo>
                  <a:lnTo>
                    <a:pt x="2954676" y="4138904"/>
                  </a:lnTo>
                  <a:lnTo>
                    <a:pt x="2935957" y="4180475"/>
                  </a:lnTo>
                  <a:lnTo>
                    <a:pt x="2913652" y="4219920"/>
                  </a:lnTo>
                  <a:lnTo>
                    <a:pt x="2887967" y="4257031"/>
                  </a:lnTo>
                  <a:lnTo>
                    <a:pt x="2859113" y="4291598"/>
                  </a:lnTo>
                  <a:lnTo>
                    <a:pt x="2827298" y="4323413"/>
                  </a:lnTo>
                  <a:lnTo>
                    <a:pt x="2792731" y="4352267"/>
                  </a:lnTo>
                  <a:lnTo>
                    <a:pt x="2755621" y="4377951"/>
                  </a:lnTo>
                  <a:lnTo>
                    <a:pt x="2716176" y="4400257"/>
                  </a:lnTo>
                  <a:lnTo>
                    <a:pt x="2674605" y="4418976"/>
                  </a:lnTo>
                  <a:lnTo>
                    <a:pt x="2631117" y="4433898"/>
                  </a:lnTo>
                  <a:lnTo>
                    <a:pt x="2585921" y="4444815"/>
                  </a:lnTo>
                  <a:lnTo>
                    <a:pt x="2539225" y="4451519"/>
                  </a:lnTo>
                  <a:lnTo>
                    <a:pt x="2491239" y="4453799"/>
                  </a:lnTo>
                  <a:lnTo>
                    <a:pt x="498259" y="4453799"/>
                  </a:lnTo>
                  <a:lnTo>
                    <a:pt x="450274" y="4451519"/>
                  </a:lnTo>
                  <a:lnTo>
                    <a:pt x="403579" y="4444815"/>
                  </a:lnTo>
                  <a:lnTo>
                    <a:pt x="358383" y="4433898"/>
                  </a:lnTo>
                  <a:lnTo>
                    <a:pt x="314895" y="4418976"/>
                  </a:lnTo>
                  <a:lnTo>
                    <a:pt x="273324" y="4400257"/>
                  </a:lnTo>
                  <a:lnTo>
                    <a:pt x="233879" y="4377951"/>
                  </a:lnTo>
                  <a:lnTo>
                    <a:pt x="196768" y="4352267"/>
                  </a:lnTo>
                  <a:lnTo>
                    <a:pt x="162201" y="4323413"/>
                  </a:lnTo>
                  <a:lnTo>
                    <a:pt x="130386" y="4291598"/>
                  </a:lnTo>
                  <a:lnTo>
                    <a:pt x="101532" y="4257031"/>
                  </a:lnTo>
                  <a:lnTo>
                    <a:pt x="75848" y="4219920"/>
                  </a:lnTo>
                  <a:lnTo>
                    <a:pt x="53542" y="4180475"/>
                  </a:lnTo>
                  <a:lnTo>
                    <a:pt x="34823" y="4138904"/>
                  </a:lnTo>
                  <a:lnTo>
                    <a:pt x="19901" y="4095416"/>
                  </a:lnTo>
                  <a:lnTo>
                    <a:pt x="8984" y="4050220"/>
                  </a:lnTo>
                  <a:lnTo>
                    <a:pt x="2280" y="4003525"/>
                  </a:lnTo>
                  <a:lnTo>
                    <a:pt x="0" y="3955539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908263" y="3203226"/>
            <a:ext cx="11880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(5)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Func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(7)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33096" y="4910106"/>
            <a:ext cx="21386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differentiate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procedure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expression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(array)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293687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Compiler Design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Bottom</a:t>
            </a:r>
            <a:r>
              <a:rPr sz="30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up</a:t>
            </a:r>
            <a:r>
              <a:rPr sz="30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Parsing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06859" y="3967446"/>
            <a:ext cx="314833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b="1" spc="-5" dirty="0">
                <a:solidFill>
                  <a:srgbClr val="C55A11"/>
                </a:solidFill>
                <a:latin typeface="Calibri"/>
                <a:cs typeface="Calibri"/>
              </a:rPr>
              <a:t>Viable</a:t>
            </a:r>
            <a:r>
              <a:rPr sz="4700" b="1" spc="-8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4700" b="1" spc="-20" dirty="0">
                <a:solidFill>
                  <a:srgbClr val="C55A11"/>
                </a:solidFill>
                <a:latin typeface="Calibri"/>
                <a:cs typeface="Calibri"/>
              </a:rPr>
              <a:t>Prefix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5980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Recall </a:t>
            </a:r>
            <a:r>
              <a:rPr sz="3000" spc="-5" dirty="0"/>
              <a:t>the</a:t>
            </a:r>
            <a:r>
              <a:rPr sz="3000" spc="-10" dirty="0"/>
              <a:t> </a:t>
            </a:r>
            <a:r>
              <a:rPr sz="3000" spc="-15" dirty="0"/>
              <a:t>shift-reduce</a:t>
            </a:r>
            <a:r>
              <a:rPr sz="3000" spc="-10" dirty="0"/>
              <a:t> </a:t>
            </a:r>
            <a:r>
              <a:rPr sz="3000" spc="-15" dirty="0"/>
              <a:t>parser </a:t>
            </a:r>
            <a:r>
              <a:rPr sz="3000" spc="-20" dirty="0"/>
              <a:t>example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6" name="object 6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7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7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26928" y="3467609"/>
            <a:ext cx="243522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  <a:p>
            <a:pPr marL="549910" indent="-537845">
              <a:lnSpc>
                <a:spcPct val="100000"/>
              </a:lnSpc>
              <a:buAutoNum type="romanLcParenBoth"/>
              <a:tabLst>
                <a:tab pos="549910" algn="l"/>
                <a:tab pos="55054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549910" indent="-537845">
              <a:lnSpc>
                <a:spcPct val="100000"/>
              </a:lnSpc>
              <a:buAutoNum type="romanLcParenBoth"/>
              <a:tabLst>
                <a:tab pos="549910" algn="l"/>
                <a:tab pos="55054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552450" indent="-540385">
              <a:lnSpc>
                <a:spcPct val="100000"/>
              </a:lnSpc>
              <a:buAutoNum type="romanLcParenBoth"/>
              <a:tabLst>
                <a:tab pos="55308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749" y="2120865"/>
            <a:ext cx="6046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string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was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accepted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by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grammar.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57462" y="2728912"/>
          <a:ext cx="9425939" cy="6095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Shift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Reduce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(i)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5" dirty="0"/>
              <a:t>Viable</a:t>
            </a:r>
            <a:r>
              <a:rPr sz="3000" spc="-20" dirty="0"/>
              <a:t> </a:t>
            </a:r>
            <a:r>
              <a:rPr sz="3000" spc="-15" dirty="0"/>
              <a:t>Prefix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54476"/>
            <a:ext cx="9123045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2F5597"/>
                </a:solidFill>
                <a:latin typeface="Calibri"/>
                <a:cs typeface="Calibri"/>
              </a:rPr>
              <a:t>We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observe that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at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any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point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time, 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contents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must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a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prefix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a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right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sentential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form.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However,</a:t>
            </a:r>
            <a:r>
              <a:rPr sz="2800" b="1" spc="55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not</a:t>
            </a:r>
            <a:r>
              <a:rPr sz="2800" b="1" spc="6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all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prefixes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right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sentential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form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can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appear on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example,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consider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rightmost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derivation: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7462" y="4557712"/>
          <a:ext cx="11464924" cy="4084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8560"/>
                <a:gridCol w="3843655"/>
                <a:gridCol w="3902709"/>
              </a:tblGrid>
              <a:tr h="1036274">
                <a:tc>
                  <a:txBody>
                    <a:bodyPr/>
                    <a:lstStyle/>
                    <a:p>
                      <a:pPr marL="1492250" marR="115570" indent="-13754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Rightmost derivation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id*id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0575" marR="162560" indent="-6248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Set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prefixes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right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sentential form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Viable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Prefixes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75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75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75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75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5" dirty="0"/>
              <a:t>Viable</a:t>
            </a:r>
            <a:r>
              <a:rPr sz="3000" spc="-20" dirty="0"/>
              <a:t> </a:t>
            </a:r>
            <a:r>
              <a:rPr sz="3000" spc="-15" dirty="0"/>
              <a:t>Prefix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300246"/>
            <a:ext cx="9116060" cy="608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" algn="just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Here,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“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id *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”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prefix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right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sentential form.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But it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never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appear on 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stack!</a:t>
            </a:r>
            <a:endParaRPr sz="2800" dirty="0">
              <a:latin typeface="Calibri"/>
              <a:cs typeface="Calibri"/>
            </a:endParaRPr>
          </a:p>
          <a:p>
            <a:pPr marL="12700" marR="53340" algn="just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This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because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will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always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by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-&gt;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id</a:t>
            </a:r>
            <a:r>
              <a:rPr sz="2800" b="1" spc="6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before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shifting</a:t>
            </a:r>
            <a:r>
              <a:rPr sz="2800" b="1" spc="3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‘*’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 dirty="0">
              <a:latin typeface="Calibri"/>
              <a:cs typeface="Calibri"/>
            </a:endParaRPr>
          </a:p>
          <a:p>
            <a:pPr marL="12700" marR="22225" algn="just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prefixes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sentential forms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that can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appear on the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stack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shift-reduce parser are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called </a:t>
            </a:r>
            <a:r>
              <a:rPr sz="2800" b="1" spc="-5" dirty="0">
                <a:solidFill>
                  <a:schemeClr val="accent2"/>
                </a:solidFill>
                <a:latin typeface="Calibri"/>
                <a:cs typeface="Calibri"/>
              </a:rPr>
              <a:t>viable </a:t>
            </a:r>
            <a:r>
              <a:rPr sz="2800" b="1" spc="-20" dirty="0">
                <a:solidFill>
                  <a:schemeClr val="accent2"/>
                </a:solidFill>
                <a:latin typeface="Calibri"/>
                <a:cs typeface="Calibri"/>
              </a:rPr>
              <a:t>prefixes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.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Its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building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block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recognizing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handles.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By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definition,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viable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prefix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prefix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right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sentential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form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that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does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not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continue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past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right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end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rightmost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handle of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that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sentential form. 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It’s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viable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prefix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because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it is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prefix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of the</a:t>
            </a:r>
            <a:r>
              <a:rPr sz="2800" b="1" spc="5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handle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11430000" cy="147412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 err="1" smtClean="0">
                <a:solidFill>
                  <a:srgbClr val="2F5496"/>
                </a:solidFill>
              </a:rPr>
              <a:t>Desig</a:t>
            </a:r>
            <a:r>
              <a:rPr lang="en-US" sz="3000" spc="-5" dirty="0" smtClean="0">
                <a:solidFill>
                  <a:srgbClr val="2F5496"/>
                </a:solidFill>
              </a:rPr>
              <a:t/>
            </a:r>
            <a:br>
              <a:rPr lang="en-US" sz="3000" spc="-5" dirty="0" smtClean="0">
                <a:solidFill>
                  <a:srgbClr val="2F5496"/>
                </a:solidFill>
              </a:rPr>
            </a:br>
            <a:r>
              <a:rPr lang="en-US" sz="3000" spc="-5" dirty="0" smtClean="0">
                <a:solidFill>
                  <a:srgbClr val="2F5496"/>
                </a:solidFill>
              </a:rPr>
              <a:t>Example</a:t>
            </a:r>
            <a:r>
              <a:rPr sz="3000" spc="-25" dirty="0" smtClean="0"/>
              <a:t> </a:t>
            </a:r>
            <a:r>
              <a:rPr sz="3000" spc="-5" dirty="0"/>
              <a:t>of</a:t>
            </a:r>
            <a:r>
              <a:rPr sz="3000" spc="-25" dirty="0"/>
              <a:t> </a:t>
            </a:r>
            <a:r>
              <a:rPr sz="3000" spc="-5" dirty="0"/>
              <a:t>Viable</a:t>
            </a:r>
            <a:r>
              <a:rPr sz="3000" spc="-25" dirty="0"/>
              <a:t> </a:t>
            </a:r>
            <a:r>
              <a:rPr sz="3000" spc="-20" dirty="0" smtClean="0"/>
              <a:t>Prefixes</a:t>
            </a:r>
            <a:r>
              <a:rPr lang="en-US" sz="3000" spc="-20" dirty="0" smtClean="0"/>
              <a:t/>
            </a:r>
            <a:br>
              <a:rPr lang="en-US" sz="3000" spc="-20" dirty="0" smtClean="0"/>
            </a:br>
            <a:r>
              <a:rPr lang="en-US" sz="3000" spc="-20" dirty="0" smtClean="0"/>
              <a:t>https://www.geeksforgeeks.org/viable-prefix-in-bottom-up-parsing/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1227893"/>
            <a:ext cx="2590800" cy="390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411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solidFill>
                <a:srgbClr val="273239"/>
              </a:solidFill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alibri" pitchFamily="34" charset="0"/>
                <a:cs typeface="Calibri" pitchFamily="34" charset="0"/>
              </a:rPr>
              <a:t>S -&gt; AA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alibri" pitchFamily="34" charset="0"/>
                <a:cs typeface="Calibri" pitchFamily="34" charset="0"/>
              </a:rPr>
              <a:t>A -&gt;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alibri" pitchFamily="34" charset="0"/>
                <a:cs typeface="Calibri" pitchFamily="34" charset="0"/>
              </a:rPr>
              <a:t>bA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alibri" pitchFamily="34" charset="0"/>
                <a:cs typeface="Calibri" pitchFamily="34" charset="0"/>
              </a:rPr>
              <a:t> |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 smtClean="0">
              <a:solidFill>
                <a:srgbClr val="273239"/>
              </a:solidFill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alibri" pitchFamily="34" charset="0"/>
                <a:cs typeface="Calibri" pitchFamily="34" charset="0"/>
              </a:rPr>
              <a:t>String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err="1" smtClean="0">
                <a:solidFill>
                  <a:srgbClr val="273239"/>
                </a:solidFill>
                <a:latin typeface="Calibri" pitchFamily="34" charset="0"/>
                <a:cs typeface="Calibri" pitchFamily="34" charset="0"/>
              </a:rPr>
              <a:t>bbbaa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solidFill>
                <a:srgbClr val="273239"/>
              </a:solidFill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alibri" pitchFamily="34" charset="0"/>
                <a:cs typeface="Calibri" pitchFamily="34" charset="0"/>
              </a:rPr>
              <a:t> 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2133600"/>
          <a:ext cx="8686804" cy="6664740"/>
        </p:xfrm>
        <a:graphic>
          <a:graphicData uri="http://schemas.openxmlformats.org/drawingml/2006/table">
            <a:tbl>
              <a:tblPr/>
              <a:tblGrid>
                <a:gridCol w="990600"/>
                <a:gridCol w="1905000"/>
                <a:gridCol w="2133600"/>
                <a:gridCol w="3657604"/>
              </a:tblGrid>
              <a:tr h="75499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 err="1"/>
                        <a:t>S.No</a:t>
                      </a:r>
                      <a:r>
                        <a:rPr lang="en-US" sz="1800" b="1" dirty="0"/>
                        <a:t>.</a:t>
                      </a:r>
                    </a:p>
                  </a:txBody>
                  <a:tcPr marL="23594" marR="23594" marT="47187" marB="4718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/>
                        <a:t>Reverse Rightmost Derivation with Handles</a:t>
                      </a:r>
                    </a:p>
                  </a:txBody>
                  <a:tcPr marL="47187" marR="47187" marT="47187" marB="4718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/>
                        <a:t>Viable Prefix</a:t>
                      </a:r>
                    </a:p>
                  </a:txBody>
                  <a:tcPr marL="47187" marR="47187" marT="47187" marB="4718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/>
                        <a:t>Comments</a:t>
                      </a:r>
                    </a:p>
                  </a:txBody>
                  <a:tcPr marL="47187" marR="47187" marT="47187" marB="4718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9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1.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S -&gt; </a:t>
                      </a:r>
                      <a:r>
                        <a:rPr lang="en-US" sz="1800" b="1" dirty="0" err="1"/>
                        <a:t>bbb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800" b="1" dirty="0" err="1"/>
                        <a:t>a</a:t>
                      </a:r>
                      <a:endParaRPr lang="en-US" sz="1800" b="1" dirty="0"/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b, bb, </a:t>
                      </a:r>
                      <a:r>
                        <a:rPr lang="en-US" sz="1800" b="1" dirty="0" err="1"/>
                        <a:t>bbb</a:t>
                      </a:r>
                      <a:r>
                        <a:rPr lang="en-US" sz="1800" b="1" dirty="0"/>
                        <a:t>, </a:t>
                      </a:r>
                      <a:r>
                        <a:rPr lang="en-US" sz="1800" b="1" dirty="0" err="1"/>
                        <a:t>bbba</a:t>
                      </a:r>
                      <a:endParaRPr lang="en-US" sz="1800" b="1" dirty="0"/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Here, a is the handle so viable prefix cannot exceed beyond a.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9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2.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S -&gt; </a:t>
                      </a:r>
                      <a:r>
                        <a:rPr lang="en-US" sz="1800" b="1" dirty="0" err="1"/>
                        <a:t>bb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bA</a:t>
                      </a:r>
                      <a:r>
                        <a:rPr lang="en-US" sz="1800" b="1" dirty="0" err="1"/>
                        <a:t>a</a:t>
                      </a:r>
                      <a:endParaRPr lang="en-US" sz="1800" b="1" dirty="0"/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b, bb, </a:t>
                      </a:r>
                      <a:r>
                        <a:rPr lang="en-US" sz="1800" b="1" dirty="0" err="1"/>
                        <a:t>bbb</a:t>
                      </a:r>
                      <a:r>
                        <a:rPr lang="en-US" sz="1800" b="1" dirty="0"/>
                        <a:t>, </a:t>
                      </a:r>
                      <a:r>
                        <a:rPr lang="en-US" sz="1800" b="1" dirty="0" err="1"/>
                        <a:t>bbbA</a:t>
                      </a:r>
                      <a:endParaRPr lang="en-US" sz="1800" b="1" dirty="0"/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Here, </a:t>
                      </a:r>
                      <a:r>
                        <a:rPr lang="en-US" sz="1800" b="1" dirty="0" err="1"/>
                        <a:t>bA</a:t>
                      </a:r>
                      <a:r>
                        <a:rPr lang="en-US" sz="1800" b="1" dirty="0"/>
                        <a:t> is the handle so viable prefix cannot exceed beyond </a:t>
                      </a:r>
                      <a:r>
                        <a:rPr lang="en-US" sz="1800" b="1" dirty="0" err="1"/>
                        <a:t>bA</a:t>
                      </a:r>
                      <a:r>
                        <a:rPr lang="en-US" sz="1800" b="1" dirty="0"/>
                        <a:t>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9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3.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S -&gt; </a:t>
                      </a:r>
                      <a:r>
                        <a:rPr lang="en-US" sz="1800" b="1" dirty="0" err="1"/>
                        <a:t>b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bA</a:t>
                      </a:r>
                      <a:r>
                        <a:rPr lang="en-US" sz="1800" b="1" dirty="0" err="1"/>
                        <a:t>a</a:t>
                      </a:r>
                      <a:endParaRPr lang="en-US" sz="1800" b="1" dirty="0"/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b, bb, </a:t>
                      </a:r>
                      <a:r>
                        <a:rPr lang="en-US" sz="1800" b="1" dirty="0" err="1"/>
                        <a:t>bbA</a:t>
                      </a:r>
                      <a:endParaRPr lang="en-US" sz="1800" b="1" dirty="0"/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Here also, </a:t>
                      </a:r>
                      <a:r>
                        <a:rPr lang="en-US" sz="1800" b="1" dirty="0" err="1"/>
                        <a:t>bA</a:t>
                      </a:r>
                      <a:r>
                        <a:rPr lang="en-US" sz="1800" b="1" dirty="0"/>
                        <a:t> is the handle so viable prefix cannot exceed beyond </a:t>
                      </a:r>
                      <a:r>
                        <a:rPr lang="en-US" sz="1800" b="1" dirty="0" err="1"/>
                        <a:t>bA</a:t>
                      </a:r>
                      <a:r>
                        <a:rPr lang="en-US" sz="1800" b="1" dirty="0"/>
                        <a:t>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9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4.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S -&gt; 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bA</a:t>
                      </a:r>
                      <a:r>
                        <a:rPr lang="en-US" sz="1800" b="1" dirty="0" err="1"/>
                        <a:t>a</a:t>
                      </a:r>
                      <a:endParaRPr lang="en-US" sz="1800" b="1" dirty="0"/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b, </a:t>
                      </a:r>
                      <a:r>
                        <a:rPr lang="en-US" sz="1800" b="1" dirty="0" err="1"/>
                        <a:t>bA</a:t>
                      </a:r>
                      <a:endParaRPr lang="en-US" sz="1800" b="1" dirty="0"/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Here also, </a:t>
                      </a:r>
                      <a:r>
                        <a:rPr lang="en-US" sz="1800" b="1" dirty="0" err="1"/>
                        <a:t>bA</a:t>
                      </a:r>
                      <a:r>
                        <a:rPr lang="en-US" sz="1800" b="1" dirty="0"/>
                        <a:t> is the handle so viable prefix cannot exceed beyond </a:t>
                      </a:r>
                      <a:r>
                        <a:rPr lang="en-US" sz="1800" b="1" dirty="0" err="1"/>
                        <a:t>bA</a:t>
                      </a:r>
                      <a:r>
                        <a:rPr lang="en-US" sz="1800" b="1" dirty="0"/>
                        <a:t>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9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5.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S -&gt; </a:t>
                      </a:r>
                      <a:r>
                        <a:rPr lang="en-US" sz="1800" b="1" dirty="0" err="1"/>
                        <a:t>A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A, </a:t>
                      </a:r>
                      <a:r>
                        <a:rPr lang="en-US" sz="1800" b="1" dirty="0" err="1"/>
                        <a:t>Aa</a:t>
                      </a:r>
                      <a:endParaRPr lang="en-US" sz="1800" b="1" dirty="0"/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Here, a is the handle so viable prefix cannot exceed beyond a.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9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6.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S -&gt; 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AA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A, AA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Here, AA is the handle so viable prefix cannot exceed beyond AA.</a:t>
                      </a:r>
                    </a:p>
                  </a:txBody>
                  <a:tcPr marL="47187" marR="47187" marT="66062" marB="6606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67550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Importance</a:t>
            </a:r>
            <a:r>
              <a:rPr sz="3000" spc="-25" dirty="0"/>
              <a:t> </a:t>
            </a:r>
            <a:r>
              <a:rPr sz="3000" spc="-5" dirty="0"/>
              <a:t>of</a:t>
            </a:r>
            <a:r>
              <a:rPr sz="3000" spc="-25" dirty="0"/>
              <a:t> </a:t>
            </a:r>
            <a:r>
              <a:rPr sz="3000" spc="-5" dirty="0"/>
              <a:t>Viable</a:t>
            </a:r>
            <a:r>
              <a:rPr sz="3000" spc="-25" dirty="0"/>
              <a:t> </a:t>
            </a:r>
            <a:r>
              <a:rPr sz="3000" spc="-20" dirty="0"/>
              <a:t>Prefixes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801896"/>
            <a:ext cx="9117965" cy="515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2F5597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will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see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importance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viable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prefixes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upcoming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lectures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when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learn about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more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powerful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parsers.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entire parsing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algorithm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 based on the idea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LR(0)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automaton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can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recognize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viable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prefixes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them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appropriately.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marL="12700" marR="55244">
              <a:lnSpc>
                <a:spcPct val="100000"/>
              </a:lnSpc>
            </a:pPr>
            <a:r>
              <a:rPr sz="2800" b="1" u="heavy" spc="-10" dirty="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Recognizing</a:t>
            </a:r>
            <a:r>
              <a:rPr sz="2800" b="1" u="heavy" spc="15" dirty="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Viable</a:t>
            </a:r>
            <a:r>
              <a:rPr sz="2800" b="1" u="heavy" spc="15" dirty="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Prefixes</a:t>
            </a:r>
            <a:r>
              <a:rPr sz="2800" b="1" u="heavy" spc="15" dirty="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5" dirty="0">
                <a:solidFill>
                  <a:srgbClr val="2F5597"/>
                </a:solidFill>
                <a:uFill>
                  <a:solidFill>
                    <a:srgbClr val="2F5597"/>
                  </a:solidFill>
                </a:uFill>
                <a:latin typeface="Calibri"/>
                <a:cs typeface="Calibri"/>
              </a:rPr>
              <a:t>Idea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:</a:t>
            </a:r>
            <a:r>
              <a:rPr sz="2800" b="1" spc="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2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recognize</a:t>
            </a:r>
            <a:r>
              <a:rPr sz="2800" b="1" spc="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viable</a:t>
            </a:r>
            <a:r>
              <a:rPr sz="2800" b="1" spc="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prefixes,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must</a:t>
            </a:r>
            <a:endParaRPr sz="2800">
              <a:latin typeface="Calibri"/>
              <a:cs typeface="Calibri"/>
            </a:endParaRPr>
          </a:p>
          <a:p>
            <a:pPr marL="469900" indent="-440055">
              <a:lnSpc>
                <a:spcPts val="3300"/>
              </a:lnSpc>
              <a:spcBef>
                <a:spcPts val="8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750" b="1" spc="-20" dirty="0">
                <a:solidFill>
                  <a:srgbClr val="2F5597"/>
                </a:solidFill>
                <a:latin typeface="Calibri"/>
                <a:cs typeface="Calibri"/>
              </a:rPr>
              <a:t>Recognize</a:t>
            </a:r>
            <a:r>
              <a:rPr sz="275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75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750" b="1" spc="-10" dirty="0">
                <a:solidFill>
                  <a:srgbClr val="2F5597"/>
                </a:solidFill>
                <a:latin typeface="Calibri"/>
                <a:cs typeface="Calibri"/>
              </a:rPr>
              <a:t>sequence </a:t>
            </a:r>
            <a:r>
              <a:rPr sz="2750" b="1" spc="-5" dirty="0">
                <a:solidFill>
                  <a:srgbClr val="2F5597"/>
                </a:solidFill>
                <a:latin typeface="Calibri"/>
                <a:cs typeface="Calibri"/>
              </a:rPr>
              <a:t>of partial</a:t>
            </a:r>
            <a:r>
              <a:rPr sz="275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750" b="1" spc="-10" dirty="0">
                <a:solidFill>
                  <a:srgbClr val="2F5597"/>
                </a:solidFill>
                <a:latin typeface="Calibri"/>
                <a:cs typeface="Calibri"/>
              </a:rPr>
              <a:t>RHSs </a:t>
            </a:r>
            <a:r>
              <a:rPr sz="2750" b="1" spc="-5" dirty="0">
                <a:solidFill>
                  <a:srgbClr val="2F5597"/>
                </a:solidFill>
                <a:latin typeface="Calibri"/>
                <a:cs typeface="Calibri"/>
              </a:rPr>
              <a:t>of </a:t>
            </a:r>
            <a:r>
              <a:rPr sz="2750" b="1" spc="-10" dirty="0">
                <a:solidFill>
                  <a:srgbClr val="2F5597"/>
                </a:solidFill>
                <a:latin typeface="Calibri"/>
                <a:cs typeface="Calibri"/>
              </a:rPr>
              <a:t>productions,</a:t>
            </a:r>
            <a:r>
              <a:rPr sz="275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750" b="1" spc="-10" dirty="0">
                <a:solidFill>
                  <a:srgbClr val="2F5597"/>
                </a:solidFill>
                <a:latin typeface="Calibri"/>
                <a:cs typeface="Calibri"/>
              </a:rPr>
              <a:t>where</a:t>
            </a:r>
            <a:endParaRPr sz="2750">
              <a:latin typeface="Calibri"/>
              <a:cs typeface="Calibri"/>
            </a:endParaRPr>
          </a:p>
          <a:p>
            <a:pPr marL="469900" marR="10795" indent="-443865">
              <a:lnSpc>
                <a:spcPts val="3360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  <a:tab pos="1373505" algn="l"/>
                <a:tab pos="2989580" algn="l"/>
                <a:tab pos="3723640" algn="l"/>
                <a:tab pos="5483860" algn="l"/>
                <a:tab pos="6714490" algn="l"/>
                <a:tab pos="7246620" algn="l"/>
                <a:tab pos="8082915" algn="l"/>
                <a:tab pos="8606790" algn="l"/>
              </a:tabLst>
            </a:pP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ac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h	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sequenc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n	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tuall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y	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educ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par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 missing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suffix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its 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predecessor.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sz="3000" b="1" spc="-15" dirty="0">
                <a:latin typeface="Calibri"/>
                <a:cs typeface="Calibri"/>
                <a:hlinkClick r:id="rId2"/>
              </a:rPr>
              <a:t>preetkanw</a:t>
            </a:r>
            <a:r>
              <a:rPr sz="3000" b="1" spc="-15" dirty="0">
                <a:latin typeface="Calibri"/>
                <a:cs typeface="Calibri"/>
                <a:hlinkClick r:id="rId3"/>
              </a:rPr>
              <a:t>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4369" y="2141654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21461" y="2022311"/>
            <a:ext cx="12088495" cy="5272405"/>
            <a:chOff x="1421461" y="2022311"/>
            <a:chExt cx="12088495" cy="5272405"/>
          </a:xfrm>
        </p:grpSpPr>
        <p:sp>
          <p:nvSpPr>
            <p:cNvPr id="6" name="object 6"/>
            <p:cNvSpPr/>
            <p:nvPr/>
          </p:nvSpPr>
          <p:spPr>
            <a:xfrm>
              <a:off x="7891314" y="4654369"/>
              <a:ext cx="5606415" cy="2627630"/>
            </a:xfrm>
            <a:custGeom>
              <a:avLst/>
              <a:gdLst/>
              <a:ahLst/>
              <a:cxnLst/>
              <a:rect l="l" t="t" r="r" b="b"/>
              <a:pathLst>
                <a:path w="5606415" h="2627629">
                  <a:moveTo>
                    <a:pt x="2795574" y="1788041"/>
                  </a:moveTo>
                  <a:lnTo>
                    <a:pt x="2795574" y="2395326"/>
                  </a:lnTo>
                  <a:lnTo>
                    <a:pt x="5605878" y="2395326"/>
                  </a:lnTo>
                  <a:lnTo>
                    <a:pt x="5605878" y="2627528"/>
                  </a:lnTo>
                </a:path>
                <a:path w="5606415" h="2627629">
                  <a:moveTo>
                    <a:pt x="2795574" y="1788041"/>
                  </a:moveTo>
                  <a:lnTo>
                    <a:pt x="2795574" y="2395326"/>
                  </a:lnTo>
                  <a:lnTo>
                    <a:pt x="3747070" y="2395326"/>
                  </a:lnTo>
                  <a:lnTo>
                    <a:pt x="3747070" y="2627528"/>
                  </a:lnTo>
                </a:path>
                <a:path w="5606415" h="2627629">
                  <a:moveTo>
                    <a:pt x="2795574" y="1788041"/>
                  </a:moveTo>
                  <a:lnTo>
                    <a:pt x="2795574" y="2395326"/>
                  </a:lnTo>
                  <a:lnTo>
                    <a:pt x="1873535" y="2395326"/>
                  </a:lnTo>
                  <a:lnTo>
                    <a:pt x="1873535" y="2627528"/>
                  </a:lnTo>
                </a:path>
                <a:path w="5606415" h="2627629">
                  <a:moveTo>
                    <a:pt x="2795574" y="1788041"/>
                  </a:moveTo>
                  <a:lnTo>
                    <a:pt x="2795574" y="2395326"/>
                  </a:lnTo>
                  <a:lnTo>
                    <a:pt x="0" y="2395326"/>
                  </a:lnTo>
                  <a:lnTo>
                    <a:pt x="0" y="2627528"/>
                  </a:lnTo>
                </a:path>
                <a:path w="5606415" h="2627629">
                  <a:moveTo>
                    <a:pt x="1457667" y="0"/>
                  </a:moveTo>
                  <a:lnTo>
                    <a:pt x="1457667" y="583846"/>
                  </a:lnTo>
                  <a:lnTo>
                    <a:pt x="2795574" y="583846"/>
                  </a:lnTo>
                  <a:lnTo>
                    <a:pt x="2795574" y="816045"/>
                  </a:lnTo>
                </a:path>
                <a:path w="5606415" h="2627629">
                  <a:moveTo>
                    <a:pt x="1457665" y="0"/>
                  </a:moveTo>
                  <a:lnTo>
                    <a:pt x="1457665" y="583846"/>
                  </a:lnTo>
                  <a:lnTo>
                    <a:pt x="119758" y="583846"/>
                  </a:lnTo>
                  <a:lnTo>
                    <a:pt x="119758" y="816045"/>
                  </a:lnTo>
                </a:path>
              </a:pathLst>
            </a:custGeom>
            <a:ln w="25399">
              <a:solidFill>
                <a:srgbClr val="3966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6445" y="3007006"/>
              <a:ext cx="6492875" cy="675640"/>
            </a:xfrm>
            <a:custGeom>
              <a:avLst/>
              <a:gdLst/>
              <a:ahLst/>
              <a:cxnLst/>
              <a:rect l="l" t="t" r="r" b="b"/>
              <a:pathLst>
                <a:path w="6492875" h="675639">
                  <a:moveTo>
                    <a:pt x="3246267" y="0"/>
                  </a:moveTo>
                  <a:lnTo>
                    <a:pt x="3246267" y="443170"/>
                  </a:lnTo>
                  <a:lnTo>
                    <a:pt x="6492534" y="443170"/>
                  </a:lnTo>
                  <a:lnTo>
                    <a:pt x="6492534" y="675366"/>
                  </a:lnTo>
                </a:path>
                <a:path w="6492875" h="675639">
                  <a:moveTo>
                    <a:pt x="3246266" y="0"/>
                  </a:moveTo>
                  <a:lnTo>
                    <a:pt x="3246266" y="443170"/>
                  </a:lnTo>
                  <a:lnTo>
                    <a:pt x="2675815" y="443170"/>
                  </a:lnTo>
                  <a:lnTo>
                    <a:pt x="2675815" y="675366"/>
                  </a:lnTo>
                </a:path>
                <a:path w="6492875" h="675639">
                  <a:moveTo>
                    <a:pt x="3246266" y="0"/>
                  </a:moveTo>
                  <a:lnTo>
                    <a:pt x="3246266" y="443170"/>
                  </a:lnTo>
                  <a:lnTo>
                    <a:pt x="0" y="443170"/>
                  </a:lnTo>
                  <a:lnTo>
                    <a:pt x="0" y="675366"/>
                  </a:lnTo>
                </a:path>
              </a:pathLst>
            </a:custGeom>
            <a:ln w="25399">
              <a:solidFill>
                <a:srgbClr val="345A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7004" y="2035011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2211417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2211417" y="0"/>
                  </a:lnTo>
                  <a:lnTo>
                    <a:pt x="2211417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97004" y="2035011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0" y="0"/>
                  </a:moveTo>
                  <a:lnTo>
                    <a:pt x="2211417" y="0"/>
                  </a:lnTo>
                  <a:lnTo>
                    <a:pt x="2211417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4161" y="4654369"/>
              <a:ext cx="4182745" cy="2627630"/>
            </a:xfrm>
            <a:custGeom>
              <a:avLst/>
              <a:gdLst/>
              <a:ahLst/>
              <a:cxnLst/>
              <a:rect l="l" t="t" r="r" b="b"/>
              <a:pathLst>
                <a:path w="4182745" h="2627629">
                  <a:moveTo>
                    <a:pt x="1422283" y="0"/>
                  </a:moveTo>
                  <a:lnTo>
                    <a:pt x="1422283" y="583846"/>
                  </a:lnTo>
                  <a:lnTo>
                    <a:pt x="2844567" y="583846"/>
                  </a:lnTo>
                  <a:lnTo>
                    <a:pt x="2844567" y="816045"/>
                  </a:lnTo>
                </a:path>
                <a:path w="4182745" h="2627629">
                  <a:moveTo>
                    <a:pt x="1422283" y="0"/>
                  </a:moveTo>
                  <a:lnTo>
                    <a:pt x="1422283" y="583846"/>
                  </a:lnTo>
                  <a:lnTo>
                    <a:pt x="0" y="583846"/>
                  </a:lnTo>
                  <a:lnTo>
                    <a:pt x="0" y="816045"/>
                  </a:lnTo>
                </a:path>
                <a:path w="4182745" h="2627629">
                  <a:moveTo>
                    <a:pt x="2844568" y="1788041"/>
                  </a:moveTo>
                  <a:lnTo>
                    <a:pt x="2844568" y="2395326"/>
                  </a:lnTo>
                  <a:lnTo>
                    <a:pt x="4182475" y="2395326"/>
                  </a:lnTo>
                  <a:lnTo>
                    <a:pt x="4182475" y="2627528"/>
                  </a:lnTo>
                </a:path>
                <a:path w="4182745" h="2627629">
                  <a:moveTo>
                    <a:pt x="2844567" y="1788041"/>
                  </a:moveTo>
                  <a:lnTo>
                    <a:pt x="2844567" y="2395326"/>
                  </a:lnTo>
                  <a:lnTo>
                    <a:pt x="1506660" y="2395326"/>
                  </a:lnTo>
                  <a:lnTo>
                    <a:pt x="1506660" y="2627528"/>
                  </a:lnTo>
                </a:path>
              </a:pathLst>
            </a:custGeom>
            <a:ln w="25399">
              <a:solidFill>
                <a:srgbClr val="3966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71445" y="2267922"/>
            <a:ext cx="1062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38035" y="3669672"/>
            <a:ext cx="2237105" cy="997585"/>
            <a:chOff x="1738035" y="3669672"/>
            <a:chExt cx="2237105" cy="997585"/>
          </a:xfrm>
        </p:grpSpPr>
        <p:sp>
          <p:nvSpPr>
            <p:cNvPr id="13" name="object 13"/>
            <p:cNvSpPr/>
            <p:nvPr/>
          </p:nvSpPr>
          <p:spPr>
            <a:xfrm>
              <a:off x="1750735" y="3682372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2211417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2211417" y="0"/>
                  </a:lnTo>
                  <a:lnTo>
                    <a:pt x="2211417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0735" y="3682372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0" y="0"/>
                  </a:moveTo>
                  <a:lnTo>
                    <a:pt x="2211417" y="0"/>
                  </a:lnTo>
                  <a:lnTo>
                    <a:pt x="2211417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24400" y="3915285"/>
            <a:ext cx="1463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Top-down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1375" y="5457716"/>
            <a:ext cx="2406015" cy="997585"/>
            <a:chOff x="231375" y="5457716"/>
            <a:chExt cx="2406015" cy="997585"/>
          </a:xfrm>
        </p:grpSpPr>
        <p:sp>
          <p:nvSpPr>
            <p:cNvPr id="17" name="object 17"/>
            <p:cNvSpPr/>
            <p:nvPr/>
          </p:nvSpPr>
          <p:spPr>
            <a:xfrm>
              <a:off x="244075" y="5470416"/>
              <a:ext cx="2380615" cy="972185"/>
            </a:xfrm>
            <a:custGeom>
              <a:avLst/>
              <a:gdLst/>
              <a:ahLst/>
              <a:cxnLst/>
              <a:rect l="l" t="t" r="r" b="b"/>
              <a:pathLst>
                <a:path w="2380615" h="972185">
                  <a:moveTo>
                    <a:pt x="2380170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2380170" y="0"/>
                  </a:lnTo>
                  <a:lnTo>
                    <a:pt x="2380170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075" y="5470416"/>
              <a:ext cx="2380615" cy="972185"/>
            </a:xfrm>
            <a:custGeom>
              <a:avLst/>
              <a:gdLst/>
              <a:ahLst/>
              <a:cxnLst/>
              <a:rect l="l" t="t" r="r" b="b"/>
              <a:pathLst>
                <a:path w="2380615" h="972185">
                  <a:moveTo>
                    <a:pt x="0" y="0"/>
                  </a:moveTo>
                  <a:lnTo>
                    <a:pt x="2380170" y="0"/>
                  </a:lnTo>
                  <a:lnTo>
                    <a:pt x="2380170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0883" y="5511304"/>
            <a:ext cx="1846580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558165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bac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acking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75944" y="5457716"/>
            <a:ext cx="2406015" cy="997585"/>
            <a:chOff x="3075944" y="5457716"/>
            <a:chExt cx="2406015" cy="997585"/>
          </a:xfrm>
        </p:grpSpPr>
        <p:sp>
          <p:nvSpPr>
            <p:cNvPr id="21" name="object 21"/>
            <p:cNvSpPr/>
            <p:nvPr/>
          </p:nvSpPr>
          <p:spPr>
            <a:xfrm>
              <a:off x="3088644" y="5470416"/>
              <a:ext cx="2380615" cy="972185"/>
            </a:xfrm>
            <a:custGeom>
              <a:avLst/>
              <a:gdLst/>
              <a:ahLst/>
              <a:cxnLst/>
              <a:rect l="l" t="t" r="r" b="b"/>
              <a:pathLst>
                <a:path w="2380615" h="972185">
                  <a:moveTo>
                    <a:pt x="2380170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2380170" y="0"/>
                  </a:lnTo>
                  <a:lnTo>
                    <a:pt x="2380170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88644" y="5470416"/>
              <a:ext cx="2380615" cy="972185"/>
            </a:xfrm>
            <a:custGeom>
              <a:avLst/>
              <a:gdLst/>
              <a:ahLst/>
              <a:cxnLst/>
              <a:rect l="l" t="t" r="r" b="b"/>
              <a:pathLst>
                <a:path w="2380615" h="972185">
                  <a:moveTo>
                    <a:pt x="0" y="0"/>
                  </a:moveTo>
                  <a:lnTo>
                    <a:pt x="2380170" y="0"/>
                  </a:lnTo>
                  <a:lnTo>
                    <a:pt x="2380170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55453" y="5511304"/>
            <a:ext cx="1846580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311785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Without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bac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acking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22412" y="7269198"/>
            <a:ext cx="2237105" cy="997585"/>
            <a:chOff x="1822412" y="7269198"/>
            <a:chExt cx="2237105" cy="997585"/>
          </a:xfrm>
        </p:grpSpPr>
        <p:sp>
          <p:nvSpPr>
            <p:cNvPr id="25" name="object 25"/>
            <p:cNvSpPr/>
            <p:nvPr/>
          </p:nvSpPr>
          <p:spPr>
            <a:xfrm>
              <a:off x="1835112" y="7281898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4">
                  <a:moveTo>
                    <a:pt x="2211417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2211417" y="0"/>
                  </a:lnTo>
                  <a:lnTo>
                    <a:pt x="2211417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35112" y="7281898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4">
                  <a:moveTo>
                    <a:pt x="0" y="0"/>
                  </a:moveTo>
                  <a:lnTo>
                    <a:pt x="2211417" y="0"/>
                  </a:lnTo>
                  <a:lnTo>
                    <a:pt x="2211417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30383" y="7514811"/>
            <a:ext cx="620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RDP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98228" y="7269198"/>
            <a:ext cx="2237105" cy="997585"/>
            <a:chOff x="4498228" y="7269198"/>
            <a:chExt cx="2237105" cy="997585"/>
          </a:xfrm>
        </p:grpSpPr>
        <p:sp>
          <p:nvSpPr>
            <p:cNvPr id="29" name="object 29"/>
            <p:cNvSpPr/>
            <p:nvPr/>
          </p:nvSpPr>
          <p:spPr>
            <a:xfrm>
              <a:off x="4510928" y="7281898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4">
                  <a:moveTo>
                    <a:pt x="2211417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2211417" y="0"/>
                  </a:lnTo>
                  <a:lnTo>
                    <a:pt x="2211417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0928" y="7281898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4">
                  <a:moveTo>
                    <a:pt x="0" y="0"/>
                  </a:moveTo>
                  <a:lnTo>
                    <a:pt x="2211417" y="0"/>
                  </a:lnTo>
                  <a:lnTo>
                    <a:pt x="2211417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35808" y="7322787"/>
            <a:ext cx="1762125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151130">
              <a:lnSpc>
                <a:spcPts val="3020"/>
              </a:lnSpc>
              <a:spcBef>
                <a:spcPts val="48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Predictive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ser/LL(1)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13851" y="3669672"/>
            <a:ext cx="2237105" cy="997585"/>
            <a:chOff x="4413851" y="3669672"/>
            <a:chExt cx="2237105" cy="997585"/>
          </a:xfrm>
        </p:grpSpPr>
        <p:sp>
          <p:nvSpPr>
            <p:cNvPr id="33" name="object 33"/>
            <p:cNvSpPr/>
            <p:nvPr/>
          </p:nvSpPr>
          <p:spPr>
            <a:xfrm>
              <a:off x="4426551" y="3682372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2211417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2211417" y="0"/>
                  </a:lnTo>
                  <a:lnTo>
                    <a:pt x="2211417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26551" y="3682372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0" y="0"/>
                  </a:moveTo>
                  <a:lnTo>
                    <a:pt x="2211417" y="0"/>
                  </a:lnTo>
                  <a:lnTo>
                    <a:pt x="2211417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68274" y="3915285"/>
            <a:ext cx="2208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Universal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(CYK)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230572" y="3669672"/>
            <a:ext cx="2237105" cy="997585"/>
            <a:chOff x="8230572" y="3669672"/>
            <a:chExt cx="2237105" cy="997585"/>
          </a:xfrm>
        </p:grpSpPr>
        <p:sp>
          <p:nvSpPr>
            <p:cNvPr id="37" name="object 37"/>
            <p:cNvSpPr/>
            <p:nvPr/>
          </p:nvSpPr>
          <p:spPr>
            <a:xfrm>
              <a:off x="8243272" y="3682372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2211417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2211417" y="0"/>
                  </a:lnTo>
                  <a:lnTo>
                    <a:pt x="2211417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43272" y="3682372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0" y="0"/>
                  </a:moveTo>
                  <a:lnTo>
                    <a:pt x="2211417" y="0"/>
                  </a:lnTo>
                  <a:lnTo>
                    <a:pt x="2211417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554001" y="3915285"/>
            <a:ext cx="1588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Bottom-up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92663" y="5457716"/>
            <a:ext cx="2237105" cy="997585"/>
            <a:chOff x="6892663" y="5457716"/>
            <a:chExt cx="2237105" cy="997585"/>
          </a:xfrm>
        </p:grpSpPr>
        <p:sp>
          <p:nvSpPr>
            <p:cNvPr id="41" name="object 41"/>
            <p:cNvSpPr/>
            <p:nvPr/>
          </p:nvSpPr>
          <p:spPr>
            <a:xfrm>
              <a:off x="6905363" y="5470416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2211417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2211417" y="0"/>
                  </a:lnTo>
                  <a:lnTo>
                    <a:pt x="2211417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05363" y="5470416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0" y="0"/>
                  </a:moveTo>
                  <a:lnTo>
                    <a:pt x="2211417" y="0"/>
                  </a:lnTo>
                  <a:lnTo>
                    <a:pt x="2211417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29983" y="5511304"/>
            <a:ext cx="1758950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Shift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reduce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parsing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568480" y="5457716"/>
            <a:ext cx="2237105" cy="997585"/>
            <a:chOff x="9568480" y="5457716"/>
            <a:chExt cx="2237105" cy="997585"/>
          </a:xfrm>
        </p:grpSpPr>
        <p:sp>
          <p:nvSpPr>
            <p:cNvPr id="45" name="object 45"/>
            <p:cNvSpPr/>
            <p:nvPr/>
          </p:nvSpPr>
          <p:spPr>
            <a:xfrm>
              <a:off x="9581180" y="5470416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2211417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2211417" y="0"/>
                  </a:lnTo>
                  <a:lnTo>
                    <a:pt x="2211417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581180" y="5470416"/>
              <a:ext cx="2211705" cy="972185"/>
            </a:xfrm>
            <a:custGeom>
              <a:avLst/>
              <a:gdLst/>
              <a:ahLst/>
              <a:cxnLst/>
              <a:rect l="l" t="t" r="r" b="b"/>
              <a:pathLst>
                <a:path w="2211704" h="972185">
                  <a:moveTo>
                    <a:pt x="0" y="0"/>
                  </a:moveTo>
                  <a:lnTo>
                    <a:pt x="2211417" y="0"/>
                  </a:lnTo>
                  <a:lnTo>
                    <a:pt x="2211417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625595" y="5511304"/>
            <a:ext cx="2202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Table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155621" y="5895352"/>
            <a:ext cx="1062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174045" y="7269198"/>
            <a:ext cx="1435100" cy="997585"/>
            <a:chOff x="7174045" y="7269198"/>
            <a:chExt cx="1435100" cy="997585"/>
          </a:xfrm>
        </p:grpSpPr>
        <p:sp>
          <p:nvSpPr>
            <p:cNvPr id="50" name="object 50"/>
            <p:cNvSpPr/>
            <p:nvPr/>
          </p:nvSpPr>
          <p:spPr>
            <a:xfrm>
              <a:off x="7186745" y="7281898"/>
              <a:ext cx="1409700" cy="972185"/>
            </a:xfrm>
            <a:custGeom>
              <a:avLst/>
              <a:gdLst/>
              <a:ahLst/>
              <a:cxnLst/>
              <a:rect l="l" t="t" r="r" b="b"/>
              <a:pathLst>
                <a:path w="1409700" h="972184">
                  <a:moveTo>
                    <a:pt x="1409136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1409136" y="0"/>
                  </a:lnTo>
                  <a:lnTo>
                    <a:pt x="1409136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86745" y="7281898"/>
              <a:ext cx="1409700" cy="972185"/>
            </a:xfrm>
            <a:custGeom>
              <a:avLst/>
              <a:gdLst/>
              <a:ahLst/>
              <a:cxnLst/>
              <a:rect l="l" t="t" r="r" b="b"/>
              <a:pathLst>
                <a:path w="1409700" h="972184">
                  <a:moveTo>
                    <a:pt x="0" y="0"/>
                  </a:moveTo>
                  <a:lnTo>
                    <a:pt x="1409136" y="0"/>
                  </a:lnTo>
                  <a:lnTo>
                    <a:pt x="1409136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469244" y="7514811"/>
            <a:ext cx="8439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(0)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047580" y="7269198"/>
            <a:ext cx="1435100" cy="997585"/>
            <a:chOff x="9047580" y="7269198"/>
            <a:chExt cx="1435100" cy="997585"/>
          </a:xfrm>
        </p:grpSpPr>
        <p:sp>
          <p:nvSpPr>
            <p:cNvPr id="54" name="object 54"/>
            <p:cNvSpPr/>
            <p:nvPr/>
          </p:nvSpPr>
          <p:spPr>
            <a:xfrm>
              <a:off x="9060280" y="7281898"/>
              <a:ext cx="1409700" cy="972185"/>
            </a:xfrm>
            <a:custGeom>
              <a:avLst/>
              <a:gdLst/>
              <a:ahLst/>
              <a:cxnLst/>
              <a:rect l="l" t="t" r="r" b="b"/>
              <a:pathLst>
                <a:path w="1409700" h="972184">
                  <a:moveTo>
                    <a:pt x="1409137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1409137" y="0"/>
                  </a:lnTo>
                  <a:lnTo>
                    <a:pt x="1409137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60280" y="7281898"/>
              <a:ext cx="1409700" cy="972185"/>
            </a:xfrm>
            <a:custGeom>
              <a:avLst/>
              <a:gdLst/>
              <a:ahLst/>
              <a:cxnLst/>
              <a:rect l="l" t="t" r="r" b="b"/>
              <a:pathLst>
                <a:path w="1409700" h="972184">
                  <a:moveTo>
                    <a:pt x="0" y="0"/>
                  </a:moveTo>
                  <a:lnTo>
                    <a:pt x="1409137" y="0"/>
                  </a:lnTo>
                  <a:lnTo>
                    <a:pt x="1409137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261096" y="7514811"/>
            <a:ext cx="1006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SLR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921115" y="7269198"/>
            <a:ext cx="1435100" cy="997585"/>
            <a:chOff x="10921115" y="7269198"/>
            <a:chExt cx="1435100" cy="997585"/>
          </a:xfrm>
        </p:grpSpPr>
        <p:sp>
          <p:nvSpPr>
            <p:cNvPr id="58" name="object 58"/>
            <p:cNvSpPr/>
            <p:nvPr/>
          </p:nvSpPr>
          <p:spPr>
            <a:xfrm>
              <a:off x="10933815" y="7281898"/>
              <a:ext cx="1409700" cy="972185"/>
            </a:xfrm>
            <a:custGeom>
              <a:avLst/>
              <a:gdLst/>
              <a:ahLst/>
              <a:cxnLst/>
              <a:rect l="l" t="t" r="r" b="b"/>
              <a:pathLst>
                <a:path w="1409700" h="972184">
                  <a:moveTo>
                    <a:pt x="1409137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1409137" y="0"/>
                  </a:lnTo>
                  <a:lnTo>
                    <a:pt x="1409137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933815" y="7281898"/>
              <a:ext cx="1409700" cy="972185"/>
            </a:xfrm>
            <a:custGeom>
              <a:avLst/>
              <a:gdLst/>
              <a:ahLst/>
              <a:cxnLst/>
              <a:rect l="l" t="t" r="r" b="b"/>
              <a:pathLst>
                <a:path w="1409700" h="972184">
                  <a:moveTo>
                    <a:pt x="0" y="0"/>
                  </a:moveTo>
                  <a:lnTo>
                    <a:pt x="1409137" y="0"/>
                  </a:lnTo>
                  <a:lnTo>
                    <a:pt x="1409137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1038713" y="7514811"/>
            <a:ext cx="1198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LALR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2794652" y="7269198"/>
            <a:ext cx="1405255" cy="997585"/>
            <a:chOff x="12794652" y="7269198"/>
            <a:chExt cx="1405255" cy="997585"/>
          </a:xfrm>
        </p:grpSpPr>
        <p:sp>
          <p:nvSpPr>
            <p:cNvPr id="62" name="object 62"/>
            <p:cNvSpPr/>
            <p:nvPr/>
          </p:nvSpPr>
          <p:spPr>
            <a:xfrm>
              <a:off x="12807352" y="7281898"/>
              <a:ext cx="1379855" cy="972185"/>
            </a:xfrm>
            <a:custGeom>
              <a:avLst/>
              <a:gdLst/>
              <a:ahLst/>
              <a:cxnLst/>
              <a:rect l="l" t="t" r="r" b="b"/>
              <a:pathLst>
                <a:path w="1379855" h="972184">
                  <a:moveTo>
                    <a:pt x="1379679" y="971994"/>
                  </a:moveTo>
                  <a:lnTo>
                    <a:pt x="0" y="971994"/>
                  </a:lnTo>
                  <a:lnTo>
                    <a:pt x="0" y="0"/>
                  </a:lnTo>
                  <a:lnTo>
                    <a:pt x="1379679" y="0"/>
                  </a:lnTo>
                  <a:lnTo>
                    <a:pt x="1379679" y="971994"/>
                  </a:lnTo>
                  <a:close/>
                </a:path>
              </a:pathLst>
            </a:custGeom>
            <a:solidFill>
              <a:srgbClr val="43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807352" y="7281898"/>
              <a:ext cx="1379855" cy="972185"/>
            </a:xfrm>
            <a:custGeom>
              <a:avLst/>
              <a:gdLst/>
              <a:ahLst/>
              <a:cxnLst/>
              <a:rect l="l" t="t" r="r" b="b"/>
              <a:pathLst>
                <a:path w="1379855" h="972184">
                  <a:moveTo>
                    <a:pt x="0" y="0"/>
                  </a:moveTo>
                  <a:lnTo>
                    <a:pt x="1379679" y="0"/>
                  </a:lnTo>
                  <a:lnTo>
                    <a:pt x="1379679" y="971994"/>
                  </a:lnTo>
                  <a:lnTo>
                    <a:pt x="0" y="971994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2980333" y="7514811"/>
            <a:ext cx="1033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CLR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811109" y="3223846"/>
            <a:ext cx="7443470" cy="5293995"/>
          </a:xfrm>
          <a:custGeom>
            <a:avLst/>
            <a:gdLst/>
            <a:ahLst/>
            <a:cxnLst/>
            <a:rect l="l" t="t" r="r" b="b"/>
            <a:pathLst>
              <a:path w="7443469" h="5293995">
                <a:moveTo>
                  <a:pt x="0" y="0"/>
                </a:moveTo>
                <a:lnTo>
                  <a:pt x="7443300" y="0"/>
                </a:lnTo>
                <a:lnTo>
                  <a:pt x="7443300" y="5293499"/>
                </a:lnTo>
                <a:lnTo>
                  <a:pt x="0" y="5293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8296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Difference</a:t>
            </a:r>
            <a:r>
              <a:rPr sz="3000" spc="-5" dirty="0"/>
              <a:t> </a:t>
            </a:r>
            <a:r>
              <a:rPr sz="3000" spc="-10" dirty="0"/>
              <a:t>between</a:t>
            </a:r>
            <a:r>
              <a:rPr sz="3000" spc="-5" dirty="0"/>
              <a:t> </a:t>
            </a:r>
            <a:r>
              <a:rPr sz="3000" spc="-10" dirty="0"/>
              <a:t>top-down</a:t>
            </a:r>
            <a:r>
              <a:rPr sz="3000" spc="-5" dirty="0"/>
              <a:t> and </a:t>
            </a:r>
            <a:r>
              <a:rPr sz="3000" spc="-15" dirty="0"/>
              <a:t>bottom-up</a:t>
            </a:r>
            <a:r>
              <a:rPr sz="3000" spc="-5" dirty="0"/>
              <a:t> </a:t>
            </a:r>
            <a:r>
              <a:rPr sz="3000" spc="-1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677327"/>
            <a:ext cx="9133205" cy="480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solidFill>
                  <a:srgbClr val="C55A11"/>
                </a:solidFill>
                <a:latin typeface="Calibri"/>
                <a:cs typeface="Calibri"/>
              </a:rPr>
              <a:t>Top-down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parsers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have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two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requirements.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grammar</a:t>
            </a:r>
            <a:r>
              <a:rPr sz="2800" b="1" spc="5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must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be:</a:t>
            </a:r>
            <a:endParaRPr sz="2800">
              <a:latin typeface="Calibri"/>
              <a:cs typeface="Calibri"/>
            </a:endParaRPr>
          </a:p>
          <a:p>
            <a:pPr marL="469900" indent="-40449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Left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Factored</a:t>
            </a:r>
            <a:endParaRPr sz="2800">
              <a:latin typeface="Calibri"/>
              <a:cs typeface="Calibri"/>
            </a:endParaRPr>
          </a:p>
          <a:p>
            <a:pPr marL="469900" indent="-40449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Free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Left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Recursion</a:t>
            </a:r>
            <a:endParaRPr sz="2800">
              <a:latin typeface="Calibri"/>
              <a:cs typeface="Calibri"/>
            </a:endParaRPr>
          </a:p>
          <a:p>
            <a:pPr marL="12700" marR="33655">
              <a:lnSpc>
                <a:spcPct val="100000"/>
              </a:lnSpc>
              <a:spcBef>
                <a:spcPts val="800"/>
              </a:spcBef>
              <a:tabLst>
                <a:tab pos="402590" algn="l"/>
                <a:tab pos="1242060" algn="l"/>
                <a:tab pos="2195830" algn="l"/>
                <a:tab pos="3082290" algn="l"/>
                <a:tab pos="4966335" algn="l"/>
                <a:tab pos="5694680" algn="l"/>
                <a:tab pos="7186295" algn="l"/>
                <a:tab pos="7850505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	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ea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inpu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m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l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f</a:t>
            </a:r>
            <a:r>
              <a:rPr sz="2800" b="1" spc="-7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-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o-rig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h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p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vide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l</a:t>
            </a:r>
            <a:r>
              <a:rPr sz="2800" b="1" spc="-25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ftmo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 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derivation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the input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string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“w”.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Calibri"/>
              <a:cs typeface="Calibri"/>
            </a:endParaRPr>
          </a:p>
          <a:p>
            <a:pPr marL="12700" marR="34925" algn="just">
              <a:lnSpc>
                <a:spcPct val="100000"/>
              </a:lnSpc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Whereas,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bottom-up</a:t>
            </a:r>
            <a:r>
              <a:rPr sz="2800" b="1" spc="60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parsers</a:t>
            </a:r>
            <a:r>
              <a:rPr sz="2800" b="1" spc="60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do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not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have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such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requirements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also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read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input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from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left-to-right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but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provide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</a:t>
            </a:r>
            <a:r>
              <a:rPr sz="2800" b="1" spc="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rightmost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derivation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in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reverse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8732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5" dirty="0"/>
              <a:t>Some</a:t>
            </a:r>
            <a:r>
              <a:rPr sz="3000" spc="-65" dirty="0"/>
              <a:t> </a:t>
            </a:r>
            <a:r>
              <a:rPr sz="3000" spc="-10" dirty="0"/>
              <a:t>definitions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286747"/>
            <a:ext cx="9126220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705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Handle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: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It is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that substring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on 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that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matches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body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(RHS) of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720"/>
              </a:spcBef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Handle pruning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: A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left-to-right, bottom-up parse works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by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iteratively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searching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for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handle, then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reducing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handle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left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hand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side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production.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process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repeated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until we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get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Start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Symbol.</a:t>
            </a:r>
            <a:endParaRPr sz="2800">
              <a:latin typeface="Calibri"/>
              <a:cs typeface="Calibri"/>
            </a:endParaRPr>
          </a:p>
          <a:p>
            <a:pPr marL="2755900">
              <a:lnSpc>
                <a:spcPct val="100000"/>
              </a:lnSpc>
              <a:spcBef>
                <a:spcPts val="800"/>
              </a:spcBef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51" y="6223747"/>
            <a:ext cx="90995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64229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Calibri"/>
              <a:cs typeface="Calibri"/>
            </a:endParaRPr>
          </a:p>
          <a:p>
            <a:pPr marR="3279140" algn="ctr">
              <a:lnSpc>
                <a:spcPct val="100000"/>
              </a:lnSpc>
              <a:tabLst>
                <a:tab pos="456565" algn="l"/>
                <a:tab pos="913765" algn="l"/>
              </a:tabLst>
            </a:pP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α	β	ω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</a:t>
            </a:r>
            <a:r>
              <a:rPr sz="2800" b="1" spc="-5" dirty="0">
                <a:solidFill>
                  <a:srgbClr val="2F5597"/>
                </a:solidFill>
                <a:latin typeface="Arial"/>
                <a:cs typeface="Arial"/>
              </a:rPr>
              <a:t>β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” is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first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first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reduced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 </a:t>
            </a:r>
            <a:r>
              <a:rPr sz="2800" b="1" spc="-120" dirty="0">
                <a:solidFill>
                  <a:srgbClr val="2F5597"/>
                </a:solidFill>
                <a:latin typeface="Calibri"/>
                <a:cs typeface="Calibri"/>
              </a:rPr>
              <a:t>“A”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and then, </a:t>
            </a:r>
            <a:r>
              <a:rPr sz="2800" b="1" spc="35" dirty="0">
                <a:solidFill>
                  <a:srgbClr val="2F5597"/>
                </a:solidFill>
                <a:latin typeface="Calibri"/>
                <a:cs typeface="Calibri"/>
              </a:rPr>
              <a:t>“</a:t>
            </a:r>
            <a:r>
              <a:rPr sz="2800" b="1" spc="35" dirty="0">
                <a:solidFill>
                  <a:srgbClr val="2F5597"/>
                </a:solidFill>
                <a:latin typeface="Arial"/>
                <a:cs typeface="Arial"/>
              </a:rPr>
              <a:t>α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597"/>
                </a:solidFill>
                <a:latin typeface="Arial"/>
                <a:cs typeface="Arial"/>
              </a:rPr>
              <a:t>ω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” is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reduced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“S”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995268" y="5309577"/>
            <a:ext cx="3014980" cy="2030095"/>
            <a:chOff x="10995268" y="5309577"/>
            <a:chExt cx="3014980" cy="2030095"/>
          </a:xfrm>
        </p:grpSpPr>
        <p:sp>
          <p:nvSpPr>
            <p:cNvPr id="8" name="object 8"/>
            <p:cNvSpPr/>
            <p:nvPr/>
          </p:nvSpPr>
          <p:spPr>
            <a:xfrm>
              <a:off x="11007968" y="5322277"/>
              <a:ext cx="2989580" cy="2004695"/>
            </a:xfrm>
            <a:custGeom>
              <a:avLst/>
              <a:gdLst/>
              <a:ahLst/>
              <a:cxnLst/>
              <a:rect l="l" t="t" r="r" b="b"/>
              <a:pathLst>
                <a:path w="2989580" h="2004695">
                  <a:moveTo>
                    <a:pt x="2655270" y="2004645"/>
                  </a:moveTo>
                  <a:lnTo>
                    <a:pt x="334114" y="2004645"/>
                  </a:lnTo>
                  <a:lnTo>
                    <a:pt x="284741" y="2001022"/>
                  </a:lnTo>
                  <a:lnTo>
                    <a:pt x="237617" y="1990499"/>
                  </a:lnTo>
                  <a:lnTo>
                    <a:pt x="193260" y="1973592"/>
                  </a:lnTo>
                  <a:lnTo>
                    <a:pt x="152185" y="1950817"/>
                  </a:lnTo>
                  <a:lnTo>
                    <a:pt x="114910" y="1922693"/>
                  </a:lnTo>
                  <a:lnTo>
                    <a:pt x="81952" y="1889734"/>
                  </a:lnTo>
                  <a:lnTo>
                    <a:pt x="53827" y="1852460"/>
                  </a:lnTo>
                  <a:lnTo>
                    <a:pt x="31053" y="1811385"/>
                  </a:lnTo>
                  <a:lnTo>
                    <a:pt x="14146" y="1767028"/>
                  </a:lnTo>
                  <a:lnTo>
                    <a:pt x="3622" y="1719904"/>
                  </a:lnTo>
                  <a:lnTo>
                    <a:pt x="0" y="1670531"/>
                  </a:lnTo>
                  <a:lnTo>
                    <a:pt x="0" y="334114"/>
                  </a:lnTo>
                  <a:lnTo>
                    <a:pt x="3622" y="284741"/>
                  </a:lnTo>
                  <a:lnTo>
                    <a:pt x="14146" y="237617"/>
                  </a:lnTo>
                  <a:lnTo>
                    <a:pt x="31053" y="193260"/>
                  </a:lnTo>
                  <a:lnTo>
                    <a:pt x="53827" y="152185"/>
                  </a:lnTo>
                  <a:lnTo>
                    <a:pt x="81952" y="114910"/>
                  </a:lnTo>
                  <a:lnTo>
                    <a:pt x="114910" y="81952"/>
                  </a:lnTo>
                  <a:lnTo>
                    <a:pt x="152185" y="53827"/>
                  </a:lnTo>
                  <a:lnTo>
                    <a:pt x="193260" y="31053"/>
                  </a:lnTo>
                  <a:lnTo>
                    <a:pt x="237617" y="14146"/>
                  </a:lnTo>
                  <a:lnTo>
                    <a:pt x="284741" y="3622"/>
                  </a:lnTo>
                  <a:lnTo>
                    <a:pt x="334114" y="0"/>
                  </a:lnTo>
                  <a:lnTo>
                    <a:pt x="2655270" y="0"/>
                  </a:lnTo>
                  <a:lnTo>
                    <a:pt x="2707852" y="4162"/>
                  </a:lnTo>
                  <a:lnTo>
                    <a:pt x="2758667" y="16400"/>
                  </a:lnTo>
                  <a:lnTo>
                    <a:pt x="2806815" y="36344"/>
                  </a:lnTo>
                  <a:lnTo>
                    <a:pt x="2851400" y="63621"/>
                  </a:lnTo>
                  <a:lnTo>
                    <a:pt x="2891524" y="97859"/>
                  </a:lnTo>
                  <a:lnTo>
                    <a:pt x="2925763" y="137984"/>
                  </a:lnTo>
                  <a:lnTo>
                    <a:pt x="2953040" y="182569"/>
                  </a:lnTo>
                  <a:lnTo>
                    <a:pt x="2972984" y="230717"/>
                  </a:lnTo>
                  <a:lnTo>
                    <a:pt x="2985223" y="281532"/>
                  </a:lnTo>
                  <a:lnTo>
                    <a:pt x="2989386" y="334114"/>
                  </a:lnTo>
                  <a:lnTo>
                    <a:pt x="2989386" y="1670531"/>
                  </a:lnTo>
                  <a:lnTo>
                    <a:pt x="2985763" y="1719904"/>
                  </a:lnTo>
                  <a:lnTo>
                    <a:pt x="2975239" y="1767028"/>
                  </a:lnTo>
                  <a:lnTo>
                    <a:pt x="2958332" y="1811385"/>
                  </a:lnTo>
                  <a:lnTo>
                    <a:pt x="2935557" y="1852460"/>
                  </a:lnTo>
                  <a:lnTo>
                    <a:pt x="2907432" y="1889734"/>
                  </a:lnTo>
                  <a:lnTo>
                    <a:pt x="2874474" y="1922693"/>
                  </a:lnTo>
                  <a:lnTo>
                    <a:pt x="2837199" y="1950817"/>
                  </a:lnTo>
                  <a:lnTo>
                    <a:pt x="2796124" y="1973592"/>
                  </a:lnTo>
                  <a:lnTo>
                    <a:pt x="2751766" y="1990499"/>
                  </a:lnTo>
                  <a:lnTo>
                    <a:pt x="2704643" y="2001022"/>
                  </a:lnTo>
                  <a:lnTo>
                    <a:pt x="2655270" y="2004645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07968" y="5322277"/>
              <a:ext cx="2989580" cy="2004695"/>
            </a:xfrm>
            <a:custGeom>
              <a:avLst/>
              <a:gdLst/>
              <a:ahLst/>
              <a:cxnLst/>
              <a:rect l="l" t="t" r="r" b="b"/>
              <a:pathLst>
                <a:path w="2989580" h="2004695">
                  <a:moveTo>
                    <a:pt x="0" y="334114"/>
                  </a:moveTo>
                  <a:lnTo>
                    <a:pt x="3622" y="284741"/>
                  </a:lnTo>
                  <a:lnTo>
                    <a:pt x="14146" y="237617"/>
                  </a:lnTo>
                  <a:lnTo>
                    <a:pt x="31053" y="193260"/>
                  </a:lnTo>
                  <a:lnTo>
                    <a:pt x="53827" y="152185"/>
                  </a:lnTo>
                  <a:lnTo>
                    <a:pt x="81952" y="114910"/>
                  </a:lnTo>
                  <a:lnTo>
                    <a:pt x="114910" y="81952"/>
                  </a:lnTo>
                  <a:lnTo>
                    <a:pt x="152185" y="53827"/>
                  </a:lnTo>
                  <a:lnTo>
                    <a:pt x="193260" y="31053"/>
                  </a:lnTo>
                  <a:lnTo>
                    <a:pt x="237617" y="14146"/>
                  </a:lnTo>
                  <a:lnTo>
                    <a:pt x="284741" y="3622"/>
                  </a:lnTo>
                  <a:lnTo>
                    <a:pt x="334114" y="0"/>
                  </a:lnTo>
                  <a:lnTo>
                    <a:pt x="2655270" y="0"/>
                  </a:lnTo>
                  <a:lnTo>
                    <a:pt x="2707852" y="4162"/>
                  </a:lnTo>
                  <a:lnTo>
                    <a:pt x="2758667" y="16400"/>
                  </a:lnTo>
                  <a:lnTo>
                    <a:pt x="2806815" y="36344"/>
                  </a:lnTo>
                  <a:lnTo>
                    <a:pt x="2851400" y="63621"/>
                  </a:lnTo>
                  <a:lnTo>
                    <a:pt x="2891524" y="97859"/>
                  </a:lnTo>
                  <a:lnTo>
                    <a:pt x="2925763" y="137984"/>
                  </a:lnTo>
                  <a:lnTo>
                    <a:pt x="2953040" y="182569"/>
                  </a:lnTo>
                  <a:lnTo>
                    <a:pt x="2972984" y="230717"/>
                  </a:lnTo>
                  <a:lnTo>
                    <a:pt x="2985223" y="281532"/>
                  </a:lnTo>
                  <a:lnTo>
                    <a:pt x="2989386" y="334114"/>
                  </a:lnTo>
                  <a:lnTo>
                    <a:pt x="2989386" y="1670531"/>
                  </a:lnTo>
                  <a:lnTo>
                    <a:pt x="2985763" y="1719904"/>
                  </a:lnTo>
                  <a:lnTo>
                    <a:pt x="2975239" y="1767028"/>
                  </a:lnTo>
                  <a:lnTo>
                    <a:pt x="2958332" y="1811385"/>
                  </a:lnTo>
                  <a:lnTo>
                    <a:pt x="2935557" y="1852460"/>
                  </a:lnTo>
                  <a:lnTo>
                    <a:pt x="2907432" y="1889734"/>
                  </a:lnTo>
                  <a:lnTo>
                    <a:pt x="2874474" y="1922693"/>
                  </a:lnTo>
                  <a:lnTo>
                    <a:pt x="2837199" y="1950817"/>
                  </a:lnTo>
                  <a:lnTo>
                    <a:pt x="2796124" y="1973592"/>
                  </a:lnTo>
                  <a:lnTo>
                    <a:pt x="2751766" y="1990499"/>
                  </a:lnTo>
                  <a:lnTo>
                    <a:pt x="2704643" y="2001022"/>
                  </a:lnTo>
                  <a:lnTo>
                    <a:pt x="2655270" y="2004645"/>
                  </a:lnTo>
                  <a:lnTo>
                    <a:pt x="334114" y="2004645"/>
                  </a:lnTo>
                  <a:lnTo>
                    <a:pt x="284741" y="2001022"/>
                  </a:lnTo>
                  <a:lnTo>
                    <a:pt x="237617" y="1990499"/>
                  </a:lnTo>
                  <a:lnTo>
                    <a:pt x="193260" y="1973592"/>
                  </a:lnTo>
                  <a:lnTo>
                    <a:pt x="152185" y="1950817"/>
                  </a:lnTo>
                  <a:lnTo>
                    <a:pt x="114910" y="1922693"/>
                  </a:lnTo>
                  <a:lnTo>
                    <a:pt x="81952" y="1889734"/>
                  </a:lnTo>
                  <a:lnTo>
                    <a:pt x="53827" y="1852460"/>
                  </a:lnTo>
                  <a:lnTo>
                    <a:pt x="31053" y="1811385"/>
                  </a:lnTo>
                  <a:lnTo>
                    <a:pt x="14146" y="1767028"/>
                  </a:lnTo>
                  <a:lnTo>
                    <a:pt x="3622" y="1719904"/>
                  </a:lnTo>
                  <a:lnTo>
                    <a:pt x="0" y="1670531"/>
                  </a:lnTo>
                  <a:lnTo>
                    <a:pt x="0" y="334114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227307" y="5657596"/>
            <a:ext cx="25482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grammar: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α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250" dirty="0">
                <a:solidFill>
                  <a:srgbClr val="FFFFFF"/>
                </a:solidFill>
                <a:latin typeface="Microsoft Sans Serif"/>
                <a:cs typeface="Microsoft Sans Serif"/>
              </a:rPr>
              <a:t>ω</a:t>
            </a:r>
            <a:endParaRPr sz="2800">
              <a:latin typeface="Microsoft Sans Serif"/>
              <a:cs typeface="Microsoft Sans Serif"/>
            </a:endParaRPr>
          </a:p>
          <a:p>
            <a:pPr marL="1905" algn="ctr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β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42186" y="5709144"/>
            <a:ext cx="0" cy="552450"/>
          </a:xfrm>
          <a:custGeom>
            <a:avLst/>
            <a:gdLst/>
            <a:ahLst/>
            <a:cxnLst/>
            <a:rect l="l" t="t" r="r" b="b"/>
            <a:pathLst>
              <a:path h="552450">
                <a:moveTo>
                  <a:pt x="0" y="0"/>
                </a:moveTo>
                <a:lnTo>
                  <a:pt x="0" y="552269"/>
                </a:lnTo>
              </a:path>
            </a:pathLst>
          </a:custGeom>
          <a:ln w="9524">
            <a:solidFill>
              <a:srgbClr val="3E6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66961" y="5451661"/>
            <a:ext cx="1260475" cy="2157095"/>
          </a:xfrm>
          <a:custGeom>
            <a:avLst/>
            <a:gdLst/>
            <a:ahLst/>
            <a:cxnLst/>
            <a:rect l="l" t="t" r="r" b="b"/>
            <a:pathLst>
              <a:path w="1260475" h="2157095">
                <a:moveTo>
                  <a:pt x="0" y="0"/>
                </a:moveTo>
                <a:lnTo>
                  <a:pt x="41695" y="1176"/>
                </a:lnTo>
                <a:lnTo>
                  <a:pt x="83217" y="4692"/>
                </a:lnTo>
                <a:lnTo>
                  <a:pt x="124535" y="10525"/>
                </a:lnTo>
                <a:lnTo>
                  <a:pt x="165619" y="18654"/>
                </a:lnTo>
                <a:lnTo>
                  <a:pt x="206438" y="29057"/>
                </a:lnTo>
                <a:lnTo>
                  <a:pt x="246961" y="41712"/>
                </a:lnTo>
                <a:lnTo>
                  <a:pt x="287159" y="56598"/>
                </a:lnTo>
                <a:lnTo>
                  <a:pt x="326999" y="73694"/>
                </a:lnTo>
                <a:lnTo>
                  <a:pt x="366452" y="92977"/>
                </a:lnTo>
                <a:lnTo>
                  <a:pt x="405487" y="114426"/>
                </a:lnTo>
                <a:lnTo>
                  <a:pt x="444074" y="138019"/>
                </a:lnTo>
                <a:lnTo>
                  <a:pt x="482181" y="163735"/>
                </a:lnTo>
                <a:lnTo>
                  <a:pt x="519778" y="191551"/>
                </a:lnTo>
                <a:lnTo>
                  <a:pt x="556835" y="221448"/>
                </a:lnTo>
                <a:lnTo>
                  <a:pt x="593322" y="253401"/>
                </a:lnTo>
                <a:lnTo>
                  <a:pt x="629206" y="287391"/>
                </a:lnTo>
                <a:lnTo>
                  <a:pt x="664459" y="323396"/>
                </a:lnTo>
                <a:lnTo>
                  <a:pt x="699048" y="361393"/>
                </a:lnTo>
                <a:lnTo>
                  <a:pt x="732945" y="401361"/>
                </a:lnTo>
                <a:lnTo>
                  <a:pt x="766117" y="443279"/>
                </a:lnTo>
                <a:lnTo>
                  <a:pt x="798534" y="487125"/>
                </a:lnTo>
                <a:lnTo>
                  <a:pt x="830167" y="532877"/>
                </a:lnTo>
                <a:lnTo>
                  <a:pt x="860984" y="580513"/>
                </a:lnTo>
                <a:lnTo>
                  <a:pt x="890954" y="630013"/>
                </a:lnTo>
                <a:lnTo>
                  <a:pt x="912802" y="668248"/>
                </a:lnTo>
                <a:lnTo>
                  <a:pt x="934039" y="707304"/>
                </a:lnTo>
                <a:lnTo>
                  <a:pt x="954658" y="747157"/>
                </a:lnTo>
                <a:lnTo>
                  <a:pt x="974654" y="787786"/>
                </a:lnTo>
                <a:lnTo>
                  <a:pt x="994022" y="829170"/>
                </a:lnTo>
                <a:lnTo>
                  <a:pt x="1012757" y="871285"/>
                </a:lnTo>
                <a:lnTo>
                  <a:pt x="1030853" y="914111"/>
                </a:lnTo>
                <a:lnTo>
                  <a:pt x="1048305" y="957624"/>
                </a:lnTo>
                <a:lnTo>
                  <a:pt x="1065107" y="1001803"/>
                </a:lnTo>
                <a:lnTo>
                  <a:pt x="1081254" y="1046625"/>
                </a:lnTo>
                <a:lnTo>
                  <a:pt x="1096742" y="1092070"/>
                </a:lnTo>
                <a:lnTo>
                  <a:pt x="1111563" y="1138114"/>
                </a:lnTo>
                <a:lnTo>
                  <a:pt x="1125714" y="1184736"/>
                </a:lnTo>
                <a:lnTo>
                  <a:pt x="1139189" y="1231914"/>
                </a:lnTo>
                <a:lnTo>
                  <a:pt x="1151982" y="1279625"/>
                </a:lnTo>
                <a:lnTo>
                  <a:pt x="1164088" y="1327847"/>
                </a:lnTo>
                <a:lnTo>
                  <a:pt x="1175501" y="1376560"/>
                </a:lnTo>
                <a:lnTo>
                  <a:pt x="1186218" y="1425739"/>
                </a:lnTo>
                <a:lnTo>
                  <a:pt x="1196231" y="1475364"/>
                </a:lnTo>
                <a:lnTo>
                  <a:pt x="1205536" y="1525413"/>
                </a:lnTo>
                <a:lnTo>
                  <a:pt x="1214127" y="1575863"/>
                </a:lnTo>
                <a:lnTo>
                  <a:pt x="1221999" y="1626692"/>
                </a:lnTo>
                <a:lnTo>
                  <a:pt x="1229147" y="1677879"/>
                </a:lnTo>
                <a:lnTo>
                  <a:pt x="1235565" y="1729400"/>
                </a:lnTo>
                <a:lnTo>
                  <a:pt x="1241248" y="1781235"/>
                </a:lnTo>
                <a:lnTo>
                  <a:pt x="1246191" y="1833362"/>
                </a:lnTo>
                <a:lnTo>
                  <a:pt x="1250388" y="1885757"/>
                </a:lnTo>
                <a:lnTo>
                  <a:pt x="1253834" y="1938399"/>
                </a:lnTo>
                <a:lnTo>
                  <a:pt x="1256523" y="1991267"/>
                </a:lnTo>
                <a:lnTo>
                  <a:pt x="1258451" y="2044337"/>
                </a:lnTo>
                <a:lnTo>
                  <a:pt x="1259611" y="2097589"/>
                </a:lnTo>
                <a:lnTo>
                  <a:pt x="1259999" y="2150999"/>
                </a:lnTo>
              </a:path>
              <a:path w="1260475" h="2157095">
                <a:moveTo>
                  <a:pt x="19011" y="1066796"/>
                </a:moveTo>
                <a:lnTo>
                  <a:pt x="49256" y="1072037"/>
                </a:lnTo>
                <a:lnTo>
                  <a:pt x="78988" y="1087566"/>
                </a:lnTo>
                <a:lnTo>
                  <a:pt x="108007" y="1113091"/>
                </a:lnTo>
                <a:lnTo>
                  <a:pt x="136113" y="1148321"/>
                </a:lnTo>
                <a:lnTo>
                  <a:pt x="163104" y="1192967"/>
                </a:lnTo>
                <a:lnTo>
                  <a:pt x="188780" y="1246737"/>
                </a:lnTo>
                <a:lnTo>
                  <a:pt x="212941" y="1309340"/>
                </a:lnTo>
                <a:lnTo>
                  <a:pt x="235386" y="1380485"/>
                </a:lnTo>
                <a:lnTo>
                  <a:pt x="246526" y="1421592"/>
                </a:lnTo>
                <a:lnTo>
                  <a:pt x="256983" y="1464500"/>
                </a:lnTo>
                <a:lnTo>
                  <a:pt x="266743" y="1509104"/>
                </a:lnTo>
                <a:lnTo>
                  <a:pt x="275796" y="1555296"/>
                </a:lnTo>
                <a:lnTo>
                  <a:pt x="284127" y="1602971"/>
                </a:lnTo>
                <a:lnTo>
                  <a:pt x="291725" y="1652021"/>
                </a:lnTo>
                <a:lnTo>
                  <a:pt x="298577" y="1702341"/>
                </a:lnTo>
                <a:lnTo>
                  <a:pt x="304670" y="1753822"/>
                </a:lnTo>
                <a:lnTo>
                  <a:pt x="309991" y="1806360"/>
                </a:lnTo>
                <a:lnTo>
                  <a:pt x="314528" y="1859847"/>
                </a:lnTo>
                <a:lnTo>
                  <a:pt x="318269" y="1914178"/>
                </a:lnTo>
                <a:lnTo>
                  <a:pt x="321200" y="1969244"/>
                </a:lnTo>
                <a:lnTo>
                  <a:pt x="323309" y="2024941"/>
                </a:lnTo>
                <a:lnTo>
                  <a:pt x="324584" y="2081160"/>
                </a:lnTo>
                <a:lnTo>
                  <a:pt x="325012" y="2137797"/>
                </a:lnTo>
              </a:path>
              <a:path w="1260475" h="2157095">
                <a:moveTo>
                  <a:pt x="968655" y="2156615"/>
                </a:moveTo>
                <a:lnTo>
                  <a:pt x="1256655" y="2156615"/>
                </a:lnTo>
              </a:path>
              <a:path w="1260475" h="2157095">
                <a:moveTo>
                  <a:pt x="30811" y="2144892"/>
                </a:moveTo>
                <a:lnTo>
                  <a:pt x="318812" y="2144892"/>
                </a:lnTo>
              </a:path>
            </a:pathLst>
          </a:custGeom>
          <a:ln w="9524">
            <a:solidFill>
              <a:srgbClr val="3E6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8604" y="5450389"/>
            <a:ext cx="1292860" cy="2158365"/>
          </a:xfrm>
          <a:custGeom>
            <a:avLst/>
            <a:gdLst/>
            <a:ahLst/>
            <a:cxnLst/>
            <a:rect l="l" t="t" r="r" b="b"/>
            <a:pathLst>
              <a:path w="1292860" h="2158365">
                <a:moveTo>
                  <a:pt x="0" y="2151606"/>
                </a:moveTo>
                <a:lnTo>
                  <a:pt x="483" y="2091381"/>
                </a:lnTo>
                <a:lnTo>
                  <a:pt x="1926" y="2031566"/>
                </a:lnTo>
                <a:lnTo>
                  <a:pt x="4316" y="1972182"/>
                </a:lnTo>
                <a:lnTo>
                  <a:pt x="7640" y="1913250"/>
                </a:lnTo>
                <a:lnTo>
                  <a:pt x="11885" y="1854793"/>
                </a:lnTo>
                <a:lnTo>
                  <a:pt x="17039" y="1796831"/>
                </a:lnTo>
                <a:lnTo>
                  <a:pt x="23089" y="1739386"/>
                </a:lnTo>
                <a:lnTo>
                  <a:pt x="30022" y="1682480"/>
                </a:lnTo>
                <a:lnTo>
                  <a:pt x="37826" y="1626135"/>
                </a:lnTo>
                <a:lnTo>
                  <a:pt x="46489" y="1570371"/>
                </a:lnTo>
                <a:lnTo>
                  <a:pt x="55997" y="1515211"/>
                </a:lnTo>
                <a:lnTo>
                  <a:pt x="66338" y="1460676"/>
                </a:lnTo>
                <a:lnTo>
                  <a:pt x="77500" y="1406788"/>
                </a:lnTo>
                <a:lnTo>
                  <a:pt x="89469" y="1353567"/>
                </a:lnTo>
                <a:lnTo>
                  <a:pt x="102233" y="1301037"/>
                </a:lnTo>
                <a:lnTo>
                  <a:pt x="115780" y="1249218"/>
                </a:lnTo>
                <a:lnTo>
                  <a:pt x="130097" y="1198132"/>
                </a:lnTo>
                <a:lnTo>
                  <a:pt x="145171" y="1147800"/>
                </a:lnTo>
                <a:lnTo>
                  <a:pt x="160989" y="1098244"/>
                </a:lnTo>
                <a:lnTo>
                  <a:pt x="177540" y="1049486"/>
                </a:lnTo>
                <a:lnTo>
                  <a:pt x="194810" y="1001547"/>
                </a:lnTo>
                <a:lnTo>
                  <a:pt x="212787" y="954449"/>
                </a:lnTo>
                <a:lnTo>
                  <a:pt x="231457" y="908214"/>
                </a:lnTo>
                <a:lnTo>
                  <a:pt x="250810" y="862862"/>
                </a:lnTo>
                <a:lnTo>
                  <a:pt x="270831" y="818415"/>
                </a:lnTo>
                <a:lnTo>
                  <a:pt x="291508" y="774896"/>
                </a:lnTo>
                <a:lnTo>
                  <a:pt x="312829" y="732325"/>
                </a:lnTo>
                <a:lnTo>
                  <a:pt x="334781" y="690725"/>
                </a:lnTo>
                <a:lnTo>
                  <a:pt x="357352" y="650116"/>
                </a:lnTo>
                <a:lnTo>
                  <a:pt x="380528" y="610521"/>
                </a:lnTo>
                <a:lnTo>
                  <a:pt x="404297" y="571960"/>
                </a:lnTo>
                <a:lnTo>
                  <a:pt x="428647" y="534456"/>
                </a:lnTo>
                <a:lnTo>
                  <a:pt x="453565" y="498030"/>
                </a:lnTo>
                <a:lnTo>
                  <a:pt x="479037" y="462703"/>
                </a:lnTo>
                <a:lnTo>
                  <a:pt x="505053" y="428498"/>
                </a:lnTo>
                <a:lnTo>
                  <a:pt x="531598" y="395436"/>
                </a:lnTo>
                <a:lnTo>
                  <a:pt x="558661" y="363537"/>
                </a:lnTo>
                <a:lnTo>
                  <a:pt x="586229" y="332825"/>
                </a:lnTo>
                <a:lnTo>
                  <a:pt x="614289" y="303320"/>
                </a:lnTo>
                <a:lnTo>
                  <a:pt x="642828" y="275044"/>
                </a:lnTo>
                <a:lnTo>
                  <a:pt x="671834" y="248018"/>
                </a:lnTo>
                <a:lnTo>
                  <a:pt x="701294" y="222265"/>
                </a:lnTo>
                <a:lnTo>
                  <a:pt x="731196" y="197806"/>
                </a:lnTo>
                <a:lnTo>
                  <a:pt x="761527" y="174661"/>
                </a:lnTo>
                <a:lnTo>
                  <a:pt x="823425" y="132405"/>
                </a:lnTo>
                <a:lnTo>
                  <a:pt x="886888" y="95669"/>
                </a:lnTo>
                <a:lnTo>
                  <a:pt x="951815" y="64625"/>
                </a:lnTo>
                <a:lnTo>
                  <a:pt x="1018103" y="39446"/>
                </a:lnTo>
                <a:lnTo>
                  <a:pt x="1085654" y="20305"/>
                </a:lnTo>
                <a:lnTo>
                  <a:pt x="1154364" y="7374"/>
                </a:lnTo>
                <a:lnTo>
                  <a:pt x="1224134" y="826"/>
                </a:lnTo>
                <a:lnTo>
                  <a:pt x="1259385" y="0"/>
                </a:lnTo>
              </a:path>
              <a:path w="1292860" h="2158365">
                <a:moveTo>
                  <a:pt x="986465" y="2136067"/>
                </a:moveTo>
                <a:lnTo>
                  <a:pt x="987116" y="2065649"/>
                </a:lnTo>
                <a:lnTo>
                  <a:pt x="989041" y="1996447"/>
                </a:lnTo>
                <a:lnTo>
                  <a:pt x="992202" y="1928602"/>
                </a:lnTo>
                <a:lnTo>
                  <a:pt x="996556" y="1862256"/>
                </a:lnTo>
                <a:lnTo>
                  <a:pt x="1002065" y="1797549"/>
                </a:lnTo>
                <a:lnTo>
                  <a:pt x="1008687" y="1734623"/>
                </a:lnTo>
                <a:lnTo>
                  <a:pt x="1016382" y="1673619"/>
                </a:lnTo>
                <a:lnTo>
                  <a:pt x="1025111" y="1614678"/>
                </a:lnTo>
                <a:lnTo>
                  <a:pt x="1034832" y="1557941"/>
                </a:lnTo>
                <a:lnTo>
                  <a:pt x="1045505" y="1503549"/>
                </a:lnTo>
                <a:lnTo>
                  <a:pt x="1057090" y="1451644"/>
                </a:lnTo>
                <a:lnTo>
                  <a:pt x="1069547" y="1402366"/>
                </a:lnTo>
                <a:lnTo>
                  <a:pt x="1082836" y="1355857"/>
                </a:lnTo>
                <a:lnTo>
                  <a:pt x="1096915" y="1312257"/>
                </a:lnTo>
                <a:lnTo>
                  <a:pt x="1111745" y="1271709"/>
                </a:lnTo>
                <a:lnTo>
                  <a:pt x="1127286" y="1234352"/>
                </a:lnTo>
                <a:lnTo>
                  <a:pt x="1160336" y="1169779"/>
                </a:lnTo>
                <a:lnTo>
                  <a:pt x="1195745" y="1119668"/>
                </a:lnTo>
                <a:lnTo>
                  <a:pt x="1233189" y="1085147"/>
                </a:lnTo>
                <a:lnTo>
                  <a:pt x="1272345" y="1067346"/>
                </a:lnTo>
                <a:lnTo>
                  <a:pt x="1292465" y="1065068"/>
                </a:lnTo>
              </a:path>
              <a:path w="1292860" h="2158365">
                <a:moveTo>
                  <a:pt x="0" y="2157888"/>
                </a:moveTo>
                <a:lnTo>
                  <a:pt x="371949" y="2157888"/>
                </a:lnTo>
              </a:path>
              <a:path w="1292860" h="2158365">
                <a:moveTo>
                  <a:pt x="984743" y="2146166"/>
                </a:moveTo>
                <a:lnTo>
                  <a:pt x="1272743" y="2146166"/>
                </a:lnTo>
              </a:path>
            </a:pathLst>
          </a:custGeom>
          <a:ln w="9524">
            <a:solidFill>
              <a:srgbClr val="3E6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9756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Bottom-up</a:t>
            </a:r>
            <a:r>
              <a:rPr sz="3000" spc="-65" dirty="0"/>
              <a:t> </a:t>
            </a:r>
            <a:r>
              <a:rPr sz="3000" spc="-10" dirty="0"/>
              <a:t>parsing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233999"/>
            <a:ext cx="9109075" cy="563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Bottom-up</a:t>
            </a:r>
            <a:r>
              <a:rPr sz="2800" b="1" spc="2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parsing</a:t>
            </a:r>
            <a:r>
              <a:rPr sz="2800" b="1" spc="254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</a:t>
            </a:r>
            <a:r>
              <a:rPr sz="2800" b="1" spc="2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2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process</a:t>
            </a:r>
            <a:r>
              <a:rPr sz="2800" b="1" spc="2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spc="2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reducing</a:t>
            </a:r>
            <a:r>
              <a:rPr sz="2800" b="1" spc="2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2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string</a:t>
            </a:r>
            <a:r>
              <a:rPr sz="2800" b="1" spc="2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25" dirty="0">
                <a:solidFill>
                  <a:srgbClr val="2F5597"/>
                </a:solidFill>
                <a:latin typeface="Calibri"/>
                <a:cs typeface="Calibri"/>
              </a:rPr>
              <a:t>“w”</a:t>
            </a:r>
            <a:r>
              <a:rPr sz="2800" b="1" spc="22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start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symbol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75" dirty="0">
                <a:solidFill>
                  <a:srgbClr val="2F5597"/>
                </a:solidFill>
                <a:latin typeface="Calibri"/>
                <a:cs typeface="Calibri"/>
              </a:rPr>
              <a:t>“S”.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Calibri"/>
              <a:cs typeface="Calibri"/>
            </a:endParaRPr>
          </a:p>
          <a:p>
            <a:pPr marL="12700" marR="4247515">
              <a:lnSpc>
                <a:spcPct val="123800"/>
              </a:lnSpc>
              <a:spcBef>
                <a:spcPts val="5"/>
              </a:spcBef>
              <a:tabLst>
                <a:tab pos="78232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Consider 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following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+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|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 marR="7146290">
              <a:lnSpc>
                <a:spcPct val="123800"/>
              </a:lnSpc>
              <a:tabLst>
                <a:tab pos="784860" algn="l"/>
              </a:tabLst>
            </a:pP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*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|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F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F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Arial"/>
                <a:cs typeface="Arial"/>
              </a:rPr>
              <a:t>→</a:t>
            </a:r>
            <a:r>
              <a:rPr sz="2800" b="1" spc="-15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Calibri"/>
              <a:cs typeface="Calibri"/>
            </a:endParaRPr>
          </a:p>
          <a:p>
            <a:pPr marL="469900" indent="-40449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string </a:t>
            </a:r>
            <a:r>
              <a:rPr sz="2800" b="1" spc="20" dirty="0">
                <a:solidFill>
                  <a:srgbClr val="2F5597"/>
                </a:solidFill>
                <a:latin typeface="Calibri"/>
                <a:cs typeface="Calibri"/>
              </a:rPr>
              <a:t>‘w’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“id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*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  <a:p>
            <a:pPr marL="469900" indent="-40449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string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will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parsed from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left-to-right.</a:t>
            </a:r>
            <a:endParaRPr sz="2800">
              <a:latin typeface="Calibri"/>
              <a:cs typeface="Calibri"/>
            </a:endParaRPr>
          </a:p>
          <a:p>
            <a:pPr marL="469900" indent="-40449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Bottom-up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parsers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use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stacks.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Reduction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3976828"/>
            <a:ext cx="9069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5015" algn="l"/>
                <a:tab pos="2304415" algn="l"/>
                <a:tab pos="2907030" algn="l"/>
                <a:tab pos="4926330" algn="l"/>
                <a:tab pos="5440045" algn="l"/>
                <a:tab pos="6322695" algn="l"/>
                <a:tab pos="7127875" algn="l"/>
                <a:tab pos="856361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su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b</a:t>
            </a: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trin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(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	</a:t>
            </a:r>
            <a:r>
              <a:rPr sz="2800" b="1" spc="-245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op-o</a:t>
            </a:r>
            <a:r>
              <a:rPr sz="2800" b="1" spc="-65" dirty="0">
                <a:solidFill>
                  <a:srgbClr val="2F5597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-S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ac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k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r	</a:t>
            </a:r>
            <a:r>
              <a:rPr sz="2800" b="1" spc="-75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m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che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51" y="4403548"/>
            <a:ext cx="9132570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85" algn="just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right-hand-side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a</a:t>
            </a:r>
            <a:r>
              <a:rPr sz="2800" b="1" spc="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rule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replaced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by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left-hand-side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that production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rule. This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process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called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C55A11"/>
                </a:solidFill>
                <a:latin typeface="Calibri"/>
                <a:cs typeface="Calibri"/>
              </a:rPr>
              <a:t>“reduction”.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Notice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TOS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 “id” and it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matches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RHS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of 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third </a:t>
            </a:r>
            <a:r>
              <a:rPr sz="2800" b="1" spc="-6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rule. </a:t>
            </a:r>
            <a:r>
              <a:rPr sz="2800" b="1" spc="-50" dirty="0">
                <a:solidFill>
                  <a:srgbClr val="2F5597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can</a:t>
            </a:r>
            <a:r>
              <a:rPr sz="2800" b="1" spc="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reduce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it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65" dirty="0">
                <a:solidFill>
                  <a:srgbClr val="2F5597"/>
                </a:solidFill>
                <a:latin typeface="Calibri"/>
                <a:cs typeface="Calibri"/>
              </a:rPr>
              <a:t>“F”.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8" name="object 8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143" y="3275679"/>
                  </a:moveTo>
                  <a:lnTo>
                    <a:pt x="498241" y="3275679"/>
                  </a:lnTo>
                  <a:lnTo>
                    <a:pt x="450257" y="3273399"/>
                  </a:lnTo>
                  <a:lnTo>
                    <a:pt x="403563" y="3266695"/>
                  </a:lnTo>
                  <a:lnTo>
                    <a:pt x="358369" y="3255779"/>
                  </a:lnTo>
                  <a:lnTo>
                    <a:pt x="314883" y="3240857"/>
                  </a:lnTo>
                  <a:lnTo>
                    <a:pt x="273314" y="3222139"/>
                  </a:lnTo>
                  <a:lnTo>
                    <a:pt x="233870" y="3199834"/>
                  </a:lnTo>
                  <a:lnTo>
                    <a:pt x="196761" y="3174151"/>
                  </a:lnTo>
                  <a:lnTo>
                    <a:pt x="162195" y="3145298"/>
                  </a:lnTo>
                  <a:lnTo>
                    <a:pt x="130381" y="3113484"/>
                  </a:lnTo>
                  <a:lnTo>
                    <a:pt x="101528" y="3078918"/>
                  </a:lnTo>
                  <a:lnTo>
                    <a:pt x="75845" y="3041809"/>
                  </a:lnTo>
                  <a:lnTo>
                    <a:pt x="53540" y="3002365"/>
                  </a:lnTo>
                  <a:lnTo>
                    <a:pt x="34822" y="2960796"/>
                  </a:lnTo>
                  <a:lnTo>
                    <a:pt x="19900" y="2917310"/>
                  </a:lnTo>
                  <a:lnTo>
                    <a:pt x="8984" y="2872116"/>
                  </a:lnTo>
                  <a:lnTo>
                    <a:pt x="2280" y="2825422"/>
                  </a:lnTo>
                  <a:lnTo>
                    <a:pt x="0" y="2777438"/>
                  </a:lnTo>
                  <a:lnTo>
                    <a:pt x="0" y="498240"/>
                  </a:lnTo>
                  <a:lnTo>
                    <a:pt x="2280" y="450257"/>
                  </a:lnTo>
                  <a:lnTo>
                    <a:pt x="8984" y="403563"/>
                  </a:lnTo>
                  <a:lnTo>
                    <a:pt x="19900" y="358369"/>
                  </a:lnTo>
                  <a:lnTo>
                    <a:pt x="34822" y="314883"/>
                  </a:lnTo>
                  <a:lnTo>
                    <a:pt x="53540" y="273313"/>
                  </a:lnTo>
                  <a:lnTo>
                    <a:pt x="75845" y="233870"/>
                  </a:lnTo>
                  <a:lnTo>
                    <a:pt x="101528" y="196761"/>
                  </a:lnTo>
                  <a:lnTo>
                    <a:pt x="130381" y="162195"/>
                  </a:lnTo>
                  <a:lnTo>
                    <a:pt x="162195" y="130381"/>
                  </a:lnTo>
                  <a:lnTo>
                    <a:pt x="196761" y="101528"/>
                  </a:lnTo>
                  <a:lnTo>
                    <a:pt x="233870" y="75845"/>
                  </a:lnTo>
                  <a:lnTo>
                    <a:pt x="273314" y="53540"/>
                  </a:lnTo>
                  <a:lnTo>
                    <a:pt x="314883" y="34822"/>
                  </a:lnTo>
                  <a:lnTo>
                    <a:pt x="358369" y="19900"/>
                  </a:lnTo>
                  <a:lnTo>
                    <a:pt x="403563" y="8984"/>
                  </a:lnTo>
                  <a:lnTo>
                    <a:pt x="450257" y="2280"/>
                  </a:lnTo>
                  <a:lnTo>
                    <a:pt x="498241" y="0"/>
                  </a:lnTo>
                  <a:lnTo>
                    <a:pt x="2491143" y="0"/>
                  </a:lnTo>
                  <a:lnTo>
                    <a:pt x="2540389" y="2438"/>
                  </a:lnTo>
                  <a:lnTo>
                    <a:pt x="2588800" y="9662"/>
                  </a:lnTo>
                  <a:lnTo>
                    <a:pt x="2636050" y="21536"/>
                  </a:lnTo>
                  <a:lnTo>
                    <a:pt x="2681813" y="37926"/>
                  </a:lnTo>
                  <a:lnTo>
                    <a:pt x="2725761" y="58696"/>
                  </a:lnTo>
                  <a:lnTo>
                    <a:pt x="2767568" y="83710"/>
                  </a:lnTo>
                  <a:lnTo>
                    <a:pt x="2806908" y="112833"/>
                  </a:lnTo>
                  <a:lnTo>
                    <a:pt x="2843453" y="145931"/>
                  </a:lnTo>
                  <a:lnTo>
                    <a:pt x="2876551" y="182476"/>
                  </a:lnTo>
                  <a:lnTo>
                    <a:pt x="2905675" y="221816"/>
                  </a:lnTo>
                  <a:lnTo>
                    <a:pt x="2930689" y="263623"/>
                  </a:lnTo>
                  <a:lnTo>
                    <a:pt x="2951459" y="307572"/>
                  </a:lnTo>
                  <a:lnTo>
                    <a:pt x="2967849" y="353334"/>
                  </a:lnTo>
                  <a:lnTo>
                    <a:pt x="2979724" y="400585"/>
                  </a:lnTo>
                  <a:lnTo>
                    <a:pt x="2986948" y="448995"/>
                  </a:lnTo>
                  <a:lnTo>
                    <a:pt x="2989386" y="498240"/>
                  </a:lnTo>
                  <a:lnTo>
                    <a:pt x="2989386" y="2777438"/>
                  </a:lnTo>
                  <a:lnTo>
                    <a:pt x="2987105" y="2825422"/>
                  </a:lnTo>
                  <a:lnTo>
                    <a:pt x="2980402" y="2872116"/>
                  </a:lnTo>
                  <a:lnTo>
                    <a:pt x="2969485" y="2917310"/>
                  </a:lnTo>
                  <a:lnTo>
                    <a:pt x="2954563" y="2960796"/>
                  </a:lnTo>
                  <a:lnTo>
                    <a:pt x="2935845" y="3002365"/>
                  </a:lnTo>
                  <a:lnTo>
                    <a:pt x="2913541" y="3041809"/>
                  </a:lnTo>
                  <a:lnTo>
                    <a:pt x="2887857" y="3078918"/>
                  </a:lnTo>
                  <a:lnTo>
                    <a:pt x="2859004" y="3113484"/>
                  </a:lnTo>
                  <a:lnTo>
                    <a:pt x="2827190" y="3145298"/>
                  </a:lnTo>
                  <a:lnTo>
                    <a:pt x="2792624" y="3174151"/>
                  </a:lnTo>
                  <a:lnTo>
                    <a:pt x="2755515" y="3199834"/>
                  </a:lnTo>
                  <a:lnTo>
                    <a:pt x="2716071" y="3222139"/>
                  </a:lnTo>
                  <a:lnTo>
                    <a:pt x="2674502" y="3240857"/>
                  </a:lnTo>
                  <a:lnTo>
                    <a:pt x="2631016" y="3255779"/>
                  </a:lnTo>
                  <a:lnTo>
                    <a:pt x="2585821" y="3266695"/>
                  </a:lnTo>
                  <a:lnTo>
                    <a:pt x="2539127" y="3273399"/>
                  </a:lnTo>
                  <a:lnTo>
                    <a:pt x="2491143" y="327567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40"/>
                  </a:moveTo>
                  <a:lnTo>
                    <a:pt x="2280" y="450257"/>
                  </a:lnTo>
                  <a:lnTo>
                    <a:pt x="8984" y="403563"/>
                  </a:lnTo>
                  <a:lnTo>
                    <a:pt x="19900" y="358369"/>
                  </a:lnTo>
                  <a:lnTo>
                    <a:pt x="34822" y="314883"/>
                  </a:lnTo>
                  <a:lnTo>
                    <a:pt x="53540" y="273313"/>
                  </a:lnTo>
                  <a:lnTo>
                    <a:pt x="75845" y="233870"/>
                  </a:lnTo>
                  <a:lnTo>
                    <a:pt x="101528" y="196761"/>
                  </a:lnTo>
                  <a:lnTo>
                    <a:pt x="130381" y="162195"/>
                  </a:lnTo>
                  <a:lnTo>
                    <a:pt x="162195" y="130381"/>
                  </a:lnTo>
                  <a:lnTo>
                    <a:pt x="196761" y="101528"/>
                  </a:lnTo>
                  <a:lnTo>
                    <a:pt x="233870" y="75845"/>
                  </a:lnTo>
                  <a:lnTo>
                    <a:pt x="273314" y="53540"/>
                  </a:lnTo>
                  <a:lnTo>
                    <a:pt x="314883" y="34822"/>
                  </a:lnTo>
                  <a:lnTo>
                    <a:pt x="358369" y="19900"/>
                  </a:lnTo>
                  <a:lnTo>
                    <a:pt x="403563" y="8984"/>
                  </a:lnTo>
                  <a:lnTo>
                    <a:pt x="450257" y="2280"/>
                  </a:lnTo>
                  <a:lnTo>
                    <a:pt x="498241" y="0"/>
                  </a:lnTo>
                  <a:lnTo>
                    <a:pt x="2491143" y="0"/>
                  </a:lnTo>
                  <a:lnTo>
                    <a:pt x="2540389" y="2438"/>
                  </a:lnTo>
                  <a:lnTo>
                    <a:pt x="2588800" y="9662"/>
                  </a:lnTo>
                  <a:lnTo>
                    <a:pt x="2636050" y="21536"/>
                  </a:lnTo>
                  <a:lnTo>
                    <a:pt x="2681813" y="37926"/>
                  </a:lnTo>
                  <a:lnTo>
                    <a:pt x="2725761" y="58696"/>
                  </a:lnTo>
                  <a:lnTo>
                    <a:pt x="2767568" y="83710"/>
                  </a:lnTo>
                  <a:lnTo>
                    <a:pt x="2806908" y="112833"/>
                  </a:lnTo>
                  <a:lnTo>
                    <a:pt x="2843453" y="145931"/>
                  </a:lnTo>
                  <a:lnTo>
                    <a:pt x="2876551" y="182476"/>
                  </a:lnTo>
                  <a:lnTo>
                    <a:pt x="2905675" y="221816"/>
                  </a:lnTo>
                  <a:lnTo>
                    <a:pt x="2930689" y="263623"/>
                  </a:lnTo>
                  <a:lnTo>
                    <a:pt x="2951459" y="307572"/>
                  </a:lnTo>
                  <a:lnTo>
                    <a:pt x="2967849" y="353334"/>
                  </a:lnTo>
                  <a:lnTo>
                    <a:pt x="2979724" y="400585"/>
                  </a:lnTo>
                  <a:lnTo>
                    <a:pt x="2986948" y="448995"/>
                  </a:lnTo>
                  <a:lnTo>
                    <a:pt x="2989386" y="498240"/>
                  </a:lnTo>
                  <a:lnTo>
                    <a:pt x="2989386" y="2777438"/>
                  </a:lnTo>
                  <a:lnTo>
                    <a:pt x="2987105" y="2825422"/>
                  </a:lnTo>
                  <a:lnTo>
                    <a:pt x="2980402" y="2872116"/>
                  </a:lnTo>
                  <a:lnTo>
                    <a:pt x="2969485" y="2917310"/>
                  </a:lnTo>
                  <a:lnTo>
                    <a:pt x="2954563" y="2960796"/>
                  </a:lnTo>
                  <a:lnTo>
                    <a:pt x="2935845" y="3002365"/>
                  </a:lnTo>
                  <a:lnTo>
                    <a:pt x="2913541" y="3041809"/>
                  </a:lnTo>
                  <a:lnTo>
                    <a:pt x="2887857" y="3078918"/>
                  </a:lnTo>
                  <a:lnTo>
                    <a:pt x="2859004" y="3113484"/>
                  </a:lnTo>
                  <a:lnTo>
                    <a:pt x="2827190" y="3145298"/>
                  </a:lnTo>
                  <a:lnTo>
                    <a:pt x="2792624" y="3174151"/>
                  </a:lnTo>
                  <a:lnTo>
                    <a:pt x="2755515" y="3199834"/>
                  </a:lnTo>
                  <a:lnTo>
                    <a:pt x="2716071" y="3222139"/>
                  </a:lnTo>
                  <a:lnTo>
                    <a:pt x="2674502" y="3240857"/>
                  </a:lnTo>
                  <a:lnTo>
                    <a:pt x="2631016" y="3255779"/>
                  </a:lnTo>
                  <a:lnTo>
                    <a:pt x="2585821" y="3266695"/>
                  </a:lnTo>
                  <a:lnTo>
                    <a:pt x="2539127" y="3273399"/>
                  </a:lnTo>
                  <a:lnTo>
                    <a:pt x="2491143" y="3275679"/>
                  </a:lnTo>
                  <a:lnTo>
                    <a:pt x="498241" y="3275679"/>
                  </a:lnTo>
                  <a:lnTo>
                    <a:pt x="450257" y="3273399"/>
                  </a:lnTo>
                  <a:lnTo>
                    <a:pt x="403563" y="3266695"/>
                  </a:lnTo>
                  <a:lnTo>
                    <a:pt x="358369" y="3255779"/>
                  </a:lnTo>
                  <a:lnTo>
                    <a:pt x="314883" y="3240857"/>
                  </a:lnTo>
                  <a:lnTo>
                    <a:pt x="273314" y="3222139"/>
                  </a:lnTo>
                  <a:lnTo>
                    <a:pt x="233870" y="3199834"/>
                  </a:lnTo>
                  <a:lnTo>
                    <a:pt x="196761" y="3174151"/>
                  </a:lnTo>
                  <a:lnTo>
                    <a:pt x="162195" y="3145298"/>
                  </a:lnTo>
                  <a:lnTo>
                    <a:pt x="130381" y="3113484"/>
                  </a:lnTo>
                  <a:lnTo>
                    <a:pt x="101528" y="3078918"/>
                  </a:lnTo>
                  <a:lnTo>
                    <a:pt x="75845" y="3041809"/>
                  </a:lnTo>
                  <a:lnTo>
                    <a:pt x="53540" y="3002365"/>
                  </a:lnTo>
                  <a:lnTo>
                    <a:pt x="34822" y="2960796"/>
                  </a:lnTo>
                  <a:lnTo>
                    <a:pt x="19900" y="2917310"/>
                  </a:lnTo>
                  <a:lnTo>
                    <a:pt x="8984" y="2872116"/>
                  </a:lnTo>
                  <a:lnTo>
                    <a:pt x="2280" y="2825422"/>
                  </a:lnTo>
                  <a:lnTo>
                    <a:pt x="0" y="2777438"/>
                  </a:lnTo>
                  <a:lnTo>
                    <a:pt x="0" y="49824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64020" y="3467599"/>
            <a:ext cx="187642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34290" indent="16129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Grammar: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464184" marR="5080" indent="-45212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07856" y="5601199"/>
            <a:ext cx="178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26198" y="1957754"/>
          <a:ext cx="1734820" cy="199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14475" y="6869718"/>
          <a:ext cx="1734820" cy="1992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spc="-5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85772" y="6869720"/>
          <a:ext cx="1734820" cy="199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168768" y="8440615"/>
            <a:ext cx="434340" cy="316865"/>
          </a:xfrm>
          <a:custGeom>
            <a:avLst/>
            <a:gdLst/>
            <a:ahLst/>
            <a:cxnLst/>
            <a:rect l="l" t="t" r="r" b="b"/>
            <a:pathLst>
              <a:path w="434339" h="316865">
                <a:moveTo>
                  <a:pt x="0" y="316523"/>
                </a:moveTo>
                <a:lnTo>
                  <a:pt x="433753" y="0"/>
                </a:lnTo>
              </a:path>
            </a:pathLst>
          </a:custGeom>
          <a:ln w="38099">
            <a:solidFill>
              <a:srgbClr val="3E6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977050" y="7702725"/>
            <a:ext cx="660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2170" dirty="0">
                <a:latin typeface="Microsoft Sans Serif"/>
                <a:cs typeface="Microsoft Sans Serif"/>
              </a:rPr>
              <a:t>…</a:t>
            </a:r>
            <a:endParaRPr sz="50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40624" y="7442624"/>
            <a:ext cx="1685289" cy="847725"/>
            <a:chOff x="3940624" y="7442624"/>
            <a:chExt cx="1685289" cy="847725"/>
          </a:xfrm>
        </p:grpSpPr>
        <p:sp>
          <p:nvSpPr>
            <p:cNvPr id="18" name="object 18"/>
            <p:cNvSpPr/>
            <p:nvPr/>
          </p:nvSpPr>
          <p:spPr>
            <a:xfrm>
              <a:off x="3945387" y="7447387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4" h="838200">
                  <a:moveTo>
                    <a:pt x="1256399" y="837599"/>
                  </a:move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45387" y="7447387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4" h="838200">
                  <a:moveTo>
                    <a:pt x="0" y="209399"/>
                  </a:move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577799" y="7442637"/>
            <a:ext cx="1685289" cy="847725"/>
            <a:chOff x="8577799" y="7442637"/>
            <a:chExt cx="1685289" cy="847725"/>
          </a:xfrm>
        </p:grpSpPr>
        <p:sp>
          <p:nvSpPr>
            <p:cNvPr id="21" name="object 21"/>
            <p:cNvSpPr/>
            <p:nvPr/>
          </p:nvSpPr>
          <p:spPr>
            <a:xfrm>
              <a:off x="8582562" y="7447399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5" h="838200">
                  <a:moveTo>
                    <a:pt x="1256399" y="837599"/>
                  </a:move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2562" y="7447399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5" h="838200">
                  <a:moveTo>
                    <a:pt x="0" y="209399"/>
                  </a:move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5" dirty="0"/>
              <a:t>Shifting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3976828"/>
            <a:ext cx="2811780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00835" algn="l"/>
                <a:tab pos="228600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Similarl</a:t>
            </a:r>
            <a:r>
              <a:rPr sz="2800" b="1" spc="-170" dirty="0">
                <a:solidFill>
                  <a:srgbClr val="2F5597"/>
                </a:solidFill>
                <a:latin typeface="Calibri"/>
                <a:cs typeface="Calibri"/>
              </a:rPr>
              <a:t>y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,	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 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991235" algn="l"/>
                <a:tab pos="1656080" algn="l"/>
              </a:tabLst>
            </a:pPr>
            <a:r>
              <a:rPr sz="2800" b="1" spc="-55" dirty="0">
                <a:solidFill>
                  <a:srgbClr val="2F5597"/>
                </a:solidFill>
                <a:latin typeface="Calibri"/>
                <a:cs typeface="Calibri"/>
              </a:rPr>
              <a:t>Now,	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we	should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3484" y="3976828"/>
            <a:ext cx="6268720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  <a:tabLst>
                <a:tab pos="1438910" algn="l"/>
                <a:tab pos="2156460" algn="l"/>
                <a:tab pos="2711450" algn="l"/>
                <a:tab pos="3460115" algn="l"/>
                <a:tab pos="4481195" algn="l"/>
                <a:tab pos="5216525" algn="l"/>
              </a:tabLst>
            </a:pPr>
            <a:r>
              <a:rPr sz="2800" b="1" spc="-35" dirty="0">
                <a:solidFill>
                  <a:srgbClr val="2F5597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educ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</a:t>
            </a:r>
            <a:r>
              <a:rPr sz="2800" b="1" spc="10" dirty="0">
                <a:solidFill>
                  <a:srgbClr val="2F5597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”	</a:t>
            </a:r>
            <a:r>
              <a:rPr sz="2800" b="1" spc="-3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o	</a:t>
            </a:r>
            <a:r>
              <a:rPr sz="2800" b="1" spc="100" dirty="0">
                <a:solidFill>
                  <a:srgbClr val="2F5597"/>
                </a:solidFill>
                <a:latin typeface="Calibri"/>
                <a:cs typeface="Calibri"/>
              </a:rPr>
              <a:t>“</a:t>
            </a:r>
            <a:r>
              <a:rPr sz="2800" b="1" spc="50" dirty="0">
                <a:solidFill>
                  <a:srgbClr val="2F5597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”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usin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se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ond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40410" algn="l"/>
                <a:tab pos="1973580" algn="l"/>
                <a:tab pos="2702560" algn="l"/>
                <a:tab pos="3236595" algn="l"/>
                <a:tab pos="3943350" algn="l"/>
                <a:tab pos="4944745" algn="l"/>
                <a:tab pos="566039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not	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	</a:t>
            </a:r>
            <a:r>
              <a:rPr sz="2800" b="1" spc="50" dirty="0">
                <a:solidFill>
                  <a:srgbClr val="2F5597"/>
                </a:solidFill>
                <a:latin typeface="Calibri"/>
                <a:cs typeface="Calibri"/>
              </a:rPr>
              <a:t>“T”	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	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“E”	using	the	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first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751" y="5358588"/>
            <a:ext cx="91198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rule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because there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is no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production that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has “E *”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on its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RHS.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But,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what we can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do is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that we can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shift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next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“*”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from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 input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onto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995268" y="3124143"/>
            <a:ext cx="3014980" cy="3301365"/>
            <a:chOff x="10995268" y="3124143"/>
            <a:chExt cx="3014980" cy="3301365"/>
          </a:xfrm>
        </p:grpSpPr>
        <p:sp>
          <p:nvSpPr>
            <p:cNvPr id="9" name="object 9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143" y="3275679"/>
                  </a:moveTo>
                  <a:lnTo>
                    <a:pt x="498241" y="3275679"/>
                  </a:lnTo>
                  <a:lnTo>
                    <a:pt x="450257" y="3273399"/>
                  </a:lnTo>
                  <a:lnTo>
                    <a:pt x="403563" y="3266695"/>
                  </a:lnTo>
                  <a:lnTo>
                    <a:pt x="358369" y="3255779"/>
                  </a:lnTo>
                  <a:lnTo>
                    <a:pt x="314883" y="3240857"/>
                  </a:lnTo>
                  <a:lnTo>
                    <a:pt x="273314" y="3222139"/>
                  </a:lnTo>
                  <a:lnTo>
                    <a:pt x="233870" y="3199834"/>
                  </a:lnTo>
                  <a:lnTo>
                    <a:pt x="196761" y="3174151"/>
                  </a:lnTo>
                  <a:lnTo>
                    <a:pt x="162195" y="3145298"/>
                  </a:lnTo>
                  <a:lnTo>
                    <a:pt x="130381" y="3113484"/>
                  </a:lnTo>
                  <a:lnTo>
                    <a:pt x="101528" y="3078918"/>
                  </a:lnTo>
                  <a:lnTo>
                    <a:pt x="75845" y="3041809"/>
                  </a:lnTo>
                  <a:lnTo>
                    <a:pt x="53540" y="3002365"/>
                  </a:lnTo>
                  <a:lnTo>
                    <a:pt x="34822" y="2960796"/>
                  </a:lnTo>
                  <a:lnTo>
                    <a:pt x="19900" y="2917310"/>
                  </a:lnTo>
                  <a:lnTo>
                    <a:pt x="8984" y="2872116"/>
                  </a:lnTo>
                  <a:lnTo>
                    <a:pt x="2280" y="2825422"/>
                  </a:lnTo>
                  <a:lnTo>
                    <a:pt x="0" y="2777438"/>
                  </a:lnTo>
                  <a:lnTo>
                    <a:pt x="0" y="498240"/>
                  </a:lnTo>
                  <a:lnTo>
                    <a:pt x="2280" y="450257"/>
                  </a:lnTo>
                  <a:lnTo>
                    <a:pt x="8984" y="403563"/>
                  </a:lnTo>
                  <a:lnTo>
                    <a:pt x="19900" y="358369"/>
                  </a:lnTo>
                  <a:lnTo>
                    <a:pt x="34822" y="314883"/>
                  </a:lnTo>
                  <a:lnTo>
                    <a:pt x="53540" y="273313"/>
                  </a:lnTo>
                  <a:lnTo>
                    <a:pt x="75845" y="233870"/>
                  </a:lnTo>
                  <a:lnTo>
                    <a:pt x="101528" y="196761"/>
                  </a:lnTo>
                  <a:lnTo>
                    <a:pt x="130381" y="162195"/>
                  </a:lnTo>
                  <a:lnTo>
                    <a:pt x="162195" y="130381"/>
                  </a:lnTo>
                  <a:lnTo>
                    <a:pt x="196761" y="101528"/>
                  </a:lnTo>
                  <a:lnTo>
                    <a:pt x="233870" y="75845"/>
                  </a:lnTo>
                  <a:lnTo>
                    <a:pt x="273314" y="53540"/>
                  </a:lnTo>
                  <a:lnTo>
                    <a:pt x="314883" y="34822"/>
                  </a:lnTo>
                  <a:lnTo>
                    <a:pt x="358369" y="19900"/>
                  </a:lnTo>
                  <a:lnTo>
                    <a:pt x="403563" y="8984"/>
                  </a:lnTo>
                  <a:lnTo>
                    <a:pt x="450257" y="2280"/>
                  </a:lnTo>
                  <a:lnTo>
                    <a:pt x="498241" y="0"/>
                  </a:lnTo>
                  <a:lnTo>
                    <a:pt x="2491143" y="0"/>
                  </a:lnTo>
                  <a:lnTo>
                    <a:pt x="2540389" y="2438"/>
                  </a:lnTo>
                  <a:lnTo>
                    <a:pt x="2588800" y="9662"/>
                  </a:lnTo>
                  <a:lnTo>
                    <a:pt x="2636050" y="21536"/>
                  </a:lnTo>
                  <a:lnTo>
                    <a:pt x="2681813" y="37926"/>
                  </a:lnTo>
                  <a:lnTo>
                    <a:pt x="2725761" y="58696"/>
                  </a:lnTo>
                  <a:lnTo>
                    <a:pt x="2767568" y="83710"/>
                  </a:lnTo>
                  <a:lnTo>
                    <a:pt x="2806908" y="112833"/>
                  </a:lnTo>
                  <a:lnTo>
                    <a:pt x="2843453" y="145931"/>
                  </a:lnTo>
                  <a:lnTo>
                    <a:pt x="2876551" y="182476"/>
                  </a:lnTo>
                  <a:lnTo>
                    <a:pt x="2905675" y="221816"/>
                  </a:lnTo>
                  <a:lnTo>
                    <a:pt x="2930689" y="263623"/>
                  </a:lnTo>
                  <a:lnTo>
                    <a:pt x="2951459" y="307572"/>
                  </a:lnTo>
                  <a:lnTo>
                    <a:pt x="2967849" y="353334"/>
                  </a:lnTo>
                  <a:lnTo>
                    <a:pt x="2979724" y="400585"/>
                  </a:lnTo>
                  <a:lnTo>
                    <a:pt x="2986948" y="448995"/>
                  </a:lnTo>
                  <a:lnTo>
                    <a:pt x="2989386" y="498240"/>
                  </a:lnTo>
                  <a:lnTo>
                    <a:pt x="2989386" y="2777438"/>
                  </a:lnTo>
                  <a:lnTo>
                    <a:pt x="2987105" y="2825422"/>
                  </a:lnTo>
                  <a:lnTo>
                    <a:pt x="2980402" y="2872116"/>
                  </a:lnTo>
                  <a:lnTo>
                    <a:pt x="2969485" y="2917310"/>
                  </a:lnTo>
                  <a:lnTo>
                    <a:pt x="2954563" y="2960796"/>
                  </a:lnTo>
                  <a:lnTo>
                    <a:pt x="2935845" y="3002365"/>
                  </a:lnTo>
                  <a:lnTo>
                    <a:pt x="2913541" y="3041809"/>
                  </a:lnTo>
                  <a:lnTo>
                    <a:pt x="2887857" y="3078918"/>
                  </a:lnTo>
                  <a:lnTo>
                    <a:pt x="2859004" y="3113484"/>
                  </a:lnTo>
                  <a:lnTo>
                    <a:pt x="2827190" y="3145298"/>
                  </a:lnTo>
                  <a:lnTo>
                    <a:pt x="2792624" y="3174151"/>
                  </a:lnTo>
                  <a:lnTo>
                    <a:pt x="2755515" y="3199834"/>
                  </a:lnTo>
                  <a:lnTo>
                    <a:pt x="2716071" y="3222139"/>
                  </a:lnTo>
                  <a:lnTo>
                    <a:pt x="2674502" y="3240857"/>
                  </a:lnTo>
                  <a:lnTo>
                    <a:pt x="2631016" y="3255779"/>
                  </a:lnTo>
                  <a:lnTo>
                    <a:pt x="2585821" y="3266695"/>
                  </a:lnTo>
                  <a:lnTo>
                    <a:pt x="2539127" y="3273399"/>
                  </a:lnTo>
                  <a:lnTo>
                    <a:pt x="2491143" y="327567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07968" y="31368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40"/>
                  </a:moveTo>
                  <a:lnTo>
                    <a:pt x="2280" y="450257"/>
                  </a:lnTo>
                  <a:lnTo>
                    <a:pt x="8984" y="403563"/>
                  </a:lnTo>
                  <a:lnTo>
                    <a:pt x="19900" y="358369"/>
                  </a:lnTo>
                  <a:lnTo>
                    <a:pt x="34822" y="314883"/>
                  </a:lnTo>
                  <a:lnTo>
                    <a:pt x="53540" y="273313"/>
                  </a:lnTo>
                  <a:lnTo>
                    <a:pt x="75845" y="233870"/>
                  </a:lnTo>
                  <a:lnTo>
                    <a:pt x="101528" y="196761"/>
                  </a:lnTo>
                  <a:lnTo>
                    <a:pt x="130381" y="162195"/>
                  </a:lnTo>
                  <a:lnTo>
                    <a:pt x="162195" y="130381"/>
                  </a:lnTo>
                  <a:lnTo>
                    <a:pt x="196761" y="101528"/>
                  </a:lnTo>
                  <a:lnTo>
                    <a:pt x="233870" y="75845"/>
                  </a:lnTo>
                  <a:lnTo>
                    <a:pt x="273314" y="53540"/>
                  </a:lnTo>
                  <a:lnTo>
                    <a:pt x="314883" y="34822"/>
                  </a:lnTo>
                  <a:lnTo>
                    <a:pt x="358369" y="19900"/>
                  </a:lnTo>
                  <a:lnTo>
                    <a:pt x="403563" y="8984"/>
                  </a:lnTo>
                  <a:lnTo>
                    <a:pt x="450257" y="2280"/>
                  </a:lnTo>
                  <a:lnTo>
                    <a:pt x="498241" y="0"/>
                  </a:lnTo>
                  <a:lnTo>
                    <a:pt x="2491143" y="0"/>
                  </a:lnTo>
                  <a:lnTo>
                    <a:pt x="2540389" y="2438"/>
                  </a:lnTo>
                  <a:lnTo>
                    <a:pt x="2588800" y="9662"/>
                  </a:lnTo>
                  <a:lnTo>
                    <a:pt x="2636050" y="21536"/>
                  </a:lnTo>
                  <a:lnTo>
                    <a:pt x="2681813" y="37926"/>
                  </a:lnTo>
                  <a:lnTo>
                    <a:pt x="2725761" y="58696"/>
                  </a:lnTo>
                  <a:lnTo>
                    <a:pt x="2767568" y="83710"/>
                  </a:lnTo>
                  <a:lnTo>
                    <a:pt x="2806908" y="112833"/>
                  </a:lnTo>
                  <a:lnTo>
                    <a:pt x="2843453" y="145931"/>
                  </a:lnTo>
                  <a:lnTo>
                    <a:pt x="2876551" y="182476"/>
                  </a:lnTo>
                  <a:lnTo>
                    <a:pt x="2905675" y="221816"/>
                  </a:lnTo>
                  <a:lnTo>
                    <a:pt x="2930689" y="263623"/>
                  </a:lnTo>
                  <a:lnTo>
                    <a:pt x="2951459" y="307572"/>
                  </a:lnTo>
                  <a:lnTo>
                    <a:pt x="2967849" y="353334"/>
                  </a:lnTo>
                  <a:lnTo>
                    <a:pt x="2979724" y="400585"/>
                  </a:lnTo>
                  <a:lnTo>
                    <a:pt x="2986948" y="448995"/>
                  </a:lnTo>
                  <a:lnTo>
                    <a:pt x="2989386" y="498240"/>
                  </a:lnTo>
                  <a:lnTo>
                    <a:pt x="2989386" y="2777438"/>
                  </a:lnTo>
                  <a:lnTo>
                    <a:pt x="2987105" y="2825422"/>
                  </a:lnTo>
                  <a:lnTo>
                    <a:pt x="2980402" y="2872116"/>
                  </a:lnTo>
                  <a:lnTo>
                    <a:pt x="2969485" y="2917310"/>
                  </a:lnTo>
                  <a:lnTo>
                    <a:pt x="2954563" y="2960796"/>
                  </a:lnTo>
                  <a:lnTo>
                    <a:pt x="2935845" y="3002365"/>
                  </a:lnTo>
                  <a:lnTo>
                    <a:pt x="2913541" y="3041809"/>
                  </a:lnTo>
                  <a:lnTo>
                    <a:pt x="2887857" y="3078918"/>
                  </a:lnTo>
                  <a:lnTo>
                    <a:pt x="2859004" y="3113484"/>
                  </a:lnTo>
                  <a:lnTo>
                    <a:pt x="2827190" y="3145298"/>
                  </a:lnTo>
                  <a:lnTo>
                    <a:pt x="2792624" y="3174151"/>
                  </a:lnTo>
                  <a:lnTo>
                    <a:pt x="2755515" y="3199834"/>
                  </a:lnTo>
                  <a:lnTo>
                    <a:pt x="2716071" y="3222139"/>
                  </a:lnTo>
                  <a:lnTo>
                    <a:pt x="2674502" y="3240857"/>
                  </a:lnTo>
                  <a:lnTo>
                    <a:pt x="2631016" y="3255779"/>
                  </a:lnTo>
                  <a:lnTo>
                    <a:pt x="2585821" y="3266695"/>
                  </a:lnTo>
                  <a:lnTo>
                    <a:pt x="2539127" y="3273399"/>
                  </a:lnTo>
                  <a:lnTo>
                    <a:pt x="2491143" y="3275679"/>
                  </a:lnTo>
                  <a:lnTo>
                    <a:pt x="498241" y="3275679"/>
                  </a:lnTo>
                  <a:lnTo>
                    <a:pt x="450257" y="3273399"/>
                  </a:lnTo>
                  <a:lnTo>
                    <a:pt x="403563" y="3266695"/>
                  </a:lnTo>
                  <a:lnTo>
                    <a:pt x="358369" y="3255779"/>
                  </a:lnTo>
                  <a:lnTo>
                    <a:pt x="314883" y="3240857"/>
                  </a:lnTo>
                  <a:lnTo>
                    <a:pt x="273314" y="3222139"/>
                  </a:lnTo>
                  <a:lnTo>
                    <a:pt x="233870" y="3199834"/>
                  </a:lnTo>
                  <a:lnTo>
                    <a:pt x="196761" y="3174151"/>
                  </a:lnTo>
                  <a:lnTo>
                    <a:pt x="162195" y="3145298"/>
                  </a:lnTo>
                  <a:lnTo>
                    <a:pt x="130381" y="3113484"/>
                  </a:lnTo>
                  <a:lnTo>
                    <a:pt x="101528" y="3078918"/>
                  </a:lnTo>
                  <a:lnTo>
                    <a:pt x="75845" y="3041809"/>
                  </a:lnTo>
                  <a:lnTo>
                    <a:pt x="53540" y="3002365"/>
                  </a:lnTo>
                  <a:lnTo>
                    <a:pt x="34822" y="2960796"/>
                  </a:lnTo>
                  <a:lnTo>
                    <a:pt x="19900" y="2917310"/>
                  </a:lnTo>
                  <a:lnTo>
                    <a:pt x="8984" y="2872116"/>
                  </a:lnTo>
                  <a:lnTo>
                    <a:pt x="2280" y="2825422"/>
                  </a:lnTo>
                  <a:lnTo>
                    <a:pt x="0" y="2777438"/>
                  </a:lnTo>
                  <a:lnTo>
                    <a:pt x="0" y="49824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553777" y="3467599"/>
            <a:ext cx="189738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129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Grammar: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474345" marR="15240" indent="-45212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07856" y="5601199"/>
            <a:ext cx="1788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“id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26198" y="1957754"/>
          <a:ext cx="1734820" cy="199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14475" y="6869718"/>
          <a:ext cx="1734820" cy="1992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2168769" y="3516917"/>
            <a:ext cx="434340" cy="316865"/>
          </a:xfrm>
          <a:custGeom>
            <a:avLst/>
            <a:gdLst/>
            <a:ahLst/>
            <a:cxnLst/>
            <a:rect l="l" t="t" r="r" b="b"/>
            <a:pathLst>
              <a:path w="434339" h="316864">
                <a:moveTo>
                  <a:pt x="0" y="316522"/>
                </a:moveTo>
                <a:lnTo>
                  <a:pt x="433753" y="0"/>
                </a:lnTo>
              </a:path>
            </a:pathLst>
          </a:custGeom>
          <a:ln w="38099">
            <a:solidFill>
              <a:srgbClr val="3E6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285773" y="1969473"/>
          <a:ext cx="1734820" cy="199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/>
              </a:tblGrid>
              <a:tr h="386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380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40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  <a:tr h="527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2F5597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3E6EC1"/>
                      </a:solidFill>
                      <a:prstDash val="solid"/>
                    </a:lnL>
                    <a:lnR w="19050">
                      <a:solidFill>
                        <a:srgbClr val="3E6EC1"/>
                      </a:solidFill>
                      <a:prstDash val="solid"/>
                    </a:lnR>
                    <a:lnT w="19050">
                      <a:solidFill>
                        <a:srgbClr val="3E6EC1"/>
                      </a:solidFill>
                      <a:prstDash val="solid"/>
                    </a:lnT>
                    <a:lnB w="19050">
                      <a:solidFill>
                        <a:srgbClr val="3E6EC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822794" y="7017887"/>
            <a:ext cx="100234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This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step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has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“conflict”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since we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had the choice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either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shift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or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reduce.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Conflicts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597"/>
                </a:solidFill>
                <a:latin typeface="Calibri"/>
                <a:cs typeface="Calibri"/>
              </a:rPr>
              <a:t>may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arise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ambiguous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597"/>
                </a:solidFill>
                <a:latin typeface="Calibri"/>
                <a:cs typeface="Calibri"/>
              </a:rPr>
              <a:t>grammar.</a:t>
            </a:r>
            <a:r>
              <a:rPr sz="2800" b="1" spc="-4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less </a:t>
            </a:r>
            <a:r>
              <a:rPr sz="2800" b="1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powerful compilers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do not know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what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do when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conflicts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 arise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40650" y="2553862"/>
            <a:ext cx="1685289" cy="847725"/>
            <a:chOff x="3940650" y="2553862"/>
            <a:chExt cx="1685289" cy="847725"/>
          </a:xfrm>
        </p:grpSpPr>
        <p:sp>
          <p:nvSpPr>
            <p:cNvPr id="19" name="object 19"/>
            <p:cNvSpPr/>
            <p:nvPr/>
          </p:nvSpPr>
          <p:spPr>
            <a:xfrm>
              <a:off x="3945412" y="2558625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4" h="838200">
                  <a:moveTo>
                    <a:pt x="1256399" y="837599"/>
                  </a:move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45412" y="2558625"/>
              <a:ext cx="1675764" cy="838200"/>
            </a:xfrm>
            <a:custGeom>
              <a:avLst/>
              <a:gdLst/>
              <a:ahLst/>
              <a:cxnLst/>
              <a:rect l="l" t="t" r="r" b="b"/>
              <a:pathLst>
                <a:path w="1675764" h="838200">
                  <a:moveTo>
                    <a:pt x="0" y="209399"/>
                  </a:moveTo>
                  <a:lnTo>
                    <a:pt x="1256399" y="209399"/>
                  </a:lnTo>
                  <a:lnTo>
                    <a:pt x="1256399" y="0"/>
                  </a:lnTo>
                  <a:lnTo>
                    <a:pt x="1675199" y="418799"/>
                  </a:lnTo>
                  <a:lnTo>
                    <a:pt x="1256399" y="837599"/>
                  </a:lnTo>
                  <a:lnTo>
                    <a:pt x="1256399" y="628199"/>
                  </a:lnTo>
                  <a:lnTo>
                    <a:pt x="0" y="628199"/>
                  </a:lnTo>
                  <a:lnTo>
                    <a:pt x="0" y="2093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2810</Words>
  <Application>Microsoft Office PowerPoint</Application>
  <PresentationFormat>Custom</PresentationFormat>
  <Paragraphs>611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Compiler Design</vt:lpstr>
      <vt:lpstr>Compiler Design</vt:lpstr>
      <vt:lpstr>Compiler Design  Lecture overview</vt:lpstr>
      <vt:lpstr>Compiler Design  Parsers</vt:lpstr>
      <vt:lpstr>Compiler Design Difference between top-down and bottom-up parsers</vt:lpstr>
      <vt:lpstr>Compiler Design  Some definitions</vt:lpstr>
      <vt:lpstr>Compiler Design  Bottom-up parsing</vt:lpstr>
      <vt:lpstr>Compiler Design  Reduction</vt:lpstr>
      <vt:lpstr>Compiler Design  Shifting</vt:lpstr>
      <vt:lpstr>Compiler Design Bottom-up parsing example (continued)</vt:lpstr>
      <vt:lpstr>Compiler Design Bottom-up parsing example (continued)</vt:lpstr>
      <vt:lpstr>Compiler Design Bottom-up parsing example (continued)</vt:lpstr>
      <vt:lpstr>Slide 13</vt:lpstr>
      <vt:lpstr>Compiler Design General style of bottom-up parsing: Shift/Reduce parser</vt:lpstr>
      <vt:lpstr>Compiler Design Solution explained using a table (continued)</vt:lpstr>
      <vt:lpstr>Compiler Design Solution explained using a table (continued)</vt:lpstr>
      <vt:lpstr>Compiler Design Solution explained using a table (continued)</vt:lpstr>
      <vt:lpstr>Compiler Design Solution explained using a table (continued)</vt:lpstr>
      <vt:lpstr>Compiler Design Solution explained using a table (continued)</vt:lpstr>
      <vt:lpstr>Compiler Design Solution explained using a table (continued)</vt:lpstr>
      <vt:lpstr>Compiler Design Solution explained using a table (continued)</vt:lpstr>
      <vt:lpstr>Compiler Design Solution explained using a table (continued)</vt:lpstr>
      <vt:lpstr>Slide 23</vt:lpstr>
      <vt:lpstr>Compiler Design Conflicts during shift/reduce parsing</vt:lpstr>
      <vt:lpstr>Compiler Design  Shift-reduce conflict</vt:lpstr>
      <vt:lpstr>Compiler Design Dangling-else problem (Shift-reduce conflict)</vt:lpstr>
      <vt:lpstr>Compiler Design Dangling-else problem (Shift-reduce conflict)</vt:lpstr>
      <vt:lpstr>Compiler Design Dangling-else problem (Shift-reduce conflict)</vt:lpstr>
      <vt:lpstr>Compiler Design  Reduce-reduce conflict</vt:lpstr>
      <vt:lpstr>Compiler Design Example of reduce-reduce conflict</vt:lpstr>
      <vt:lpstr>Slide 31</vt:lpstr>
      <vt:lpstr>Compiler Design Recall the shift-reduce parser example</vt:lpstr>
      <vt:lpstr>Compiler Design  Viable Prefix</vt:lpstr>
      <vt:lpstr>Compiler Design  Viable Prefix</vt:lpstr>
      <vt:lpstr>Compiler Desig Example of Viable Prefixes https://www.geeksforgeeks.org/viable-prefix-in-bottom-up-parsing/</vt:lpstr>
      <vt:lpstr>Compiler Design Importance of Viable Prefixes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16_3_Bottom-up.pptx</dc:title>
  <cp:lastModifiedBy>Divyaprabha Madhu</cp:lastModifiedBy>
  <cp:revision>4</cp:revision>
  <dcterms:created xsi:type="dcterms:W3CDTF">2022-01-28T08:50:53Z</dcterms:created>
  <dcterms:modified xsi:type="dcterms:W3CDTF">2023-02-10T06:43:53Z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