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8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212" y="2309812"/>
            <a:ext cx="8891270" cy="551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5113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Assistant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Philip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Joseph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Items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468256"/>
            <a:ext cx="91059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previous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slide,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possible</a:t>
            </a:r>
            <a:r>
              <a:rPr sz="2800" b="1" spc="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3469681"/>
          <a:ext cx="2778760" cy="199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6900"/>
                <a:gridCol w="984885"/>
                <a:gridCol w="1196975"/>
              </a:tblGrid>
              <a:tr h="469567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5283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765" marB="0"/>
                </a:tc>
              </a:tr>
              <a:tr h="5283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Z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765" marB="0"/>
                </a:tc>
              </a:tr>
              <a:tr h="46956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Z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765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6064896"/>
            <a:ext cx="9110980" cy="226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 algn="just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 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→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X . Y 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Z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”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means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X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(possibly on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stack)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65" dirty="0">
                <a:solidFill>
                  <a:srgbClr val="C55A11"/>
                </a:solidFill>
                <a:latin typeface="Calibri"/>
                <a:cs typeface="Calibri"/>
              </a:rPr>
              <a:t>Y,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Z </a:t>
            </a:r>
            <a:r>
              <a:rPr sz="2800" b="1" spc="-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expected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→</a:t>
            </a:r>
            <a:r>
              <a:rPr sz="2800" b="1" spc="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Y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Z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.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”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means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XYZ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seen.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entire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right-hand-side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on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so it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reduced.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Items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3169296"/>
            <a:ext cx="9110345" cy="354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495" algn="just">
              <a:lnSpc>
                <a:spcPct val="100000"/>
              </a:lnSpc>
              <a:spcBef>
                <a:spcPts val="100"/>
              </a:spcBef>
            </a:pP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 instant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time, 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contents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left side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 described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 process:</a:t>
            </a:r>
            <a:endParaRPr sz="2800">
              <a:latin typeface="Calibri"/>
              <a:cs typeface="Calibri"/>
            </a:endParaRPr>
          </a:p>
          <a:p>
            <a:pPr marL="469900" marR="9525" indent="-443865" algn="just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900" algn="l"/>
              </a:tabLst>
            </a:pP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Trace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out,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symbol,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series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yet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completed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 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production.</a:t>
            </a:r>
            <a:endParaRPr sz="2800">
              <a:latin typeface="Calibri"/>
              <a:cs typeface="Calibri"/>
            </a:endParaRPr>
          </a:p>
          <a:p>
            <a:pPr marL="469900" marR="5080" indent="-443865" algn="just">
              <a:lnSpc>
                <a:spcPct val="100000"/>
              </a:lnSpc>
              <a:buFont typeface="Arial"/>
              <a:buChar char="●"/>
              <a:tabLst>
                <a:tab pos="46990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order,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output all 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symbols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up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point where we change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Items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3220096"/>
            <a:ext cx="9114790" cy="36423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Important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Result: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finitely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many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productions,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those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only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finitely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many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positions.</a:t>
            </a:r>
            <a:endParaRPr sz="2800">
              <a:latin typeface="Calibri"/>
              <a:cs typeface="Calibri"/>
            </a:endParaRPr>
          </a:p>
          <a:p>
            <a:pPr marL="469900" marR="2667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point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time,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1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need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track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sz="2800" b="1" spc="1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1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  <a:p>
            <a:pPr marL="469900" marR="2667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  <a:tab pos="1444625" algn="l"/>
                <a:tab pos="2048510" algn="l"/>
                <a:tab pos="2813050" algn="l"/>
                <a:tab pos="3971290" algn="l"/>
                <a:tab pos="4915535" algn="l"/>
                <a:tab pos="6156325" algn="l"/>
                <a:tab pos="6725284" algn="l"/>
                <a:tab pos="7366000" algn="l"/>
                <a:tab pos="8128634" algn="l"/>
                <a:tab pos="855154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fini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 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point.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finite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recognizer.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Items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640976"/>
            <a:ext cx="9116060" cy="48006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Idea: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point,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track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F5496"/>
              </a:buClr>
              <a:buFont typeface="Arial"/>
              <a:buChar char="●"/>
            </a:pPr>
            <a:endParaRPr sz="40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point, we can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two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things:</a:t>
            </a:r>
            <a:endParaRPr sz="2800">
              <a:latin typeface="Calibri"/>
              <a:cs typeface="Calibri"/>
            </a:endParaRPr>
          </a:p>
          <a:p>
            <a:pPr marL="469900" marR="20955" indent="-443865" algn="just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90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Match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candidate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left-hand</a:t>
            </a:r>
            <a:r>
              <a:rPr sz="2800" b="1" spc="6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side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current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or</a:t>
            </a:r>
            <a:endParaRPr sz="2800">
              <a:latin typeface="Calibri"/>
              <a:cs typeface="Calibri"/>
            </a:endParaRPr>
          </a:p>
          <a:p>
            <a:pPr marL="469900" marR="5080" indent="-443865" algn="just">
              <a:lnSpc>
                <a:spcPct val="100000"/>
              </a:lnSpc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candidate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left-hand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side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a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nonterminal, nondeterministically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guess which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try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48869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5" dirty="0"/>
              <a:t>Model</a:t>
            </a:r>
            <a:r>
              <a:rPr sz="3000" spc="-20" dirty="0"/>
              <a:t>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5" dirty="0"/>
              <a:t>an</a:t>
            </a:r>
            <a:r>
              <a:rPr sz="3000" spc="-20" dirty="0"/>
              <a:t> </a:t>
            </a:r>
            <a:r>
              <a:rPr sz="3000" spc="-5" dirty="0"/>
              <a:t>LR</a:t>
            </a:r>
            <a:r>
              <a:rPr sz="3000" spc="-25" dirty="0"/>
              <a:t> </a:t>
            </a:r>
            <a:r>
              <a:rPr sz="3000" spc="-15" dirty="0"/>
              <a:t>parser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7821816"/>
            <a:ext cx="92659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“ACTION”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“GOTO”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parts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up the</a:t>
            </a:r>
            <a:r>
              <a:rPr sz="2800" b="1" spc="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C55A11"/>
                </a:solidFill>
                <a:latin typeface="Calibri"/>
                <a:cs typeface="Calibri"/>
              </a:rPr>
              <a:t>Table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8699" y="6459049"/>
            <a:ext cx="1559560" cy="938530"/>
          </a:xfrm>
          <a:prstGeom prst="rect">
            <a:avLst/>
          </a:prstGeom>
          <a:ln w="19049">
            <a:solidFill>
              <a:srgbClr val="2F5496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189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7800" y="6459049"/>
            <a:ext cx="1559560" cy="938530"/>
          </a:xfrm>
          <a:prstGeom prst="rect">
            <a:avLst/>
          </a:prstGeom>
          <a:ln w="19049">
            <a:solidFill>
              <a:srgbClr val="2F5496"/>
            </a:solidFill>
          </a:ln>
        </p:spPr>
        <p:txBody>
          <a:bodyPr vert="horz" wrap="square" lIns="0" tIns="24066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895"/>
              </a:spcBef>
            </a:pP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284625" y="2386875"/>
          <a:ext cx="6248398" cy="615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130"/>
                <a:gridCol w="1042034"/>
                <a:gridCol w="1042035"/>
                <a:gridCol w="1042035"/>
                <a:gridCol w="1042035"/>
                <a:gridCol w="1040129"/>
              </a:tblGrid>
              <a:tr h="615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19050">
                      <a:solidFill>
                        <a:srgbClr val="2F5496"/>
                      </a:solidFill>
                      <a:prstDash val="solid"/>
                    </a:lnT>
                    <a:lnB w="19050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19050">
                      <a:solidFill>
                        <a:srgbClr val="2F5496"/>
                      </a:solidFill>
                      <a:prstDash val="solid"/>
                    </a:lnT>
                    <a:lnB w="19050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775" b="1" spc="-7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19050">
                      <a:solidFill>
                        <a:srgbClr val="2F5496"/>
                      </a:solidFill>
                      <a:prstDash val="solid"/>
                    </a:lnT>
                    <a:lnB w="19050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19050">
                      <a:solidFill>
                        <a:srgbClr val="2F5496"/>
                      </a:solidFill>
                      <a:prstDash val="solid"/>
                    </a:lnT>
                    <a:lnB w="19050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T w="19050">
                      <a:solidFill>
                        <a:srgbClr val="2F5496"/>
                      </a:solidFill>
                      <a:prstDash val="solid"/>
                    </a:lnT>
                    <a:lnB w="19050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2F5496"/>
                      </a:solidFill>
                      <a:prstDash val="solid"/>
                    </a:lnL>
                    <a:lnR w="19050">
                      <a:solidFill>
                        <a:srgbClr val="2F5496"/>
                      </a:solidFill>
                      <a:prstDash val="solid"/>
                    </a:lnR>
                    <a:lnT w="19050">
                      <a:solidFill>
                        <a:srgbClr val="2F5496"/>
                      </a:solidFill>
                      <a:prstDash val="solid"/>
                    </a:lnT>
                    <a:lnB w="19050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176079" y="2487816"/>
            <a:ext cx="815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30699" y="4418200"/>
          <a:ext cx="1038225" cy="248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225"/>
              </a:tblGrid>
              <a:tr h="615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2F5496"/>
                      </a:solidFill>
                      <a:prstDash val="solid"/>
                    </a:lnL>
                    <a:lnR w="19050">
                      <a:solidFill>
                        <a:srgbClr val="2F5496"/>
                      </a:solidFill>
                      <a:prstDash val="solid"/>
                    </a:lnR>
                    <a:lnT w="19050">
                      <a:solidFill>
                        <a:srgbClr val="2F5496"/>
                      </a:solidFill>
                      <a:prstDash val="solid"/>
                    </a:lnT>
                    <a:lnB w="19050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15599"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  <a:spcBef>
                          <a:spcPts val="1675"/>
                        </a:spcBef>
                      </a:pPr>
                      <a:r>
                        <a:rPr sz="4200" b="1" baseline="20833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m-1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T="212725" marB="0">
                    <a:lnL w="19050">
                      <a:solidFill>
                        <a:srgbClr val="2F5496"/>
                      </a:solidFill>
                      <a:prstDash val="solid"/>
                    </a:lnL>
                    <a:lnR w="19050">
                      <a:solidFill>
                        <a:srgbClr val="2F5496"/>
                      </a:solidFill>
                      <a:prstDash val="solid"/>
                    </a:lnR>
                    <a:lnT w="19050">
                      <a:solidFill>
                        <a:srgbClr val="2F5496"/>
                      </a:solidFill>
                      <a:prstDash val="solid"/>
                    </a:lnT>
                    <a:lnB w="19050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24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2F5496"/>
                      </a:solidFill>
                      <a:prstDash val="solid"/>
                    </a:lnL>
                    <a:lnR w="19050">
                      <a:solidFill>
                        <a:srgbClr val="2F5496"/>
                      </a:solidFill>
                      <a:prstDash val="solid"/>
                    </a:lnR>
                    <a:lnT w="19050">
                      <a:solidFill>
                        <a:srgbClr val="2F5496"/>
                      </a:solidFill>
                      <a:prstDash val="solid"/>
                    </a:lnT>
                    <a:lnB w="38100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  <a:tr h="624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88265" marB="0">
                    <a:lnL w="19050">
                      <a:solidFill>
                        <a:srgbClr val="2F5496"/>
                      </a:solidFill>
                      <a:prstDash val="solid"/>
                    </a:lnL>
                    <a:lnR w="19050">
                      <a:solidFill>
                        <a:srgbClr val="2F5496"/>
                      </a:solidFill>
                      <a:prstDash val="solid"/>
                    </a:lnR>
                    <a:lnT w="38100">
                      <a:solidFill>
                        <a:srgbClr val="2F5496"/>
                      </a:solidFill>
                      <a:prstDash val="solid"/>
                    </a:lnT>
                    <a:lnB w="19050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88374" y="5383416"/>
            <a:ext cx="807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41570" y="4495241"/>
            <a:ext cx="1084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5700" y="3740575"/>
            <a:ext cx="2524760" cy="1990089"/>
          </a:xfrm>
          <a:prstGeom prst="rect">
            <a:avLst/>
          </a:prstGeom>
          <a:ln w="19049">
            <a:solidFill>
              <a:srgbClr val="2F549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endParaRPr sz="2800">
              <a:latin typeface="Calibri"/>
              <a:cs typeface="Calibri"/>
            </a:endParaRPr>
          </a:p>
          <a:p>
            <a:pPr marL="523875" marR="518159" indent="-1270" algn="ctr">
              <a:lnSpc>
                <a:spcPct val="100400"/>
              </a:lnSpc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orithm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87562" y="4715029"/>
            <a:ext cx="1968500" cy="41275"/>
            <a:chOff x="3187562" y="4715029"/>
            <a:chExt cx="1968500" cy="41275"/>
          </a:xfrm>
        </p:grpSpPr>
        <p:sp>
          <p:nvSpPr>
            <p:cNvPr id="15" name="object 15"/>
            <p:cNvSpPr/>
            <p:nvPr/>
          </p:nvSpPr>
          <p:spPr>
            <a:xfrm>
              <a:off x="3235549" y="4735524"/>
              <a:ext cx="1920239" cy="0"/>
            </a:xfrm>
            <a:custGeom>
              <a:avLst/>
              <a:gdLst/>
              <a:ahLst/>
              <a:cxnLst/>
              <a:rect l="l" t="t" r="r" b="b"/>
              <a:pathLst>
                <a:path w="1920239">
                  <a:moveTo>
                    <a:pt x="19201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92324" y="4719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92324" y="4719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900334" y="3018441"/>
            <a:ext cx="522605" cy="727075"/>
            <a:chOff x="5900334" y="3018441"/>
            <a:chExt cx="522605" cy="727075"/>
          </a:xfrm>
        </p:grpSpPr>
        <p:sp>
          <p:nvSpPr>
            <p:cNvPr id="19" name="object 19"/>
            <p:cNvSpPr/>
            <p:nvPr/>
          </p:nvSpPr>
          <p:spPr>
            <a:xfrm>
              <a:off x="5930230" y="3058370"/>
              <a:ext cx="487680" cy="682625"/>
            </a:xfrm>
            <a:custGeom>
              <a:avLst/>
              <a:gdLst/>
              <a:ahLst/>
              <a:cxnLst/>
              <a:rect l="l" t="t" r="r" b="b"/>
              <a:pathLst>
                <a:path w="487679" h="682625">
                  <a:moveTo>
                    <a:pt x="487569" y="68220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5096" y="302320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12333" y="44314"/>
                  </a:moveTo>
                  <a:lnTo>
                    <a:pt x="0" y="0"/>
                  </a:lnTo>
                  <a:lnTo>
                    <a:pt x="37933" y="26019"/>
                  </a:lnTo>
                  <a:lnTo>
                    <a:pt x="12333" y="4431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05096" y="302320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7933" y="26019"/>
                  </a:moveTo>
                  <a:lnTo>
                    <a:pt x="0" y="0"/>
                  </a:lnTo>
                  <a:lnTo>
                    <a:pt x="12333" y="44314"/>
                  </a:lnTo>
                  <a:lnTo>
                    <a:pt x="37933" y="2601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643510" y="5725712"/>
            <a:ext cx="1548765" cy="728980"/>
            <a:chOff x="5643510" y="5725712"/>
            <a:chExt cx="1548765" cy="728980"/>
          </a:xfrm>
        </p:grpSpPr>
        <p:sp>
          <p:nvSpPr>
            <p:cNvPr id="23" name="object 23"/>
            <p:cNvSpPr/>
            <p:nvPr/>
          </p:nvSpPr>
          <p:spPr>
            <a:xfrm>
              <a:off x="5679853" y="5730475"/>
              <a:ext cx="738505" cy="690245"/>
            </a:xfrm>
            <a:custGeom>
              <a:avLst/>
              <a:gdLst/>
              <a:ahLst/>
              <a:cxnLst/>
              <a:rect l="l" t="t" r="r" b="b"/>
              <a:pathLst>
                <a:path w="738504" h="690245">
                  <a:moveTo>
                    <a:pt x="737946" y="0"/>
                  </a:moveTo>
                  <a:lnTo>
                    <a:pt x="0" y="689677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48273" y="6408658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41008"/>
                  </a:moveTo>
                  <a:lnTo>
                    <a:pt x="20837" y="0"/>
                  </a:lnTo>
                  <a:lnTo>
                    <a:pt x="42322" y="22988"/>
                  </a:lnTo>
                  <a:lnTo>
                    <a:pt x="0" y="4100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8273" y="6408658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20837" y="0"/>
                  </a:moveTo>
                  <a:lnTo>
                    <a:pt x="0" y="41008"/>
                  </a:lnTo>
                  <a:lnTo>
                    <a:pt x="42322" y="22988"/>
                  </a:lnTo>
                  <a:lnTo>
                    <a:pt x="20837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17799" y="5730475"/>
              <a:ext cx="738505" cy="690245"/>
            </a:xfrm>
            <a:custGeom>
              <a:avLst/>
              <a:gdLst/>
              <a:ahLst/>
              <a:cxnLst/>
              <a:rect l="l" t="t" r="r" b="b"/>
              <a:pathLst>
                <a:path w="738504" h="690245">
                  <a:moveTo>
                    <a:pt x="0" y="0"/>
                  </a:moveTo>
                  <a:lnTo>
                    <a:pt x="737945" y="689677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45003" y="6408658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42322" y="41008"/>
                  </a:moveTo>
                  <a:lnTo>
                    <a:pt x="0" y="22988"/>
                  </a:lnTo>
                  <a:lnTo>
                    <a:pt x="21484" y="0"/>
                  </a:lnTo>
                  <a:lnTo>
                    <a:pt x="42322" y="41008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45003" y="6408658"/>
              <a:ext cx="42545" cy="41275"/>
            </a:xfrm>
            <a:custGeom>
              <a:avLst/>
              <a:gdLst/>
              <a:ahLst/>
              <a:cxnLst/>
              <a:rect l="l" t="t" r="r" b="b"/>
              <a:pathLst>
                <a:path w="42545" h="41275">
                  <a:moveTo>
                    <a:pt x="0" y="22988"/>
                  </a:moveTo>
                  <a:lnTo>
                    <a:pt x="42322" y="41008"/>
                  </a:lnTo>
                  <a:lnTo>
                    <a:pt x="21484" y="0"/>
                  </a:lnTo>
                  <a:lnTo>
                    <a:pt x="0" y="22988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679900" y="4715029"/>
            <a:ext cx="1962785" cy="41275"/>
            <a:chOff x="7679900" y="4715029"/>
            <a:chExt cx="1962785" cy="41275"/>
          </a:xfrm>
        </p:grpSpPr>
        <p:sp>
          <p:nvSpPr>
            <p:cNvPr id="30" name="object 30"/>
            <p:cNvSpPr/>
            <p:nvPr/>
          </p:nvSpPr>
          <p:spPr>
            <a:xfrm>
              <a:off x="7679900" y="4735524"/>
              <a:ext cx="1914525" cy="0"/>
            </a:xfrm>
            <a:custGeom>
              <a:avLst/>
              <a:gdLst/>
              <a:ahLst/>
              <a:cxnLst/>
              <a:rect l="l" t="t" r="r" b="b"/>
              <a:pathLst>
                <a:path w="1914525">
                  <a:moveTo>
                    <a:pt x="19144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94350" y="4719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594350" y="47197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48869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5" dirty="0"/>
              <a:t>Model</a:t>
            </a:r>
            <a:r>
              <a:rPr sz="3000" spc="-20" dirty="0"/>
              <a:t> </a:t>
            </a:r>
            <a:r>
              <a:rPr sz="3000" spc="-5" dirty="0"/>
              <a:t>of</a:t>
            </a:r>
            <a:r>
              <a:rPr sz="3000" spc="-20" dirty="0"/>
              <a:t> </a:t>
            </a:r>
            <a:r>
              <a:rPr sz="3000" spc="-5" dirty="0"/>
              <a:t>an</a:t>
            </a:r>
            <a:r>
              <a:rPr sz="3000" spc="-20" dirty="0"/>
              <a:t> </a:t>
            </a:r>
            <a:r>
              <a:rPr sz="3000" spc="-5" dirty="0"/>
              <a:t>LR</a:t>
            </a:r>
            <a:r>
              <a:rPr sz="3000" spc="-25" dirty="0"/>
              <a:t> </a:t>
            </a:r>
            <a:r>
              <a:rPr sz="3000" spc="-15" dirty="0"/>
              <a:t>parser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3169296"/>
            <a:ext cx="9119235" cy="384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">
              <a:lnSpc>
                <a:spcPct val="100000"/>
              </a:lnSpc>
              <a:spcBef>
                <a:spcPts val="100"/>
              </a:spcBef>
              <a:tabLst>
                <a:tab pos="729615" algn="l"/>
                <a:tab pos="2241550" algn="l"/>
                <a:tab pos="2715260" algn="l"/>
                <a:tab pos="3378835" algn="l"/>
                <a:tab pos="3899535" algn="l"/>
                <a:tab pos="5136515" algn="l"/>
                <a:tab pos="6087745" algn="l"/>
                <a:tab pos="6815455" algn="l"/>
                <a:tab pos="7478395" algn="l"/>
                <a:tab pos="799909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tructu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21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sing 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Program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same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all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Parsers.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But,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different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differ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content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“ACTION”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part: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like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guide about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when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reduce.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  <a:tab pos="1217295" algn="l"/>
                <a:tab pos="2623820" algn="l"/>
                <a:tab pos="4731385" algn="l"/>
                <a:tab pos="5228590" algn="l"/>
                <a:tab pos="7691120" algn="l"/>
                <a:tab pos="839787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flict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(shift/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educ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educe/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educe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arise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here.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3040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LR</a:t>
            </a:r>
            <a:r>
              <a:rPr sz="3000" spc="-20" dirty="0"/>
              <a:t> </a:t>
            </a:r>
            <a:r>
              <a:rPr sz="3000" spc="-5" dirty="0"/>
              <a:t>(0)</a:t>
            </a:r>
            <a:r>
              <a:rPr sz="3000" spc="-15" dirty="0"/>
              <a:t> </a:t>
            </a:r>
            <a:r>
              <a:rPr sz="3000" spc="-25" dirty="0"/>
              <a:t>Parser</a:t>
            </a:r>
            <a:r>
              <a:rPr sz="3000" spc="-20" dirty="0"/>
              <a:t> </a:t>
            </a:r>
            <a:r>
              <a:rPr sz="3000" dirty="0"/>
              <a:t>-</a:t>
            </a:r>
            <a:r>
              <a:rPr sz="3000" spc="-15" dirty="0"/>
              <a:t> </a:t>
            </a:r>
            <a:r>
              <a:rPr sz="3000" spc="-10" dirty="0"/>
              <a:t>Construction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10181" y="2476104"/>
            <a:ext cx="7878445" cy="268224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4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Steps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constructing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your productions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original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Create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7286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Steps</a:t>
            </a:r>
            <a:r>
              <a:rPr sz="3000" spc="-20" dirty="0"/>
              <a:t> for</a:t>
            </a:r>
            <a:r>
              <a:rPr sz="3000" spc="-15" dirty="0"/>
              <a:t> </a:t>
            </a:r>
            <a:r>
              <a:rPr sz="3000" spc="-10" dirty="0"/>
              <a:t>constructing </a:t>
            </a:r>
            <a:r>
              <a:rPr sz="3000" spc="-5" dirty="0"/>
              <a:t>the</a:t>
            </a:r>
            <a:r>
              <a:rPr sz="3000" spc="-15" dirty="0"/>
              <a:t> </a:t>
            </a:r>
            <a:r>
              <a:rPr sz="3000" spc="-5" dirty="0"/>
              <a:t>LR</a:t>
            </a:r>
            <a:r>
              <a:rPr sz="3000" spc="-15" dirty="0"/>
              <a:t> automaton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625" y="2349943"/>
            <a:ext cx="844105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try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understand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process by solving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step-by-step.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2625" y="3822127"/>
            <a:ext cx="8627745" cy="14979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Examine whether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following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in 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not.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2014855" algn="l"/>
                <a:tab pos="234442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2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625" y="5785038"/>
            <a:ext cx="8307705" cy="1007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automata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(DFA)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two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functions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help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create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DFA: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471" y="6766493"/>
            <a:ext cx="1569085" cy="1007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6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Closu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95268" y="3657543"/>
            <a:ext cx="3014980" cy="3301365"/>
            <a:chOff x="10995268" y="3657543"/>
            <a:chExt cx="3014980" cy="3301365"/>
          </a:xfrm>
        </p:grpSpPr>
        <p:sp>
          <p:nvSpPr>
            <p:cNvPr id="10" name="object 10"/>
            <p:cNvSpPr/>
            <p:nvPr/>
          </p:nvSpPr>
          <p:spPr>
            <a:xfrm>
              <a:off x="11007968" y="36702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2491241" y="3275699"/>
                  </a:move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6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6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07968" y="3670243"/>
              <a:ext cx="2989580" cy="3275965"/>
            </a:xfrm>
            <a:custGeom>
              <a:avLst/>
              <a:gdLst/>
              <a:ahLst/>
              <a:cxnLst/>
              <a:rect l="l" t="t" r="r" b="b"/>
              <a:pathLst>
                <a:path w="2989580" h="3275965">
                  <a:moveTo>
                    <a:pt x="0" y="498259"/>
                  </a:moveTo>
                  <a:lnTo>
                    <a:pt x="2280" y="450274"/>
                  </a:lnTo>
                  <a:lnTo>
                    <a:pt x="8984" y="403578"/>
                  </a:lnTo>
                  <a:lnTo>
                    <a:pt x="19901" y="358383"/>
                  </a:lnTo>
                  <a:lnTo>
                    <a:pt x="34823" y="314895"/>
                  </a:lnTo>
                  <a:lnTo>
                    <a:pt x="53542" y="273324"/>
                  </a:lnTo>
                  <a:lnTo>
                    <a:pt x="75848" y="233879"/>
                  </a:lnTo>
                  <a:lnTo>
                    <a:pt x="101532" y="196768"/>
                  </a:lnTo>
                  <a:lnTo>
                    <a:pt x="130386" y="162201"/>
                  </a:lnTo>
                  <a:lnTo>
                    <a:pt x="162201" y="130386"/>
                  </a:lnTo>
                  <a:lnTo>
                    <a:pt x="196768" y="101532"/>
                  </a:lnTo>
                  <a:lnTo>
                    <a:pt x="233879" y="75848"/>
                  </a:lnTo>
                  <a:lnTo>
                    <a:pt x="273324" y="53542"/>
                  </a:lnTo>
                  <a:lnTo>
                    <a:pt x="314895" y="34823"/>
                  </a:lnTo>
                  <a:lnTo>
                    <a:pt x="358383" y="19901"/>
                  </a:lnTo>
                  <a:lnTo>
                    <a:pt x="403579" y="8984"/>
                  </a:lnTo>
                  <a:lnTo>
                    <a:pt x="450274" y="2280"/>
                  </a:lnTo>
                  <a:lnTo>
                    <a:pt x="498260" y="0"/>
                  </a:lnTo>
                  <a:lnTo>
                    <a:pt x="2491241" y="0"/>
                  </a:lnTo>
                  <a:lnTo>
                    <a:pt x="2540487" y="2438"/>
                  </a:lnTo>
                  <a:lnTo>
                    <a:pt x="2588900" y="9662"/>
                  </a:lnTo>
                  <a:lnTo>
                    <a:pt x="2636152" y="21537"/>
                  </a:lnTo>
                  <a:lnTo>
                    <a:pt x="2681916" y="37927"/>
                  </a:lnTo>
                  <a:lnTo>
                    <a:pt x="2725866" y="58698"/>
                  </a:lnTo>
                  <a:lnTo>
                    <a:pt x="2767675" y="83713"/>
                  </a:lnTo>
                  <a:lnTo>
                    <a:pt x="2807016" y="112838"/>
                  </a:lnTo>
                  <a:lnTo>
                    <a:pt x="2843563" y="145936"/>
                  </a:lnTo>
                  <a:lnTo>
                    <a:pt x="2876662" y="182483"/>
                  </a:lnTo>
                  <a:lnTo>
                    <a:pt x="2905786" y="221825"/>
                  </a:lnTo>
                  <a:lnTo>
                    <a:pt x="2930801" y="263634"/>
                  </a:lnTo>
                  <a:lnTo>
                    <a:pt x="2951572" y="307584"/>
                  </a:lnTo>
                  <a:lnTo>
                    <a:pt x="2967962" y="353348"/>
                  </a:lnTo>
                  <a:lnTo>
                    <a:pt x="2979837" y="400600"/>
                  </a:lnTo>
                  <a:lnTo>
                    <a:pt x="2987061" y="449013"/>
                  </a:lnTo>
                  <a:lnTo>
                    <a:pt x="2989499" y="498259"/>
                  </a:lnTo>
                  <a:lnTo>
                    <a:pt x="2989499" y="2777440"/>
                  </a:lnTo>
                  <a:lnTo>
                    <a:pt x="2987219" y="2825425"/>
                  </a:lnTo>
                  <a:lnTo>
                    <a:pt x="2980515" y="2872121"/>
                  </a:lnTo>
                  <a:lnTo>
                    <a:pt x="2969598" y="2917316"/>
                  </a:lnTo>
                  <a:lnTo>
                    <a:pt x="2954676" y="2960804"/>
                  </a:lnTo>
                  <a:lnTo>
                    <a:pt x="2935957" y="3002375"/>
                  </a:lnTo>
                  <a:lnTo>
                    <a:pt x="2913651" y="3041820"/>
                  </a:lnTo>
                  <a:lnTo>
                    <a:pt x="2887967" y="3078931"/>
                  </a:lnTo>
                  <a:lnTo>
                    <a:pt x="2859113" y="3113498"/>
                  </a:lnTo>
                  <a:lnTo>
                    <a:pt x="2827298" y="3145313"/>
                  </a:lnTo>
                  <a:lnTo>
                    <a:pt x="2792731" y="3174167"/>
                  </a:lnTo>
                  <a:lnTo>
                    <a:pt x="2755620" y="3199851"/>
                  </a:lnTo>
                  <a:lnTo>
                    <a:pt x="2716175" y="3222157"/>
                  </a:lnTo>
                  <a:lnTo>
                    <a:pt x="2674605" y="3240876"/>
                  </a:lnTo>
                  <a:lnTo>
                    <a:pt x="2631117" y="3255798"/>
                  </a:lnTo>
                  <a:lnTo>
                    <a:pt x="2585921" y="3266715"/>
                  </a:lnTo>
                  <a:lnTo>
                    <a:pt x="2539226" y="3273419"/>
                  </a:lnTo>
                  <a:lnTo>
                    <a:pt x="2491241" y="3275699"/>
                  </a:lnTo>
                  <a:lnTo>
                    <a:pt x="498260" y="3275699"/>
                  </a:lnTo>
                  <a:lnTo>
                    <a:pt x="450274" y="3273419"/>
                  </a:lnTo>
                  <a:lnTo>
                    <a:pt x="403579" y="3266715"/>
                  </a:lnTo>
                  <a:lnTo>
                    <a:pt x="358383" y="3255798"/>
                  </a:lnTo>
                  <a:lnTo>
                    <a:pt x="314895" y="3240876"/>
                  </a:lnTo>
                  <a:lnTo>
                    <a:pt x="273324" y="3222157"/>
                  </a:lnTo>
                  <a:lnTo>
                    <a:pt x="233879" y="3199851"/>
                  </a:lnTo>
                  <a:lnTo>
                    <a:pt x="196768" y="3174167"/>
                  </a:lnTo>
                  <a:lnTo>
                    <a:pt x="162201" y="3145313"/>
                  </a:lnTo>
                  <a:lnTo>
                    <a:pt x="130386" y="3113498"/>
                  </a:lnTo>
                  <a:lnTo>
                    <a:pt x="101532" y="3078931"/>
                  </a:lnTo>
                  <a:lnTo>
                    <a:pt x="75848" y="3041820"/>
                  </a:lnTo>
                  <a:lnTo>
                    <a:pt x="53542" y="3002375"/>
                  </a:lnTo>
                  <a:lnTo>
                    <a:pt x="34823" y="2960804"/>
                  </a:lnTo>
                  <a:lnTo>
                    <a:pt x="19901" y="2917316"/>
                  </a:lnTo>
                  <a:lnTo>
                    <a:pt x="8984" y="2872121"/>
                  </a:lnTo>
                  <a:lnTo>
                    <a:pt x="2280" y="2825425"/>
                  </a:lnTo>
                  <a:lnTo>
                    <a:pt x="0" y="2777440"/>
                  </a:lnTo>
                  <a:lnTo>
                    <a:pt x="0" y="49825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466856" y="4214369"/>
            <a:ext cx="206883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015" marR="5080" indent="-74295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Possible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items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are:</a:t>
            </a:r>
            <a:endParaRPr sz="2800">
              <a:latin typeface="Calibri"/>
              <a:cs typeface="Calibri"/>
            </a:endParaRPr>
          </a:p>
          <a:p>
            <a:pPr marL="364490" marR="354965" algn="just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16179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35" dirty="0"/>
              <a:t> </a:t>
            </a:r>
            <a:r>
              <a:rPr sz="3000" spc="-10" dirty="0"/>
              <a:t>problem</a:t>
            </a:r>
            <a:r>
              <a:rPr sz="3000" spc="-35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348742"/>
            <a:ext cx="9135110" cy="290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Augment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12700" marR="5080" algn="just">
              <a:lnSpc>
                <a:spcPct val="114999"/>
              </a:lnSpc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involves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introduction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new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start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symbol.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is done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sure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6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only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 symbol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on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 the input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buffer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accept</a:t>
            </a:r>
            <a:r>
              <a:rPr sz="2800" b="1" spc="6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701" y="5339495"/>
          <a:ext cx="2402839" cy="188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963930"/>
                <a:gridCol w="821689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8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6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343720"/>
            <a:ext cx="7374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Number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your productions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original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grammar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701" y="3371560"/>
          <a:ext cx="3317239" cy="188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620"/>
                <a:gridCol w="963930"/>
                <a:gridCol w="821689"/>
              </a:tblGrid>
              <a:tr h="450771">
                <a:tc>
                  <a:txBody>
                    <a:bodyPr/>
                    <a:lstStyle/>
                    <a:p>
                      <a:pPr marL="9461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8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6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51" y="5778815"/>
            <a:ext cx="6511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h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initia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800" b="1" spc="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F5496"/>
                </a:solidFill>
                <a:latin typeface="MS PGothic"/>
                <a:cs typeface="MS PGothic"/>
              </a:rPr>
              <a:t>⇒</a:t>
            </a:r>
            <a:r>
              <a:rPr sz="2800" spc="-22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5" y="3863769"/>
            <a:ext cx="45040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b="1" spc="-20" dirty="0">
                <a:solidFill>
                  <a:srgbClr val="2F5496"/>
                </a:solidFill>
                <a:latin typeface="Calibri"/>
                <a:cs typeface="Calibri"/>
              </a:rPr>
              <a:t>Bottom-Up</a:t>
            </a:r>
            <a:r>
              <a:rPr sz="4500" b="1" spc="-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2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202258"/>
            <a:ext cx="5107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LR(0)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Parsing</a:t>
            </a: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181" y="2488770"/>
            <a:ext cx="9102090" cy="128778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516255" indent="-504190">
              <a:lnSpc>
                <a:spcPct val="100000"/>
              </a:lnSpc>
              <a:spcBef>
                <a:spcPts val="1705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item.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516255" algn="l"/>
                <a:tab pos="51689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1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1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1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non-terminal</a:t>
            </a:r>
            <a:r>
              <a:rPr sz="2800" b="1" spc="1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immediately</a:t>
            </a:r>
            <a:r>
              <a:rPr sz="2800" b="1" spc="1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after</a:t>
            </a:r>
            <a:r>
              <a:rPr sz="2800" b="1" spc="1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0" dirty="0">
                <a:solidFill>
                  <a:srgbClr val="2F5496"/>
                </a:solidFill>
                <a:latin typeface="Calibri"/>
                <a:cs typeface="Calibri"/>
              </a:rPr>
              <a:t>“.”</a:t>
            </a:r>
            <a:r>
              <a:rPr sz="2800" b="1" spc="1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17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951" y="3814650"/>
            <a:ext cx="8665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1420495" algn="l"/>
                <a:tab pos="2633980" algn="l"/>
                <a:tab pos="3496945" algn="l"/>
                <a:tab pos="4152265" algn="l"/>
                <a:tab pos="4951095" algn="l"/>
                <a:tab pos="7022465" algn="l"/>
                <a:tab pos="804354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ems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oduction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181" y="4101161"/>
            <a:ext cx="9158605" cy="4161790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7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non-terminal.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1610"/>
              </a:spcBef>
              <a:buAutoNum type="arabicPeriod" startAt="3"/>
              <a:tabLst>
                <a:tab pos="516255" algn="l"/>
                <a:tab pos="51689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every newly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repeat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2.</a:t>
            </a:r>
            <a:endParaRPr sz="2800">
              <a:latin typeface="Calibri"/>
              <a:cs typeface="Calibri"/>
            </a:endParaRPr>
          </a:p>
          <a:p>
            <a:pPr marL="516255" indent="-504190">
              <a:lnSpc>
                <a:spcPct val="100000"/>
              </a:lnSpc>
              <a:spcBef>
                <a:spcPts val="1610"/>
              </a:spcBef>
              <a:buAutoNum type="arabicPeriod" startAt="3"/>
              <a:tabLst>
                <a:tab pos="516255" algn="l"/>
                <a:tab pos="51689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added,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becomes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a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closure/state.</a:t>
            </a:r>
            <a:endParaRPr sz="2800">
              <a:latin typeface="Calibri"/>
              <a:cs typeface="Calibri"/>
            </a:endParaRPr>
          </a:p>
          <a:p>
            <a:pPr marL="516255" marR="5080" indent="-504190">
              <a:lnSpc>
                <a:spcPct val="114999"/>
              </a:lnSpc>
              <a:spcBef>
                <a:spcPts val="1100"/>
              </a:spcBef>
              <a:buAutoNum type="arabicPeriod" startAt="3"/>
              <a:tabLst>
                <a:tab pos="516255" algn="l"/>
                <a:tab pos="516890" algn="l"/>
                <a:tab pos="1258570" algn="l"/>
                <a:tab pos="1941830" algn="l"/>
                <a:tab pos="2799715" algn="l"/>
                <a:tab pos="4224655" algn="l"/>
                <a:tab pos="4726305" algn="l"/>
                <a:tab pos="5852795" algn="l"/>
                <a:tab pos="6219190" algn="l"/>
                <a:tab pos="7837170" algn="l"/>
                <a:tab pos="845185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functio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ansitio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after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dot.</a:t>
            </a:r>
            <a:endParaRPr sz="2800">
              <a:latin typeface="Calibri"/>
              <a:cs typeface="Calibri"/>
            </a:endParaRPr>
          </a:p>
          <a:p>
            <a:pPr marL="516255" marR="15240" indent="-504190">
              <a:lnSpc>
                <a:spcPct val="114999"/>
              </a:lnSpc>
              <a:spcBef>
                <a:spcPts val="1105"/>
              </a:spcBef>
              <a:buAutoNum type="arabicPeriod" startAt="3"/>
              <a:tabLst>
                <a:tab pos="516255" algn="l"/>
                <a:tab pos="516890" algn="l"/>
                <a:tab pos="1684655" algn="l"/>
                <a:tab pos="2306320" algn="l"/>
                <a:tab pos="3549650" algn="l"/>
                <a:tab pos="4354195" algn="l"/>
                <a:tab pos="4865370" algn="l"/>
                <a:tab pos="5628640" algn="l"/>
                <a:tab pos="6627495" algn="l"/>
                <a:tab pos="7269480" algn="l"/>
                <a:tab pos="7768590" algn="l"/>
                <a:tab pos="8823960" algn="l"/>
              </a:tabLst>
            </a:pP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epe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oces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w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 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432808"/>
            <a:ext cx="7886700" cy="311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84475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 LR(0)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Algorithm </a:t>
            </a:r>
            <a:r>
              <a:rPr sz="2800" b="1" spc="-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1: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Starting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Starting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item.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  <a:tabLst>
                <a:tab pos="1840864" algn="l"/>
                <a:tab pos="27552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Adding productions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6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NTs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after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dot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“S”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dot,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put 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1151" y="5517384"/>
            <a:ext cx="2540635" cy="1007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26465" algn="l"/>
                <a:tab pos="18408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4100" y="3657550"/>
            <a:ext cx="3396615" cy="3301365"/>
            <a:chOff x="10614100" y="3657550"/>
            <a:chExt cx="3396615" cy="3301365"/>
          </a:xfrm>
        </p:grpSpPr>
        <p:sp>
          <p:nvSpPr>
            <p:cNvPr id="8" name="object 8"/>
            <p:cNvSpPr/>
            <p:nvPr/>
          </p:nvSpPr>
          <p:spPr>
            <a:xfrm>
              <a:off x="10626800" y="3670249"/>
              <a:ext cx="3371215" cy="3275965"/>
            </a:xfrm>
            <a:custGeom>
              <a:avLst/>
              <a:gdLst/>
              <a:ahLst/>
              <a:cxnLst/>
              <a:rect l="l" t="t" r="r" b="b"/>
              <a:pathLst>
                <a:path w="3371215" h="3275965">
                  <a:moveTo>
                    <a:pt x="2824838" y="3275699"/>
                  </a:moveTo>
                  <a:lnTo>
                    <a:pt x="545960" y="3275699"/>
                  </a:lnTo>
                  <a:lnTo>
                    <a:pt x="498853" y="3273695"/>
                  </a:lnTo>
                  <a:lnTo>
                    <a:pt x="452858" y="3267793"/>
                  </a:lnTo>
                  <a:lnTo>
                    <a:pt x="408140" y="3258155"/>
                  </a:lnTo>
                  <a:lnTo>
                    <a:pt x="364862" y="3244946"/>
                  </a:lnTo>
                  <a:lnTo>
                    <a:pt x="323189" y="3228331"/>
                  </a:lnTo>
                  <a:lnTo>
                    <a:pt x="283284" y="3208472"/>
                  </a:lnTo>
                  <a:lnTo>
                    <a:pt x="245311" y="3185534"/>
                  </a:lnTo>
                  <a:lnTo>
                    <a:pt x="209434" y="3159680"/>
                  </a:lnTo>
                  <a:lnTo>
                    <a:pt x="175817" y="3131075"/>
                  </a:lnTo>
                  <a:lnTo>
                    <a:pt x="144624" y="3099882"/>
                  </a:lnTo>
                  <a:lnTo>
                    <a:pt x="116019" y="3066265"/>
                  </a:lnTo>
                  <a:lnTo>
                    <a:pt x="90165" y="3030388"/>
                  </a:lnTo>
                  <a:lnTo>
                    <a:pt x="67227" y="2992415"/>
                  </a:lnTo>
                  <a:lnTo>
                    <a:pt x="47368" y="2952510"/>
                  </a:lnTo>
                  <a:lnTo>
                    <a:pt x="30752" y="2910837"/>
                  </a:lnTo>
                  <a:lnTo>
                    <a:pt x="17544" y="2867559"/>
                  </a:lnTo>
                  <a:lnTo>
                    <a:pt x="7906" y="2822841"/>
                  </a:lnTo>
                  <a:lnTo>
                    <a:pt x="2004" y="2776846"/>
                  </a:lnTo>
                  <a:lnTo>
                    <a:pt x="0" y="2729738"/>
                  </a:lnTo>
                  <a:lnTo>
                    <a:pt x="0" y="545960"/>
                  </a:lnTo>
                  <a:lnTo>
                    <a:pt x="2004" y="498853"/>
                  </a:lnTo>
                  <a:lnTo>
                    <a:pt x="7906" y="452858"/>
                  </a:lnTo>
                  <a:lnTo>
                    <a:pt x="17544" y="408140"/>
                  </a:lnTo>
                  <a:lnTo>
                    <a:pt x="30752" y="364862"/>
                  </a:lnTo>
                  <a:lnTo>
                    <a:pt x="47368" y="323189"/>
                  </a:lnTo>
                  <a:lnTo>
                    <a:pt x="67227" y="283284"/>
                  </a:lnTo>
                  <a:lnTo>
                    <a:pt x="90165" y="245311"/>
                  </a:lnTo>
                  <a:lnTo>
                    <a:pt x="116019" y="209434"/>
                  </a:lnTo>
                  <a:lnTo>
                    <a:pt x="144624" y="175817"/>
                  </a:lnTo>
                  <a:lnTo>
                    <a:pt x="175817" y="144624"/>
                  </a:lnTo>
                  <a:lnTo>
                    <a:pt x="209434" y="116019"/>
                  </a:lnTo>
                  <a:lnTo>
                    <a:pt x="245311" y="90165"/>
                  </a:lnTo>
                  <a:lnTo>
                    <a:pt x="283284" y="67227"/>
                  </a:lnTo>
                  <a:lnTo>
                    <a:pt x="323189" y="47368"/>
                  </a:lnTo>
                  <a:lnTo>
                    <a:pt x="364862" y="30752"/>
                  </a:lnTo>
                  <a:lnTo>
                    <a:pt x="408140" y="17544"/>
                  </a:lnTo>
                  <a:lnTo>
                    <a:pt x="452858" y="7906"/>
                  </a:lnTo>
                  <a:lnTo>
                    <a:pt x="498853" y="2004"/>
                  </a:lnTo>
                  <a:lnTo>
                    <a:pt x="545960" y="0"/>
                  </a:lnTo>
                  <a:lnTo>
                    <a:pt x="2824838" y="0"/>
                  </a:lnTo>
                  <a:lnTo>
                    <a:pt x="2872843" y="2113"/>
                  </a:lnTo>
                  <a:lnTo>
                    <a:pt x="2920157" y="8382"/>
                  </a:lnTo>
                  <a:lnTo>
                    <a:pt x="2966529" y="18704"/>
                  </a:lnTo>
                  <a:lnTo>
                    <a:pt x="3011707" y="32975"/>
                  </a:lnTo>
                  <a:lnTo>
                    <a:pt x="3055439" y="51090"/>
                  </a:lnTo>
                  <a:lnTo>
                    <a:pt x="3097476" y="72944"/>
                  </a:lnTo>
                  <a:lnTo>
                    <a:pt x="3137564" y="98435"/>
                  </a:lnTo>
                  <a:lnTo>
                    <a:pt x="3175454" y="127458"/>
                  </a:lnTo>
                  <a:lnTo>
                    <a:pt x="3210892" y="159908"/>
                  </a:lnTo>
                  <a:lnTo>
                    <a:pt x="3243342" y="195346"/>
                  </a:lnTo>
                  <a:lnTo>
                    <a:pt x="3272364" y="233235"/>
                  </a:lnTo>
                  <a:lnTo>
                    <a:pt x="3297855" y="273324"/>
                  </a:lnTo>
                  <a:lnTo>
                    <a:pt x="3319710" y="315360"/>
                  </a:lnTo>
                  <a:lnTo>
                    <a:pt x="3337824" y="359093"/>
                  </a:lnTo>
                  <a:lnTo>
                    <a:pt x="3352095" y="404271"/>
                  </a:lnTo>
                  <a:lnTo>
                    <a:pt x="3362417" y="450642"/>
                  </a:lnTo>
                  <a:lnTo>
                    <a:pt x="3368686" y="497956"/>
                  </a:lnTo>
                  <a:lnTo>
                    <a:pt x="3370799" y="545960"/>
                  </a:lnTo>
                  <a:lnTo>
                    <a:pt x="3370799" y="2729738"/>
                  </a:lnTo>
                  <a:lnTo>
                    <a:pt x="3368795" y="2776846"/>
                  </a:lnTo>
                  <a:lnTo>
                    <a:pt x="3362893" y="2822841"/>
                  </a:lnTo>
                  <a:lnTo>
                    <a:pt x="3353255" y="2867559"/>
                  </a:lnTo>
                  <a:lnTo>
                    <a:pt x="3340046" y="2910837"/>
                  </a:lnTo>
                  <a:lnTo>
                    <a:pt x="3323431" y="2952510"/>
                  </a:lnTo>
                  <a:lnTo>
                    <a:pt x="3303572" y="2992415"/>
                  </a:lnTo>
                  <a:lnTo>
                    <a:pt x="3280634" y="3030388"/>
                  </a:lnTo>
                  <a:lnTo>
                    <a:pt x="3254780" y="3066265"/>
                  </a:lnTo>
                  <a:lnTo>
                    <a:pt x="3226175" y="3099882"/>
                  </a:lnTo>
                  <a:lnTo>
                    <a:pt x="3194981" y="3131075"/>
                  </a:lnTo>
                  <a:lnTo>
                    <a:pt x="3161365" y="3159680"/>
                  </a:lnTo>
                  <a:lnTo>
                    <a:pt x="3125488" y="3185534"/>
                  </a:lnTo>
                  <a:lnTo>
                    <a:pt x="3087515" y="3208472"/>
                  </a:lnTo>
                  <a:lnTo>
                    <a:pt x="3047610" y="3228331"/>
                  </a:lnTo>
                  <a:lnTo>
                    <a:pt x="3005937" y="3244946"/>
                  </a:lnTo>
                  <a:lnTo>
                    <a:pt x="2962659" y="3258155"/>
                  </a:lnTo>
                  <a:lnTo>
                    <a:pt x="2917941" y="3267793"/>
                  </a:lnTo>
                  <a:lnTo>
                    <a:pt x="2871946" y="3273695"/>
                  </a:lnTo>
                  <a:lnTo>
                    <a:pt x="2824838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26800" y="3670250"/>
              <a:ext cx="3371215" cy="3275965"/>
            </a:xfrm>
            <a:custGeom>
              <a:avLst/>
              <a:gdLst/>
              <a:ahLst/>
              <a:cxnLst/>
              <a:rect l="l" t="t" r="r" b="b"/>
              <a:pathLst>
                <a:path w="3371215" h="3275965">
                  <a:moveTo>
                    <a:pt x="0" y="545960"/>
                  </a:moveTo>
                  <a:lnTo>
                    <a:pt x="2004" y="498853"/>
                  </a:lnTo>
                  <a:lnTo>
                    <a:pt x="7906" y="452858"/>
                  </a:lnTo>
                  <a:lnTo>
                    <a:pt x="17544" y="408140"/>
                  </a:lnTo>
                  <a:lnTo>
                    <a:pt x="30752" y="364862"/>
                  </a:lnTo>
                  <a:lnTo>
                    <a:pt x="47368" y="323189"/>
                  </a:lnTo>
                  <a:lnTo>
                    <a:pt x="67227" y="283284"/>
                  </a:lnTo>
                  <a:lnTo>
                    <a:pt x="90165" y="245311"/>
                  </a:lnTo>
                  <a:lnTo>
                    <a:pt x="116019" y="209434"/>
                  </a:lnTo>
                  <a:lnTo>
                    <a:pt x="144624" y="175817"/>
                  </a:lnTo>
                  <a:lnTo>
                    <a:pt x="175817" y="144624"/>
                  </a:lnTo>
                  <a:lnTo>
                    <a:pt x="209434" y="116019"/>
                  </a:lnTo>
                  <a:lnTo>
                    <a:pt x="245311" y="90165"/>
                  </a:lnTo>
                  <a:lnTo>
                    <a:pt x="283284" y="67227"/>
                  </a:lnTo>
                  <a:lnTo>
                    <a:pt x="323189" y="47368"/>
                  </a:lnTo>
                  <a:lnTo>
                    <a:pt x="364862" y="30752"/>
                  </a:lnTo>
                  <a:lnTo>
                    <a:pt x="408140" y="17544"/>
                  </a:lnTo>
                  <a:lnTo>
                    <a:pt x="452858" y="7906"/>
                  </a:lnTo>
                  <a:lnTo>
                    <a:pt x="498853" y="2004"/>
                  </a:lnTo>
                  <a:lnTo>
                    <a:pt x="545960" y="0"/>
                  </a:lnTo>
                  <a:lnTo>
                    <a:pt x="2824838" y="0"/>
                  </a:lnTo>
                  <a:lnTo>
                    <a:pt x="2872843" y="2113"/>
                  </a:lnTo>
                  <a:lnTo>
                    <a:pt x="2920157" y="8382"/>
                  </a:lnTo>
                  <a:lnTo>
                    <a:pt x="2966529" y="18704"/>
                  </a:lnTo>
                  <a:lnTo>
                    <a:pt x="3011707" y="32975"/>
                  </a:lnTo>
                  <a:lnTo>
                    <a:pt x="3055439" y="51090"/>
                  </a:lnTo>
                  <a:lnTo>
                    <a:pt x="3097476" y="72944"/>
                  </a:lnTo>
                  <a:lnTo>
                    <a:pt x="3137564" y="98435"/>
                  </a:lnTo>
                  <a:lnTo>
                    <a:pt x="3175454" y="127458"/>
                  </a:lnTo>
                  <a:lnTo>
                    <a:pt x="3210892" y="159908"/>
                  </a:lnTo>
                  <a:lnTo>
                    <a:pt x="3243342" y="195346"/>
                  </a:lnTo>
                  <a:lnTo>
                    <a:pt x="3272364" y="233235"/>
                  </a:lnTo>
                  <a:lnTo>
                    <a:pt x="3297855" y="273324"/>
                  </a:lnTo>
                  <a:lnTo>
                    <a:pt x="3319710" y="315360"/>
                  </a:lnTo>
                  <a:lnTo>
                    <a:pt x="3337824" y="359093"/>
                  </a:lnTo>
                  <a:lnTo>
                    <a:pt x="3352095" y="404271"/>
                  </a:lnTo>
                  <a:lnTo>
                    <a:pt x="3362417" y="450642"/>
                  </a:lnTo>
                  <a:lnTo>
                    <a:pt x="3368686" y="497956"/>
                  </a:lnTo>
                  <a:lnTo>
                    <a:pt x="3370799" y="545960"/>
                  </a:lnTo>
                  <a:lnTo>
                    <a:pt x="3370799" y="2729738"/>
                  </a:lnTo>
                  <a:lnTo>
                    <a:pt x="3368795" y="2776846"/>
                  </a:lnTo>
                  <a:lnTo>
                    <a:pt x="3362893" y="2822841"/>
                  </a:lnTo>
                  <a:lnTo>
                    <a:pt x="3353255" y="2867559"/>
                  </a:lnTo>
                  <a:lnTo>
                    <a:pt x="3340047" y="2910837"/>
                  </a:lnTo>
                  <a:lnTo>
                    <a:pt x="3323431" y="2952510"/>
                  </a:lnTo>
                  <a:lnTo>
                    <a:pt x="3303572" y="2992415"/>
                  </a:lnTo>
                  <a:lnTo>
                    <a:pt x="3280634" y="3030388"/>
                  </a:lnTo>
                  <a:lnTo>
                    <a:pt x="3254780" y="3066265"/>
                  </a:lnTo>
                  <a:lnTo>
                    <a:pt x="3226175" y="3099882"/>
                  </a:lnTo>
                  <a:lnTo>
                    <a:pt x="3194982" y="3131075"/>
                  </a:lnTo>
                  <a:lnTo>
                    <a:pt x="3161365" y="3159680"/>
                  </a:lnTo>
                  <a:lnTo>
                    <a:pt x="3125488" y="3185534"/>
                  </a:lnTo>
                  <a:lnTo>
                    <a:pt x="3087515" y="3208472"/>
                  </a:lnTo>
                  <a:lnTo>
                    <a:pt x="3047610" y="3228331"/>
                  </a:lnTo>
                  <a:lnTo>
                    <a:pt x="3005937" y="3244947"/>
                  </a:lnTo>
                  <a:lnTo>
                    <a:pt x="2962659" y="3258155"/>
                  </a:lnTo>
                  <a:lnTo>
                    <a:pt x="2917941" y="3267793"/>
                  </a:lnTo>
                  <a:lnTo>
                    <a:pt x="2871946" y="3273695"/>
                  </a:lnTo>
                  <a:lnTo>
                    <a:pt x="2824838" y="3275699"/>
                  </a:lnTo>
                  <a:lnTo>
                    <a:pt x="545960" y="3275699"/>
                  </a:lnTo>
                  <a:lnTo>
                    <a:pt x="498853" y="3273695"/>
                  </a:lnTo>
                  <a:lnTo>
                    <a:pt x="452858" y="3267793"/>
                  </a:lnTo>
                  <a:lnTo>
                    <a:pt x="408140" y="3258155"/>
                  </a:lnTo>
                  <a:lnTo>
                    <a:pt x="364862" y="3244947"/>
                  </a:lnTo>
                  <a:lnTo>
                    <a:pt x="323189" y="3228331"/>
                  </a:lnTo>
                  <a:lnTo>
                    <a:pt x="283284" y="3208472"/>
                  </a:lnTo>
                  <a:lnTo>
                    <a:pt x="245311" y="3185534"/>
                  </a:lnTo>
                  <a:lnTo>
                    <a:pt x="209434" y="3159680"/>
                  </a:lnTo>
                  <a:lnTo>
                    <a:pt x="175817" y="3131075"/>
                  </a:lnTo>
                  <a:lnTo>
                    <a:pt x="144624" y="3099882"/>
                  </a:lnTo>
                  <a:lnTo>
                    <a:pt x="116019" y="3066265"/>
                  </a:lnTo>
                  <a:lnTo>
                    <a:pt x="90165" y="3030388"/>
                  </a:lnTo>
                  <a:lnTo>
                    <a:pt x="67227" y="2992415"/>
                  </a:lnTo>
                  <a:lnTo>
                    <a:pt x="47368" y="2952510"/>
                  </a:lnTo>
                  <a:lnTo>
                    <a:pt x="30752" y="2910837"/>
                  </a:lnTo>
                  <a:lnTo>
                    <a:pt x="17544" y="2867559"/>
                  </a:lnTo>
                  <a:lnTo>
                    <a:pt x="7906" y="2822841"/>
                  </a:lnTo>
                  <a:lnTo>
                    <a:pt x="2004" y="2776846"/>
                  </a:lnTo>
                  <a:lnTo>
                    <a:pt x="0" y="2729738"/>
                  </a:lnTo>
                  <a:lnTo>
                    <a:pt x="0" y="5459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59731" y="40010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840681" y="4900841"/>
          <a:ext cx="2842260" cy="169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80327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754466"/>
            <a:ext cx="7954645" cy="14979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LR(0)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3: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Repeating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until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no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items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20" dirty="0">
                <a:solidFill>
                  <a:srgbClr val="2F5496"/>
                </a:solidFill>
                <a:latin typeface="Calibri"/>
                <a:cs typeface="Calibri"/>
              </a:rPr>
              <a:t>“A”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dot,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productions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3.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52101" y="3337042"/>
          <a:ext cx="2578100" cy="188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963930"/>
                <a:gridCol w="996950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37701" y="6895649"/>
          <a:ext cx="6297929" cy="215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8295"/>
                <a:gridCol w="1350645"/>
                <a:gridCol w="808989"/>
              </a:tblGrid>
              <a:tr h="450678">
                <a:tc>
                  <a:txBody>
                    <a:bodyPr/>
                    <a:lstStyle/>
                    <a:p>
                      <a:pPr marL="31750">
                        <a:lnSpc>
                          <a:spcPts val="3225"/>
                        </a:lnSpc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box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naming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it.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3345"/>
                        </a:lnSpc>
                      </a:pPr>
                      <a:r>
                        <a:rPr sz="2800" b="1" u="heavy" spc="-25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2800" b="1" u="heavy" spc="-65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u="heavy" spc="-5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223520" algn="r">
                        <a:lnSpc>
                          <a:spcPts val="315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4" marR="317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31178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4" marR="317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26416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4" marR="317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7661">
                <a:tc>
                  <a:txBody>
                    <a:bodyPr/>
                    <a:lstStyle/>
                    <a:p>
                      <a:pPr marR="26416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4" marR="317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10614100" y="3657550"/>
            <a:ext cx="3396615" cy="3301365"/>
            <a:chOff x="10614100" y="3657550"/>
            <a:chExt cx="3396615" cy="3301365"/>
          </a:xfrm>
        </p:grpSpPr>
        <p:sp>
          <p:nvSpPr>
            <p:cNvPr id="9" name="object 9"/>
            <p:cNvSpPr/>
            <p:nvPr/>
          </p:nvSpPr>
          <p:spPr>
            <a:xfrm>
              <a:off x="10626800" y="3670249"/>
              <a:ext cx="3371215" cy="3275965"/>
            </a:xfrm>
            <a:custGeom>
              <a:avLst/>
              <a:gdLst/>
              <a:ahLst/>
              <a:cxnLst/>
              <a:rect l="l" t="t" r="r" b="b"/>
              <a:pathLst>
                <a:path w="3371215" h="3275965">
                  <a:moveTo>
                    <a:pt x="2824838" y="3275699"/>
                  </a:moveTo>
                  <a:lnTo>
                    <a:pt x="545960" y="3275699"/>
                  </a:lnTo>
                  <a:lnTo>
                    <a:pt x="498853" y="3273695"/>
                  </a:lnTo>
                  <a:lnTo>
                    <a:pt x="452858" y="3267793"/>
                  </a:lnTo>
                  <a:lnTo>
                    <a:pt x="408140" y="3258155"/>
                  </a:lnTo>
                  <a:lnTo>
                    <a:pt x="364862" y="3244946"/>
                  </a:lnTo>
                  <a:lnTo>
                    <a:pt x="323189" y="3228331"/>
                  </a:lnTo>
                  <a:lnTo>
                    <a:pt x="283284" y="3208472"/>
                  </a:lnTo>
                  <a:lnTo>
                    <a:pt x="245311" y="3185534"/>
                  </a:lnTo>
                  <a:lnTo>
                    <a:pt x="209434" y="3159680"/>
                  </a:lnTo>
                  <a:lnTo>
                    <a:pt x="175817" y="3131075"/>
                  </a:lnTo>
                  <a:lnTo>
                    <a:pt x="144624" y="3099882"/>
                  </a:lnTo>
                  <a:lnTo>
                    <a:pt x="116019" y="3066265"/>
                  </a:lnTo>
                  <a:lnTo>
                    <a:pt x="90165" y="3030388"/>
                  </a:lnTo>
                  <a:lnTo>
                    <a:pt x="67227" y="2992415"/>
                  </a:lnTo>
                  <a:lnTo>
                    <a:pt x="47368" y="2952510"/>
                  </a:lnTo>
                  <a:lnTo>
                    <a:pt x="30752" y="2910837"/>
                  </a:lnTo>
                  <a:lnTo>
                    <a:pt x="17544" y="2867559"/>
                  </a:lnTo>
                  <a:lnTo>
                    <a:pt x="7906" y="2822841"/>
                  </a:lnTo>
                  <a:lnTo>
                    <a:pt x="2004" y="2776846"/>
                  </a:lnTo>
                  <a:lnTo>
                    <a:pt x="0" y="2729738"/>
                  </a:lnTo>
                  <a:lnTo>
                    <a:pt x="0" y="545960"/>
                  </a:lnTo>
                  <a:lnTo>
                    <a:pt x="2004" y="498853"/>
                  </a:lnTo>
                  <a:lnTo>
                    <a:pt x="7906" y="452858"/>
                  </a:lnTo>
                  <a:lnTo>
                    <a:pt x="17544" y="408140"/>
                  </a:lnTo>
                  <a:lnTo>
                    <a:pt x="30752" y="364862"/>
                  </a:lnTo>
                  <a:lnTo>
                    <a:pt x="47368" y="323189"/>
                  </a:lnTo>
                  <a:lnTo>
                    <a:pt x="67227" y="283284"/>
                  </a:lnTo>
                  <a:lnTo>
                    <a:pt x="90165" y="245311"/>
                  </a:lnTo>
                  <a:lnTo>
                    <a:pt x="116019" y="209434"/>
                  </a:lnTo>
                  <a:lnTo>
                    <a:pt x="144624" y="175817"/>
                  </a:lnTo>
                  <a:lnTo>
                    <a:pt x="175817" y="144624"/>
                  </a:lnTo>
                  <a:lnTo>
                    <a:pt x="209434" y="116019"/>
                  </a:lnTo>
                  <a:lnTo>
                    <a:pt x="245311" y="90165"/>
                  </a:lnTo>
                  <a:lnTo>
                    <a:pt x="283284" y="67227"/>
                  </a:lnTo>
                  <a:lnTo>
                    <a:pt x="323189" y="47368"/>
                  </a:lnTo>
                  <a:lnTo>
                    <a:pt x="364862" y="30752"/>
                  </a:lnTo>
                  <a:lnTo>
                    <a:pt x="408140" y="17544"/>
                  </a:lnTo>
                  <a:lnTo>
                    <a:pt x="452858" y="7906"/>
                  </a:lnTo>
                  <a:lnTo>
                    <a:pt x="498853" y="2004"/>
                  </a:lnTo>
                  <a:lnTo>
                    <a:pt x="545960" y="0"/>
                  </a:lnTo>
                  <a:lnTo>
                    <a:pt x="2824838" y="0"/>
                  </a:lnTo>
                  <a:lnTo>
                    <a:pt x="2872843" y="2113"/>
                  </a:lnTo>
                  <a:lnTo>
                    <a:pt x="2920157" y="8382"/>
                  </a:lnTo>
                  <a:lnTo>
                    <a:pt x="2966529" y="18704"/>
                  </a:lnTo>
                  <a:lnTo>
                    <a:pt x="3011707" y="32975"/>
                  </a:lnTo>
                  <a:lnTo>
                    <a:pt x="3055439" y="51090"/>
                  </a:lnTo>
                  <a:lnTo>
                    <a:pt x="3097476" y="72944"/>
                  </a:lnTo>
                  <a:lnTo>
                    <a:pt x="3137564" y="98435"/>
                  </a:lnTo>
                  <a:lnTo>
                    <a:pt x="3175454" y="127458"/>
                  </a:lnTo>
                  <a:lnTo>
                    <a:pt x="3210892" y="159908"/>
                  </a:lnTo>
                  <a:lnTo>
                    <a:pt x="3243342" y="195346"/>
                  </a:lnTo>
                  <a:lnTo>
                    <a:pt x="3272364" y="233235"/>
                  </a:lnTo>
                  <a:lnTo>
                    <a:pt x="3297855" y="273324"/>
                  </a:lnTo>
                  <a:lnTo>
                    <a:pt x="3319710" y="315360"/>
                  </a:lnTo>
                  <a:lnTo>
                    <a:pt x="3337824" y="359093"/>
                  </a:lnTo>
                  <a:lnTo>
                    <a:pt x="3352095" y="404271"/>
                  </a:lnTo>
                  <a:lnTo>
                    <a:pt x="3362417" y="450642"/>
                  </a:lnTo>
                  <a:lnTo>
                    <a:pt x="3368686" y="497956"/>
                  </a:lnTo>
                  <a:lnTo>
                    <a:pt x="3370799" y="545960"/>
                  </a:lnTo>
                  <a:lnTo>
                    <a:pt x="3370799" y="2729738"/>
                  </a:lnTo>
                  <a:lnTo>
                    <a:pt x="3368795" y="2776846"/>
                  </a:lnTo>
                  <a:lnTo>
                    <a:pt x="3362893" y="2822841"/>
                  </a:lnTo>
                  <a:lnTo>
                    <a:pt x="3353255" y="2867559"/>
                  </a:lnTo>
                  <a:lnTo>
                    <a:pt x="3340046" y="2910837"/>
                  </a:lnTo>
                  <a:lnTo>
                    <a:pt x="3323431" y="2952510"/>
                  </a:lnTo>
                  <a:lnTo>
                    <a:pt x="3303572" y="2992415"/>
                  </a:lnTo>
                  <a:lnTo>
                    <a:pt x="3280634" y="3030388"/>
                  </a:lnTo>
                  <a:lnTo>
                    <a:pt x="3254780" y="3066265"/>
                  </a:lnTo>
                  <a:lnTo>
                    <a:pt x="3226175" y="3099882"/>
                  </a:lnTo>
                  <a:lnTo>
                    <a:pt x="3194981" y="3131075"/>
                  </a:lnTo>
                  <a:lnTo>
                    <a:pt x="3161365" y="3159680"/>
                  </a:lnTo>
                  <a:lnTo>
                    <a:pt x="3125488" y="3185534"/>
                  </a:lnTo>
                  <a:lnTo>
                    <a:pt x="3087515" y="3208472"/>
                  </a:lnTo>
                  <a:lnTo>
                    <a:pt x="3047610" y="3228331"/>
                  </a:lnTo>
                  <a:lnTo>
                    <a:pt x="3005937" y="3244946"/>
                  </a:lnTo>
                  <a:lnTo>
                    <a:pt x="2962659" y="3258155"/>
                  </a:lnTo>
                  <a:lnTo>
                    <a:pt x="2917941" y="3267793"/>
                  </a:lnTo>
                  <a:lnTo>
                    <a:pt x="2871946" y="3273695"/>
                  </a:lnTo>
                  <a:lnTo>
                    <a:pt x="2824838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26800" y="3670250"/>
              <a:ext cx="3371215" cy="3275965"/>
            </a:xfrm>
            <a:custGeom>
              <a:avLst/>
              <a:gdLst/>
              <a:ahLst/>
              <a:cxnLst/>
              <a:rect l="l" t="t" r="r" b="b"/>
              <a:pathLst>
                <a:path w="3371215" h="3275965">
                  <a:moveTo>
                    <a:pt x="0" y="545960"/>
                  </a:moveTo>
                  <a:lnTo>
                    <a:pt x="2004" y="498853"/>
                  </a:lnTo>
                  <a:lnTo>
                    <a:pt x="7906" y="452858"/>
                  </a:lnTo>
                  <a:lnTo>
                    <a:pt x="17544" y="408140"/>
                  </a:lnTo>
                  <a:lnTo>
                    <a:pt x="30752" y="364862"/>
                  </a:lnTo>
                  <a:lnTo>
                    <a:pt x="47368" y="323189"/>
                  </a:lnTo>
                  <a:lnTo>
                    <a:pt x="67227" y="283284"/>
                  </a:lnTo>
                  <a:lnTo>
                    <a:pt x="90165" y="245311"/>
                  </a:lnTo>
                  <a:lnTo>
                    <a:pt x="116019" y="209434"/>
                  </a:lnTo>
                  <a:lnTo>
                    <a:pt x="144624" y="175817"/>
                  </a:lnTo>
                  <a:lnTo>
                    <a:pt x="175817" y="144624"/>
                  </a:lnTo>
                  <a:lnTo>
                    <a:pt x="209434" y="116019"/>
                  </a:lnTo>
                  <a:lnTo>
                    <a:pt x="245311" y="90165"/>
                  </a:lnTo>
                  <a:lnTo>
                    <a:pt x="283284" y="67227"/>
                  </a:lnTo>
                  <a:lnTo>
                    <a:pt x="323189" y="47368"/>
                  </a:lnTo>
                  <a:lnTo>
                    <a:pt x="364862" y="30752"/>
                  </a:lnTo>
                  <a:lnTo>
                    <a:pt x="408140" y="17544"/>
                  </a:lnTo>
                  <a:lnTo>
                    <a:pt x="452858" y="7906"/>
                  </a:lnTo>
                  <a:lnTo>
                    <a:pt x="498853" y="2004"/>
                  </a:lnTo>
                  <a:lnTo>
                    <a:pt x="545960" y="0"/>
                  </a:lnTo>
                  <a:lnTo>
                    <a:pt x="2824838" y="0"/>
                  </a:lnTo>
                  <a:lnTo>
                    <a:pt x="2872843" y="2113"/>
                  </a:lnTo>
                  <a:lnTo>
                    <a:pt x="2920157" y="8382"/>
                  </a:lnTo>
                  <a:lnTo>
                    <a:pt x="2966529" y="18704"/>
                  </a:lnTo>
                  <a:lnTo>
                    <a:pt x="3011707" y="32975"/>
                  </a:lnTo>
                  <a:lnTo>
                    <a:pt x="3055439" y="51090"/>
                  </a:lnTo>
                  <a:lnTo>
                    <a:pt x="3097476" y="72944"/>
                  </a:lnTo>
                  <a:lnTo>
                    <a:pt x="3137564" y="98435"/>
                  </a:lnTo>
                  <a:lnTo>
                    <a:pt x="3175454" y="127458"/>
                  </a:lnTo>
                  <a:lnTo>
                    <a:pt x="3210892" y="159908"/>
                  </a:lnTo>
                  <a:lnTo>
                    <a:pt x="3243342" y="195346"/>
                  </a:lnTo>
                  <a:lnTo>
                    <a:pt x="3272364" y="233235"/>
                  </a:lnTo>
                  <a:lnTo>
                    <a:pt x="3297855" y="273324"/>
                  </a:lnTo>
                  <a:lnTo>
                    <a:pt x="3319710" y="315360"/>
                  </a:lnTo>
                  <a:lnTo>
                    <a:pt x="3337824" y="359093"/>
                  </a:lnTo>
                  <a:lnTo>
                    <a:pt x="3352095" y="404271"/>
                  </a:lnTo>
                  <a:lnTo>
                    <a:pt x="3362417" y="450642"/>
                  </a:lnTo>
                  <a:lnTo>
                    <a:pt x="3368686" y="497956"/>
                  </a:lnTo>
                  <a:lnTo>
                    <a:pt x="3370799" y="545960"/>
                  </a:lnTo>
                  <a:lnTo>
                    <a:pt x="3370799" y="2729738"/>
                  </a:lnTo>
                  <a:lnTo>
                    <a:pt x="3368795" y="2776846"/>
                  </a:lnTo>
                  <a:lnTo>
                    <a:pt x="3362893" y="2822841"/>
                  </a:lnTo>
                  <a:lnTo>
                    <a:pt x="3353255" y="2867559"/>
                  </a:lnTo>
                  <a:lnTo>
                    <a:pt x="3340047" y="2910837"/>
                  </a:lnTo>
                  <a:lnTo>
                    <a:pt x="3323431" y="2952510"/>
                  </a:lnTo>
                  <a:lnTo>
                    <a:pt x="3303572" y="2992415"/>
                  </a:lnTo>
                  <a:lnTo>
                    <a:pt x="3280634" y="3030388"/>
                  </a:lnTo>
                  <a:lnTo>
                    <a:pt x="3254780" y="3066265"/>
                  </a:lnTo>
                  <a:lnTo>
                    <a:pt x="3226175" y="3099882"/>
                  </a:lnTo>
                  <a:lnTo>
                    <a:pt x="3194982" y="3131075"/>
                  </a:lnTo>
                  <a:lnTo>
                    <a:pt x="3161365" y="3159680"/>
                  </a:lnTo>
                  <a:lnTo>
                    <a:pt x="3125488" y="3185534"/>
                  </a:lnTo>
                  <a:lnTo>
                    <a:pt x="3087515" y="3208472"/>
                  </a:lnTo>
                  <a:lnTo>
                    <a:pt x="3047610" y="3228331"/>
                  </a:lnTo>
                  <a:lnTo>
                    <a:pt x="3005937" y="3244947"/>
                  </a:lnTo>
                  <a:lnTo>
                    <a:pt x="2962659" y="3258155"/>
                  </a:lnTo>
                  <a:lnTo>
                    <a:pt x="2917941" y="3267793"/>
                  </a:lnTo>
                  <a:lnTo>
                    <a:pt x="2871946" y="3273695"/>
                  </a:lnTo>
                  <a:lnTo>
                    <a:pt x="2824838" y="3275699"/>
                  </a:lnTo>
                  <a:lnTo>
                    <a:pt x="545960" y="3275699"/>
                  </a:lnTo>
                  <a:lnTo>
                    <a:pt x="498853" y="3273695"/>
                  </a:lnTo>
                  <a:lnTo>
                    <a:pt x="452858" y="3267793"/>
                  </a:lnTo>
                  <a:lnTo>
                    <a:pt x="408140" y="3258155"/>
                  </a:lnTo>
                  <a:lnTo>
                    <a:pt x="364862" y="3244947"/>
                  </a:lnTo>
                  <a:lnTo>
                    <a:pt x="323189" y="3228331"/>
                  </a:lnTo>
                  <a:lnTo>
                    <a:pt x="283284" y="3208472"/>
                  </a:lnTo>
                  <a:lnTo>
                    <a:pt x="245311" y="3185534"/>
                  </a:lnTo>
                  <a:lnTo>
                    <a:pt x="209434" y="3159680"/>
                  </a:lnTo>
                  <a:lnTo>
                    <a:pt x="175817" y="3131075"/>
                  </a:lnTo>
                  <a:lnTo>
                    <a:pt x="144624" y="3099882"/>
                  </a:lnTo>
                  <a:lnTo>
                    <a:pt x="116019" y="3066265"/>
                  </a:lnTo>
                  <a:lnTo>
                    <a:pt x="90165" y="3030388"/>
                  </a:lnTo>
                  <a:lnTo>
                    <a:pt x="67227" y="2992415"/>
                  </a:lnTo>
                  <a:lnTo>
                    <a:pt x="47368" y="2952510"/>
                  </a:lnTo>
                  <a:lnTo>
                    <a:pt x="30752" y="2910837"/>
                  </a:lnTo>
                  <a:lnTo>
                    <a:pt x="17544" y="2867559"/>
                  </a:lnTo>
                  <a:lnTo>
                    <a:pt x="7906" y="2822841"/>
                  </a:lnTo>
                  <a:lnTo>
                    <a:pt x="2004" y="2776846"/>
                  </a:lnTo>
                  <a:lnTo>
                    <a:pt x="0" y="2729738"/>
                  </a:lnTo>
                  <a:lnTo>
                    <a:pt x="0" y="5459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56751" y="4001016"/>
            <a:ext cx="12597765" cy="2826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4: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Making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closure</a:t>
            </a:r>
            <a:endParaRPr sz="2800">
              <a:latin typeface="Calibri"/>
              <a:cs typeface="Calibri"/>
            </a:endParaRPr>
          </a:p>
          <a:p>
            <a:pPr marL="12700" marR="3489325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spc="2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2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added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state,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closure.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done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adding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productions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840681" y="4900841"/>
          <a:ext cx="2842260" cy="169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80327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4302199" y="6895649"/>
            <a:ext cx="2723515" cy="2159000"/>
          </a:xfrm>
          <a:custGeom>
            <a:avLst/>
            <a:gdLst/>
            <a:ahLst/>
            <a:cxnLst/>
            <a:rect l="l" t="t" r="r" b="b"/>
            <a:pathLst>
              <a:path w="2723515" h="2159000">
                <a:moveTo>
                  <a:pt x="0" y="0"/>
                </a:moveTo>
                <a:lnTo>
                  <a:pt x="2723399" y="0"/>
                </a:lnTo>
                <a:lnTo>
                  <a:pt x="2723399" y="2158499"/>
                </a:lnTo>
                <a:lnTo>
                  <a:pt x="0" y="2158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044500"/>
            <a:ext cx="9091295" cy="26193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LR(0)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5: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Transitions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using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goto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Goto</a:t>
            </a:r>
            <a:r>
              <a:rPr sz="2800" b="1" spc="8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(I,</a:t>
            </a:r>
            <a:r>
              <a:rPr sz="2800" b="1" spc="8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X)</a:t>
            </a:r>
            <a:r>
              <a:rPr sz="2800" b="1" spc="1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F5496"/>
                </a:solidFill>
                <a:latin typeface="MS PGothic"/>
                <a:cs typeface="MS PGothic"/>
              </a:rPr>
              <a:t>⇒</a:t>
            </a:r>
            <a:r>
              <a:rPr sz="2800" spc="-135" dirty="0">
                <a:solidFill>
                  <a:srgbClr val="2F5496"/>
                </a:solidFill>
                <a:latin typeface="MS PGothic"/>
                <a:cs typeface="MS PGothic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Define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transition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‘I’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every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‘X’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after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dot.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800" b="1" spc="-10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h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ansition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“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270" dirty="0">
                <a:solidFill>
                  <a:srgbClr val="2F5496"/>
                </a:solidFill>
                <a:latin typeface="Calibri"/>
                <a:cs typeface="Calibri"/>
              </a:rPr>
              <a:t>”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25" dirty="0">
                <a:solidFill>
                  <a:srgbClr val="2F5496"/>
                </a:solidFill>
                <a:latin typeface="Calibri"/>
                <a:cs typeface="Calibri"/>
              </a:rPr>
              <a:t>“</a:t>
            </a:r>
            <a:r>
              <a:rPr sz="2800" b="1" spc="-1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70" dirty="0">
                <a:solidFill>
                  <a:srgbClr val="2F5496"/>
                </a:solidFill>
                <a:latin typeface="Calibri"/>
                <a:cs typeface="Calibri"/>
              </a:rPr>
              <a:t>”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“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“b</a:t>
            </a:r>
            <a:r>
              <a:rPr sz="2800" b="1" spc="-254" dirty="0">
                <a:solidFill>
                  <a:srgbClr val="2F5496"/>
                </a:solidFill>
                <a:latin typeface="Calibri"/>
                <a:cs typeface="Calibri"/>
              </a:rPr>
              <a:t>”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14100" y="3657550"/>
            <a:ext cx="3396615" cy="3301365"/>
            <a:chOff x="10614100" y="3657550"/>
            <a:chExt cx="3396615" cy="3301365"/>
          </a:xfrm>
        </p:grpSpPr>
        <p:sp>
          <p:nvSpPr>
            <p:cNvPr id="7" name="object 7"/>
            <p:cNvSpPr/>
            <p:nvPr/>
          </p:nvSpPr>
          <p:spPr>
            <a:xfrm>
              <a:off x="10626800" y="3670249"/>
              <a:ext cx="3371215" cy="3275965"/>
            </a:xfrm>
            <a:custGeom>
              <a:avLst/>
              <a:gdLst/>
              <a:ahLst/>
              <a:cxnLst/>
              <a:rect l="l" t="t" r="r" b="b"/>
              <a:pathLst>
                <a:path w="3371215" h="3275965">
                  <a:moveTo>
                    <a:pt x="2824838" y="3275699"/>
                  </a:moveTo>
                  <a:lnTo>
                    <a:pt x="545960" y="3275699"/>
                  </a:lnTo>
                  <a:lnTo>
                    <a:pt x="498853" y="3273695"/>
                  </a:lnTo>
                  <a:lnTo>
                    <a:pt x="452858" y="3267793"/>
                  </a:lnTo>
                  <a:lnTo>
                    <a:pt x="408140" y="3258155"/>
                  </a:lnTo>
                  <a:lnTo>
                    <a:pt x="364862" y="3244946"/>
                  </a:lnTo>
                  <a:lnTo>
                    <a:pt x="323189" y="3228331"/>
                  </a:lnTo>
                  <a:lnTo>
                    <a:pt x="283284" y="3208472"/>
                  </a:lnTo>
                  <a:lnTo>
                    <a:pt x="245311" y="3185534"/>
                  </a:lnTo>
                  <a:lnTo>
                    <a:pt x="209434" y="3159680"/>
                  </a:lnTo>
                  <a:lnTo>
                    <a:pt x="175817" y="3131075"/>
                  </a:lnTo>
                  <a:lnTo>
                    <a:pt x="144624" y="3099882"/>
                  </a:lnTo>
                  <a:lnTo>
                    <a:pt x="116019" y="3066265"/>
                  </a:lnTo>
                  <a:lnTo>
                    <a:pt x="90165" y="3030388"/>
                  </a:lnTo>
                  <a:lnTo>
                    <a:pt x="67227" y="2992415"/>
                  </a:lnTo>
                  <a:lnTo>
                    <a:pt x="47368" y="2952510"/>
                  </a:lnTo>
                  <a:lnTo>
                    <a:pt x="30752" y="2910837"/>
                  </a:lnTo>
                  <a:lnTo>
                    <a:pt x="17544" y="2867559"/>
                  </a:lnTo>
                  <a:lnTo>
                    <a:pt x="7906" y="2822841"/>
                  </a:lnTo>
                  <a:lnTo>
                    <a:pt x="2004" y="2776846"/>
                  </a:lnTo>
                  <a:lnTo>
                    <a:pt x="0" y="2729738"/>
                  </a:lnTo>
                  <a:lnTo>
                    <a:pt x="0" y="545960"/>
                  </a:lnTo>
                  <a:lnTo>
                    <a:pt x="2004" y="498853"/>
                  </a:lnTo>
                  <a:lnTo>
                    <a:pt x="7906" y="452858"/>
                  </a:lnTo>
                  <a:lnTo>
                    <a:pt x="17544" y="408140"/>
                  </a:lnTo>
                  <a:lnTo>
                    <a:pt x="30752" y="364862"/>
                  </a:lnTo>
                  <a:lnTo>
                    <a:pt x="47368" y="323189"/>
                  </a:lnTo>
                  <a:lnTo>
                    <a:pt x="67227" y="283284"/>
                  </a:lnTo>
                  <a:lnTo>
                    <a:pt x="90165" y="245311"/>
                  </a:lnTo>
                  <a:lnTo>
                    <a:pt x="116019" y="209434"/>
                  </a:lnTo>
                  <a:lnTo>
                    <a:pt x="144624" y="175817"/>
                  </a:lnTo>
                  <a:lnTo>
                    <a:pt x="175817" y="144624"/>
                  </a:lnTo>
                  <a:lnTo>
                    <a:pt x="209434" y="116019"/>
                  </a:lnTo>
                  <a:lnTo>
                    <a:pt x="245311" y="90165"/>
                  </a:lnTo>
                  <a:lnTo>
                    <a:pt x="283284" y="67227"/>
                  </a:lnTo>
                  <a:lnTo>
                    <a:pt x="323189" y="47368"/>
                  </a:lnTo>
                  <a:lnTo>
                    <a:pt x="364862" y="30752"/>
                  </a:lnTo>
                  <a:lnTo>
                    <a:pt x="408140" y="17544"/>
                  </a:lnTo>
                  <a:lnTo>
                    <a:pt x="452858" y="7906"/>
                  </a:lnTo>
                  <a:lnTo>
                    <a:pt x="498853" y="2004"/>
                  </a:lnTo>
                  <a:lnTo>
                    <a:pt x="545960" y="0"/>
                  </a:lnTo>
                  <a:lnTo>
                    <a:pt x="2824838" y="0"/>
                  </a:lnTo>
                  <a:lnTo>
                    <a:pt x="2872843" y="2113"/>
                  </a:lnTo>
                  <a:lnTo>
                    <a:pt x="2920157" y="8382"/>
                  </a:lnTo>
                  <a:lnTo>
                    <a:pt x="2966529" y="18704"/>
                  </a:lnTo>
                  <a:lnTo>
                    <a:pt x="3011707" y="32975"/>
                  </a:lnTo>
                  <a:lnTo>
                    <a:pt x="3055439" y="51090"/>
                  </a:lnTo>
                  <a:lnTo>
                    <a:pt x="3097476" y="72944"/>
                  </a:lnTo>
                  <a:lnTo>
                    <a:pt x="3137564" y="98435"/>
                  </a:lnTo>
                  <a:lnTo>
                    <a:pt x="3175454" y="127458"/>
                  </a:lnTo>
                  <a:lnTo>
                    <a:pt x="3210892" y="159908"/>
                  </a:lnTo>
                  <a:lnTo>
                    <a:pt x="3243342" y="195346"/>
                  </a:lnTo>
                  <a:lnTo>
                    <a:pt x="3272364" y="233235"/>
                  </a:lnTo>
                  <a:lnTo>
                    <a:pt x="3297855" y="273324"/>
                  </a:lnTo>
                  <a:lnTo>
                    <a:pt x="3319710" y="315360"/>
                  </a:lnTo>
                  <a:lnTo>
                    <a:pt x="3337824" y="359093"/>
                  </a:lnTo>
                  <a:lnTo>
                    <a:pt x="3352095" y="404271"/>
                  </a:lnTo>
                  <a:lnTo>
                    <a:pt x="3362417" y="450642"/>
                  </a:lnTo>
                  <a:lnTo>
                    <a:pt x="3368686" y="497956"/>
                  </a:lnTo>
                  <a:lnTo>
                    <a:pt x="3370799" y="545960"/>
                  </a:lnTo>
                  <a:lnTo>
                    <a:pt x="3370799" y="2729738"/>
                  </a:lnTo>
                  <a:lnTo>
                    <a:pt x="3368795" y="2776846"/>
                  </a:lnTo>
                  <a:lnTo>
                    <a:pt x="3362893" y="2822841"/>
                  </a:lnTo>
                  <a:lnTo>
                    <a:pt x="3353255" y="2867559"/>
                  </a:lnTo>
                  <a:lnTo>
                    <a:pt x="3340046" y="2910837"/>
                  </a:lnTo>
                  <a:lnTo>
                    <a:pt x="3323431" y="2952510"/>
                  </a:lnTo>
                  <a:lnTo>
                    <a:pt x="3303572" y="2992415"/>
                  </a:lnTo>
                  <a:lnTo>
                    <a:pt x="3280634" y="3030388"/>
                  </a:lnTo>
                  <a:lnTo>
                    <a:pt x="3254780" y="3066265"/>
                  </a:lnTo>
                  <a:lnTo>
                    <a:pt x="3226175" y="3099882"/>
                  </a:lnTo>
                  <a:lnTo>
                    <a:pt x="3194981" y="3131075"/>
                  </a:lnTo>
                  <a:lnTo>
                    <a:pt x="3161365" y="3159680"/>
                  </a:lnTo>
                  <a:lnTo>
                    <a:pt x="3125488" y="3185534"/>
                  </a:lnTo>
                  <a:lnTo>
                    <a:pt x="3087515" y="3208472"/>
                  </a:lnTo>
                  <a:lnTo>
                    <a:pt x="3047610" y="3228331"/>
                  </a:lnTo>
                  <a:lnTo>
                    <a:pt x="3005937" y="3244946"/>
                  </a:lnTo>
                  <a:lnTo>
                    <a:pt x="2962659" y="3258155"/>
                  </a:lnTo>
                  <a:lnTo>
                    <a:pt x="2917941" y="3267793"/>
                  </a:lnTo>
                  <a:lnTo>
                    <a:pt x="2871946" y="3273695"/>
                  </a:lnTo>
                  <a:lnTo>
                    <a:pt x="2824838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3670250"/>
              <a:ext cx="3371215" cy="3275965"/>
            </a:xfrm>
            <a:custGeom>
              <a:avLst/>
              <a:gdLst/>
              <a:ahLst/>
              <a:cxnLst/>
              <a:rect l="l" t="t" r="r" b="b"/>
              <a:pathLst>
                <a:path w="3371215" h="3275965">
                  <a:moveTo>
                    <a:pt x="0" y="545960"/>
                  </a:moveTo>
                  <a:lnTo>
                    <a:pt x="2004" y="498853"/>
                  </a:lnTo>
                  <a:lnTo>
                    <a:pt x="7906" y="452858"/>
                  </a:lnTo>
                  <a:lnTo>
                    <a:pt x="17544" y="408140"/>
                  </a:lnTo>
                  <a:lnTo>
                    <a:pt x="30752" y="364862"/>
                  </a:lnTo>
                  <a:lnTo>
                    <a:pt x="47368" y="323189"/>
                  </a:lnTo>
                  <a:lnTo>
                    <a:pt x="67227" y="283284"/>
                  </a:lnTo>
                  <a:lnTo>
                    <a:pt x="90165" y="245311"/>
                  </a:lnTo>
                  <a:lnTo>
                    <a:pt x="116019" y="209434"/>
                  </a:lnTo>
                  <a:lnTo>
                    <a:pt x="144624" y="175817"/>
                  </a:lnTo>
                  <a:lnTo>
                    <a:pt x="175817" y="144624"/>
                  </a:lnTo>
                  <a:lnTo>
                    <a:pt x="209434" y="116019"/>
                  </a:lnTo>
                  <a:lnTo>
                    <a:pt x="245311" y="90165"/>
                  </a:lnTo>
                  <a:lnTo>
                    <a:pt x="283284" y="67227"/>
                  </a:lnTo>
                  <a:lnTo>
                    <a:pt x="323189" y="47368"/>
                  </a:lnTo>
                  <a:lnTo>
                    <a:pt x="364862" y="30752"/>
                  </a:lnTo>
                  <a:lnTo>
                    <a:pt x="408140" y="17544"/>
                  </a:lnTo>
                  <a:lnTo>
                    <a:pt x="452858" y="7906"/>
                  </a:lnTo>
                  <a:lnTo>
                    <a:pt x="498853" y="2004"/>
                  </a:lnTo>
                  <a:lnTo>
                    <a:pt x="545960" y="0"/>
                  </a:lnTo>
                  <a:lnTo>
                    <a:pt x="2824838" y="0"/>
                  </a:lnTo>
                  <a:lnTo>
                    <a:pt x="2872843" y="2113"/>
                  </a:lnTo>
                  <a:lnTo>
                    <a:pt x="2920157" y="8382"/>
                  </a:lnTo>
                  <a:lnTo>
                    <a:pt x="2966529" y="18704"/>
                  </a:lnTo>
                  <a:lnTo>
                    <a:pt x="3011707" y="32975"/>
                  </a:lnTo>
                  <a:lnTo>
                    <a:pt x="3055439" y="51090"/>
                  </a:lnTo>
                  <a:lnTo>
                    <a:pt x="3097476" y="72944"/>
                  </a:lnTo>
                  <a:lnTo>
                    <a:pt x="3137564" y="98435"/>
                  </a:lnTo>
                  <a:lnTo>
                    <a:pt x="3175454" y="127458"/>
                  </a:lnTo>
                  <a:lnTo>
                    <a:pt x="3210892" y="159908"/>
                  </a:lnTo>
                  <a:lnTo>
                    <a:pt x="3243342" y="195346"/>
                  </a:lnTo>
                  <a:lnTo>
                    <a:pt x="3272364" y="233235"/>
                  </a:lnTo>
                  <a:lnTo>
                    <a:pt x="3297855" y="273324"/>
                  </a:lnTo>
                  <a:lnTo>
                    <a:pt x="3319710" y="315360"/>
                  </a:lnTo>
                  <a:lnTo>
                    <a:pt x="3337824" y="359093"/>
                  </a:lnTo>
                  <a:lnTo>
                    <a:pt x="3352095" y="404271"/>
                  </a:lnTo>
                  <a:lnTo>
                    <a:pt x="3362417" y="450642"/>
                  </a:lnTo>
                  <a:lnTo>
                    <a:pt x="3368686" y="497956"/>
                  </a:lnTo>
                  <a:lnTo>
                    <a:pt x="3370799" y="545960"/>
                  </a:lnTo>
                  <a:lnTo>
                    <a:pt x="3370799" y="2729738"/>
                  </a:lnTo>
                  <a:lnTo>
                    <a:pt x="3368795" y="2776846"/>
                  </a:lnTo>
                  <a:lnTo>
                    <a:pt x="3362893" y="2822841"/>
                  </a:lnTo>
                  <a:lnTo>
                    <a:pt x="3353255" y="2867559"/>
                  </a:lnTo>
                  <a:lnTo>
                    <a:pt x="3340047" y="2910837"/>
                  </a:lnTo>
                  <a:lnTo>
                    <a:pt x="3323431" y="2952510"/>
                  </a:lnTo>
                  <a:lnTo>
                    <a:pt x="3303572" y="2992415"/>
                  </a:lnTo>
                  <a:lnTo>
                    <a:pt x="3280634" y="3030388"/>
                  </a:lnTo>
                  <a:lnTo>
                    <a:pt x="3254780" y="3066265"/>
                  </a:lnTo>
                  <a:lnTo>
                    <a:pt x="3226175" y="3099882"/>
                  </a:lnTo>
                  <a:lnTo>
                    <a:pt x="3194982" y="3131075"/>
                  </a:lnTo>
                  <a:lnTo>
                    <a:pt x="3161365" y="3159680"/>
                  </a:lnTo>
                  <a:lnTo>
                    <a:pt x="3125488" y="3185534"/>
                  </a:lnTo>
                  <a:lnTo>
                    <a:pt x="3087515" y="3208472"/>
                  </a:lnTo>
                  <a:lnTo>
                    <a:pt x="3047610" y="3228331"/>
                  </a:lnTo>
                  <a:lnTo>
                    <a:pt x="3005937" y="3244947"/>
                  </a:lnTo>
                  <a:lnTo>
                    <a:pt x="2962659" y="3258155"/>
                  </a:lnTo>
                  <a:lnTo>
                    <a:pt x="2917941" y="3267793"/>
                  </a:lnTo>
                  <a:lnTo>
                    <a:pt x="2871946" y="3273695"/>
                  </a:lnTo>
                  <a:lnTo>
                    <a:pt x="2824838" y="3275699"/>
                  </a:lnTo>
                  <a:lnTo>
                    <a:pt x="545960" y="3275699"/>
                  </a:lnTo>
                  <a:lnTo>
                    <a:pt x="498853" y="3273695"/>
                  </a:lnTo>
                  <a:lnTo>
                    <a:pt x="452858" y="3267793"/>
                  </a:lnTo>
                  <a:lnTo>
                    <a:pt x="408140" y="3258155"/>
                  </a:lnTo>
                  <a:lnTo>
                    <a:pt x="364862" y="3244947"/>
                  </a:lnTo>
                  <a:lnTo>
                    <a:pt x="323189" y="3228331"/>
                  </a:lnTo>
                  <a:lnTo>
                    <a:pt x="283284" y="3208472"/>
                  </a:lnTo>
                  <a:lnTo>
                    <a:pt x="245311" y="3185534"/>
                  </a:lnTo>
                  <a:lnTo>
                    <a:pt x="209434" y="3159680"/>
                  </a:lnTo>
                  <a:lnTo>
                    <a:pt x="175817" y="3131075"/>
                  </a:lnTo>
                  <a:lnTo>
                    <a:pt x="144624" y="3099882"/>
                  </a:lnTo>
                  <a:lnTo>
                    <a:pt x="116019" y="3066265"/>
                  </a:lnTo>
                  <a:lnTo>
                    <a:pt x="90165" y="3030388"/>
                  </a:lnTo>
                  <a:lnTo>
                    <a:pt x="67227" y="2992415"/>
                  </a:lnTo>
                  <a:lnTo>
                    <a:pt x="47368" y="2952510"/>
                  </a:lnTo>
                  <a:lnTo>
                    <a:pt x="30752" y="2910837"/>
                  </a:lnTo>
                  <a:lnTo>
                    <a:pt x="17544" y="2867559"/>
                  </a:lnTo>
                  <a:lnTo>
                    <a:pt x="7906" y="2822841"/>
                  </a:lnTo>
                  <a:lnTo>
                    <a:pt x="2004" y="2776846"/>
                  </a:lnTo>
                  <a:lnTo>
                    <a:pt x="0" y="2729738"/>
                  </a:lnTo>
                  <a:lnTo>
                    <a:pt x="0" y="5459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59731" y="40010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40681" y="4900841"/>
          <a:ext cx="2842260" cy="1690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803275"/>
              </a:tblGrid>
              <a:tr h="410815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4672">
                <a:tc>
                  <a:txBody>
                    <a:bodyPr/>
                    <a:lstStyle/>
                    <a:p>
                      <a:pPr marL="31750">
                        <a:lnSpc>
                          <a:spcPts val="3220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177999" y="4914450"/>
            <a:ext cx="2723515" cy="2159000"/>
          </a:xfrm>
          <a:custGeom>
            <a:avLst/>
            <a:gdLst/>
            <a:ahLst/>
            <a:cxnLst/>
            <a:rect l="l" t="t" r="r" b="b"/>
            <a:pathLst>
              <a:path w="2723515" h="2159000">
                <a:moveTo>
                  <a:pt x="0" y="0"/>
                </a:moveTo>
                <a:lnTo>
                  <a:pt x="2723399" y="0"/>
                </a:lnTo>
                <a:lnTo>
                  <a:pt x="2723399" y="2158499"/>
                </a:lnTo>
                <a:lnTo>
                  <a:pt x="0" y="2158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82374" y="4981966"/>
            <a:ext cx="1283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7974" y="6458316"/>
            <a:ext cx="193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2374" y="6458316"/>
            <a:ext cx="1626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67974" y="7934666"/>
            <a:ext cx="241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2374" y="7934666"/>
            <a:ext cx="1586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51024" y="7934666"/>
            <a:ext cx="241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65424" y="7934666"/>
            <a:ext cx="1305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32786" y="5277015"/>
            <a:ext cx="53340" cy="41275"/>
            <a:chOff x="5532786" y="5277015"/>
            <a:chExt cx="53340" cy="41275"/>
          </a:xfrm>
        </p:grpSpPr>
        <p:sp>
          <p:nvSpPr>
            <p:cNvPr id="20" name="object 20"/>
            <p:cNvSpPr/>
            <p:nvPr/>
          </p:nvSpPr>
          <p:spPr>
            <a:xfrm>
              <a:off x="5537548" y="52817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7548" y="52817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543986" y="6690965"/>
            <a:ext cx="53340" cy="41275"/>
            <a:chOff x="5543986" y="6690965"/>
            <a:chExt cx="53340" cy="41275"/>
          </a:xfrm>
        </p:grpSpPr>
        <p:sp>
          <p:nvSpPr>
            <p:cNvPr id="23" name="object 23"/>
            <p:cNvSpPr/>
            <p:nvPr/>
          </p:nvSpPr>
          <p:spPr>
            <a:xfrm>
              <a:off x="5548748" y="66957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48748" y="66957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196400" y="7096187"/>
            <a:ext cx="3392170" cy="1076325"/>
            <a:chOff x="2196400" y="7096187"/>
            <a:chExt cx="3392170" cy="1076325"/>
          </a:xfrm>
        </p:grpSpPr>
        <p:sp>
          <p:nvSpPr>
            <p:cNvPr id="26" name="object 26"/>
            <p:cNvSpPr/>
            <p:nvPr/>
          </p:nvSpPr>
          <p:spPr>
            <a:xfrm>
              <a:off x="3918849" y="7100950"/>
              <a:ext cx="1628139" cy="1043305"/>
            </a:xfrm>
            <a:custGeom>
              <a:avLst/>
              <a:gdLst/>
              <a:ahLst/>
              <a:cxnLst/>
              <a:rect l="l" t="t" r="r" b="b"/>
              <a:pathLst>
                <a:path w="1628139" h="1043304">
                  <a:moveTo>
                    <a:pt x="0" y="0"/>
                  </a:moveTo>
                  <a:lnTo>
                    <a:pt x="1627981" y="1043166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38343" y="8130870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44882" y="36567"/>
                  </a:moveTo>
                  <a:lnTo>
                    <a:pt x="0" y="26493"/>
                  </a:lnTo>
                  <a:lnTo>
                    <a:pt x="16976" y="0"/>
                  </a:lnTo>
                  <a:lnTo>
                    <a:pt x="44882" y="36567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38343" y="8130870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0" y="26493"/>
                  </a:moveTo>
                  <a:lnTo>
                    <a:pt x="44882" y="36567"/>
                  </a:lnTo>
                  <a:lnTo>
                    <a:pt x="16976" y="0"/>
                  </a:lnTo>
                  <a:lnTo>
                    <a:pt x="0" y="2649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16894" y="7101025"/>
              <a:ext cx="8890" cy="808355"/>
            </a:xfrm>
            <a:custGeom>
              <a:avLst/>
              <a:gdLst/>
              <a:ahLst/>
              <a:cxnLst/>
              <a:rect l="l" t="t" r="r" b="b"/>
              <a:pathLst>
                <a:path w="8889" h="808354">
                  <a:moveTo>
                    <a:pt x="8405" y="0"/>
                  </a:moveTo>
                  <a:lnTo>
                    <a:pt x="0" y="80775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01162" y="7908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282" y="43386"/>
                  </a:moveTo>
                  <a:lnTo>
                    <a:pt x="0" y="0"/>
                  </a:lnTo>
                  <a:lnTo>
                    <a:pt x="31463" y="328"/>
                  </a:lnTo>
                  <a:lnTo>
                    <a:pt x="15282" y="4338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01162" y="7908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282" y="43386"/>
                  </a:lnTo>
                  <a:lnTo>
                    <a:pt x="31463" y="3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875987" y="4871476"/>
            <a:ext cx="20993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28345" algn="l"/>
                <a:tab pos="1666239" algn="l"/>
                <a:tab pos="180403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4200" b="1" spc="-22" baseline="-16865" dirty="0">
                <a:solidFill>
                  <a:srgbClr val="2F5496"/>
                </a:solidFill>
                <a:latin typeface="Calibri"/>
                <a:cs typeface="Calibri"/>
              </a:rPr>
              <a:t>S’</a:t>
            </a:r>
            <a:endParaRPr sz="4200" baseline="-16865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12587" y="6243076"/>
            <a:ext cx="165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  <a:tab pos="1640839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68275" y="7157476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177999" y="4914450"/>
          <a:ext cx="2723514" cy="2999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/>
                <a:gridCol w="635000"/>
                <a:gridCol w="1088389"/>
              </a:tblGrid>
              <a:tr h="450678">
                <a:tc>
                  <a:txBody>
                    <a:bodyPr/>
                    <a:lstStyle/>
                    <a:p>
                      <a:pPr marL="85725">
                        <a:lnSpc>
                          <a:spcPts val="334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34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34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54327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1240644">
                <a:tc gridSpan="2">
                  <a:txBody>
                    <a:bodyPr/>
                    <a:lstStyle/>
                    <a:p>
                      <a:pPr marL="1223645">
                        <a:lnSpc>
                          <a:spcPts val="294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06426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812768"/>
            <a:ext cx="9111615" cy="198882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LR(0)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6: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steps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2-5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until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no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states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can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be added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8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S.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8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b.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already</a:t>
            </a:r>
            <a:r>
              <a:rPr sz="2800" b="1" spc="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completed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closure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them.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other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two transitions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require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steps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2-5.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14100" y="3657550"/>
            <a:ext cx="3396615" cy="3301365"/>
            <a:chOff x="10614100" y="3657550"/>
            <a:chExt cx="3396615" cy="3301365"/>
          </a:xfrm>
        </p:grpSpPr>
        <p:sp>
          <p:nvSpPr>
            <p:cNvPr id="7" name="object 7"/>
            <p:cNvSpPr/>
            <p:nvPr/>
          </p:nvSpPr>
          <p:spPr>
            <a:xfrm>
              <a:off x="10626800" y="3670249"/>
              <a:ext cx="3371215" cy="3275965"/>
            </a:xfrm>
            <a:custGeom>
              <a:avLst/>
              <a:gdLst/>
              <a:ahLst/>
              <a:cxnLst/>
              <a:rect l="l" t="t" r="r" b="b"/>
              <a:pathLst>
                <a:path w="3371215" h="3275965">
                  <a:moveTo>
                    <a:pt x="2824838" y="3275699"/>
                  </a:moveTo>
                  <a:lnTo>
                    <a:pt x="545960" y="3275699"/>
                  </a:lnTo>
                  <a:lnTo>
                    <a:pt x="498853" y="3273695"/>
                  </a:lnTo>
                  <a:lnTo>
                    <a:pt x="452858" y="3267793"/>
                  </a:lnTo>
                  <a:lnTo>
                    <a:pt x="408140" y="3258155"/>
                  </a:lnTo>
                  <a:lnTo>
                    <a:pt x="364862" y="3244946"/>
                  </a:lnTo>
                  <a:lnTo>
                    <a:pt x="323189" y="3228331"/>
                  </a:lnTo>
                  <a:lnTo>
                    <a:pt x="283284" y="3208472"/>
                  </a:lnTo>
                  <a:lnTo>
                    <a:pt x="245311" y="3185534"/>
                  </a:lnTo>
                  <a:lnTo>
                    <a:pt x="209434" y="3159680"/>
                  </a:lnTo>
                  <a:lnTo>
                    <a:pt x="175817" y="3131075"/>
                  </a:lnTo>
                  <a:lnTo>
                    <a:pt x="144624" y="3099882"/>
                  </a:lnTo>
                  <a:lnTo>
                    <a:pt x="116019" y="3066265"/>
                  </a:lnTo>
                  <a:lnTo>
                    <a:pt x="90165" y="3030388"/>
                  </a:lnTo>
                  <a:lnTo>
                    <a:pt x="67227" y="2992415"/>
                  </a:lnTo>
                  <a:lnTo>
                    <a:pt x="47368" y="2952510"/>
                  </a:lnTo>
                  <a:lnTo>
                    <a:pt x="30752" y="2910837"/>
                  </a:lnTo>
                  <a:lnTo>
                    <a:pt x="17544" y="2867559"/>
                  </a:lnTo>
                  <a:lnTo>
                    <a:pt x="7906" y="2822841"/>
                  </a:lnTo>
                  <a:lnTo>
                    <a:pt x="2004" y="2776846"/>
                  </a:lnTo>
                  <a:lnTo>
                    <a:pt x="0" y="2729738"/>
                  </a:lnTo>
                  <a:lnTo>
                    <a:pt x="0" y="545960"/>
                  </a:lnTo>
                  <a:lnTo>
                    <a:pt x="2004" y="498853"/>
                  </a:lnTo>
                  <a:lnTo>
                    <a:pt x="7906" y="452858"/>
                  </a:lnTo>
                  <a:lnTo>
                    <a:pt x="17544" y="408140"/>
                  </a:lnTo>
                  <a:lnTo>
                    <a:pt x="30752" y="364862"/>
                  </a:lnTo>
                  <a:lnTo>
                    <a:pt x="47368" y="323189"/>
                  </a:lnTo>
                  <a:lnTo>
                    <a:pt x="67227" y="283284"/>
                  </a:lnTo>
                  <a:lnTo>
                    <a:pt x="90165" y="245311"/>
                  </a:lnTo>
                  <a:lnTo>
                    <a:pt x="116019" y="209434"/>
                  </a:lnTo>
                  <a:lnTo>
                    <a:pt x="144624" y="175817"/>
                  </a:lnTo>
                  <a:lnTo>
                    <a:pt x="175817" y="144624"/>
                  </a:lnTo>
                  <a:lnTo>
                    <a:pt x="209434" y="116019"/>
                  </a:lnTo>
                  <a:lnTo>
                    <a:pt x="245311" y="90165"/>
                  </a:lnTo>
                  <a:lnTo>
                    <a:pt x="283284" y="67227"/>
                  </a:lnTo>
                  <a:lnTo>
                    <a:pt x="323189" y="47368"/>
                  </a:lnTo>
                  <a:lnTo>
                    <a:pt x="364862" y="30752"/>
                  </a:lnTo>
                  <a:lnTo>
                    <a:pt x="408140" y="17544"/>
                  </a:lnTo>
                  <a:lnTo>
                    <a:pt x="452858" y="7906"/>
                  </a:lnTo>
                  <a:lnTo>
                    <a:pt x="498853" y="2004"/>
                  </a:lnTo>
                  <a:lnTo>
                    <a:pt x="545960" y="0"/>
                  </a:lnTo>
                  <a:lnTo>
                    <a:pt x="2824838" y="0"/>
                  </a:lnTo>
                  <a:lnTo>
                    <a:pt x="2872843" y="2113"/>
                  </a:lnTo>
                  <a:lnTo>
                    <a:pt x="2920157" y="8382"/>
                  </a:lnTo>
                  <a:lnTo>
                    <a:pt x="2966529" y="18704"/>
                  </a:lnTo>
                  <a:lnTo>
                    <a:pt x="3011707" y="32975"/>
                  </a:lnTo>
                  <a:lnTo>
                    <a:pt x="3055439" y="51090"/>
                  </a:lnTo>
                  <a:lnTo>
                    <a:pt x="3097476" y="72944"/>
                  </a:lnTo>
                  <a:lnTo>
                    <a:pt x="3137564" y="98435"/>
                  </a:lnTo>
                  <a:lnTo>
                    <a:pt x="3175454" y="127458"/>
                  </a:lnTo>
                  <a:lnTo>
                    <a:pt x="3210892" y="159908"/>
                  </a:lnTo>
                  <a:lnTo>
                    <a:pt x="3243342" y="195346"/>
                  </a:lnTo>
                  <a:lnTo>
                    <a:pt x="3272364" y="233235"/>
                  </a:lnTo>
                  <a:lnTo>
                    <a:pt x="3297855" y="273324"/>
                  </a:lnTo>
                  <a:lnTo>
                    <a:pt x="3319710" y="315360"/>
                  </a:lnTo>
                  <a:lnTo>
                    <a:pt x="3337824" y="359093"/>
                  </a:lnTo>
                  <a:lnTo>
                    <a:pt x="3352095" y="404271"/>
                  </a:lnTo>
                  <a:lnTo>
                    <a:pt x="3362417" y="450642"/>
                  </a:lnTo>
                  <a:lnTo>
                    <a:pt x="3368686" y="497956"/>
                  </a:lnTo>
                  <a:lnTo>
                    <a:pt x="3370799" y="545960"/>
                  </a:lnTo>
                  <a:lnTo>
                    <a:pt x="3370799" y="2729738"/>
                  </a:lnTo>
                  <a:lnTo>
                    <a:pt x="3368795" y="2776846"/>
                  </a:lnTo>
                  <a:lnTo>
                    <a:pt x="3362893" y="2822841"/>
                  </a:lnTo>
                  <a:lnTo>
                    <a:pt x="3353255" y="2867559"/>
                  </a:lnTo>
                  <a:lnTo>
                    <a:pt x="3340046" y="2910837"/>
                  </a:lnTo>
                  <a:lnTo>
                    <a:pt x="3323431" y="2952510"/>
                  </a:lnTo>
                  <a:lnTo>
                    <a:pt x="3303572" y="2992415"/>
                  </a:lnTo>
                  <a:lnTo>
                    <a:pt x="3280634" y="3030388"/>
                  </a:lnTo>
                  <a:lnTo>
                    <a:pt x="3254780" y="3066265"/>
                  </a:lnTo>
                  <a:lnTo>
                    <a:pt x="3226175" y="3099882"/>
                  </a:lnTo>
                  <a:lnTo>
                    <a:pt x="3194981" y="3131075"/>
                  </a:lnTo>
                  <a:lnTo>
                    <a:pt x="3161365" y="3159680"/>
                  </a:lnTo>
                  <a:lnTo>
                    <a:pt x="3125488" y="3185534"/>
                  </a:lnTo>
                  <a:lnTo>
                    <a:pt x="3087515" y="3208472"/>
                  </a:lnTo>
                  <a:lnTo>
                    <a:pt x="3047610" y="3228331"/>
                  </a:lnTo>
                  <a:lnTo>
                    <a:pt x="3005937" y="3244946"/>
                  </a:lnTo>
                  <a:lnTo>
                    <a:pt x="2962659" y="3258155"/>
                  </a:lnTo>
                  <a:lnTo>
                    <a:pt x="2917941" y="3267793"/>
                  </a:lnTo>
                  <a:lnTo>
                    <a:pt x="2871946" y="3273695"/>
                  </a:lnTo>
                  <a:lnTo>
                    <a:pt x="2824838" y="3275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3670250"/>
              <a:ext cx="3371215" cy="3275965"/>
            </a:xfrm>
            <a:custGeom>
              <a:avLst/>
              <a:gdLst/>
              <a:ahLst/>
              <a:cxnLst/>
              <a:rect l="l" t="t" r="r" b="b"/>
              <a:pathLst>
                <a:path w="3371215" h="3275965">
                  <a:moveTo>
                    <a:pt x="0" y="545960"/>
                  </a:moveTo>
                  <a:lnTo>
                    <a:pt x="2004" y="498853"/>
                  </a:lnTo>
                  <a:lnTo>
                    <a:pt x="7906" y="452858"/>
                  </a:lnTo>
                  <a:lnTo>
                    <a:pt x="17544" y="408140"/>
                  </a:lnTo>
                  <a:lnTo>
                    <a:pt x="30752" y="364862"/>
                  </a:lnTo>
                  <a:lnTo>
                    <a:pt x="47368" y="323189"/>
                  </a:lnTo>
                  <a:lnTo>
                    <a:pt x="67227" y="283284"/>
                  </a:lnTo>
                  <a:lnTo>
                    <a:pt x="90165" y="245311"/>
                  </a:lnTo>
                  <a:lnTo>
                    <a:pt x="116019" y="209434"/>
                  </a:lnTo>
                  <a:lnTo>
                    <a:pt x="144624" y="175817"/>
                  </a:lnTo>
                  <a:lnTo>
                    <a:pt x="175817" y="144624"/>
                  </a:lnTo>
                  <a:lnTo>
                    <a:pt x="209434" y="116019"/>
                  </a:lnTo>
                  <a:lnTo>
                    <a:pt x="245311" y="90165"/>
                  </a:lnTo>
                  <a:lnTo>
                    <a:pt x="283284" y="67227"/>
                  </a:lnTo>
                  <a:lnTo>
                    <a:pt x="323189" y="47368"/>
                  </a:lnTo>
                  <a:lnTo>
                    <a:pt x="364862" y="30752"/>
                  </a:lnTo>
                  <a:lnTo>
                    <a:pt x="408140" y="17544"/>
                  </a:lnTo>
                  <a:lnTo>
                    <a:pt x="452858" y="7906"/>
                  </a:lnTo>
                  <a:lnTo>
                    <a:pt x="498853" y="2004"/>
                  </a:lnTo>
                  <a:lnTo>
                    <a:pt x="545960" y="0"/>
                  </a:lnTo>
                  <a:lnTo>
                    <a:pt x="2824838" y="0"/>
                  </a:lnTo>
                  <a:lnTo>
                    <a:pt x="2872843" y="2113"/>
                  </a:lnTo>
                  <a:lnTo>
                    <a:pt x="2920157" y="8382"/>
                  </a:lnTo>
                  <a:lnTo>
                    <a:pt x="2966529" y="18704"/>
                  </a:lnTo>
                  <a:lnTo>
                    <a:pt x="3011707" y="32975"/>
                  </a:lnTo>
                  <a:lnTo>
                    <a:pt x="3055439" y="51090"/>
                  </a:lnTo>
                  <a:lnTo>
                    <a:pt x="3097476" y="72944"/>
                  </a:lnTo>
                  <a:lnTo>
                    <a:pt x="3137564" y="98435"/>
                  </a:lnTo>
                  <a:lnTo>
                    <a:pt x="3175454" y="127458"/>
                  </a:lnTo>
                  <a:lnTo>
                    <a:pt x="3210892" y="159908"/>
                  </a:lnTo>
                  <a:lnTo>
                    <a:pt x="3243342" y="195346"/>
                  </a:lnTo>
                  <a:lnTo>
                    <a:pt x="3272364" y="233235"/>
                  </a:lnTo>
                  <a:lnTo>
                    <a:pt x="3297855" y="273324"/>
                  </a:lnTo>
                  <a:lnTo>
                    <a:pt x="3319710" y="315360"/>
                  </a:lnTo>
                  <a:lnTo>
                    <a:pt x="3337824" y="359093"/>
                  </a:lnTo>
                  <a:lnTo>
                    <a:pt x="3352095" y="404271"/>
                  </a:lnTo>
                  <a:lnTo>
                    <a:pt x="3362417" y="450642"/>
                  </a:lnTo>
                  <a:lnTo>
                    <a:pt x="3368686" y="497956"/>
                  </a:lnTo>
                  <a:lnTo>
                    <a:pt x="3370799" y="545960"/>
                  </a:lnTo>
                  <a:lnTo>
                    <a:pt x="3370799" y="2729738"/>
                  </a:lnTo>
                  <a:lnTo>
                    <a:pt x="3368795" y="2776846"/>
                  </a:lnTo>
                  <a:lnTo>
                    <a:pt x="3362893" y="2822841"/>
                  </a:lnTo>
                  <a:lnTo>
                    <a:pt x="3353255" y="2867559"/>
                  </a:lnTo>
                  <a:lnTo>
                    <a:pt x="3340047" y="2910837"/>
                  </a:lnTo>
                  <a:lnTo>
                    <a:pt x="3323431" y="2952510"/>
                  </a:lnTo>
                  <a:lnTo>
                    <a:pt x="3303572" y="2992415"/>
                  </a:lnTo>
                  <a:lnTo>
                    <a:pt x="3280634" y="3030388"/>
                  </a:lnTo>
                  <a:lnTo>
                    <a:pt x="3254780" y="3066265"/>
                  </a:lnTo>
                  <a:lnTo>
                    <a:pt x="3226175" y="3099882"/>
                  </a:lnTo>
                  <a:lnTo>
                    <a:pt x="3194982" y="3131075"/>
                  </a:lnTo>
                  <a:lnTo>
                    <a:pt x="3161365" y="3159680"/>
                  </a:lnTo>
                  <a:lnTo>
                    <a:pt x="3125488" y="3185534"/>
                  </a:lnTo>
                  <a:lnTo>
                    <a:pt x="3087515" y="3208472"/>
                  </a:lnTo>
                  <a:lnTo>
                    <a:pt x="3047610" y="3228331"/>
                  </a:lnTo>
                  <a:lnTo>
                    <a:pt x="3005937" y="3244947"/>
                  </a:lnTo>
                  <a:lnTo>
                    <a:pt x="2962659" y="3258155"/>
                  </a:lnTo>
                  <a:lnTo>
                    <a:pt x="2917941" y="3267793"/>
                  </a:lnTo>
                  <a:lnTo>
                    <a:pt x="2871946" y="3273695"/>
                  </a:lnTo>
                  <a:lnTo>
                    <a:pt x="2824838" y="3275699"/>
                  </a:lnTo>
                  <a:lnTo>
                    <a:pt x="545960" y="3275699"/>
                  </a:lnTo>
                  <a:lnTo>
                    <a:pt x="498853" y="3273695"/>
                  </a:lnTo>
                  <a:lnTo>
                    <a:pt x="452858" y="3267793"/>
                  </a:lnTo>
                  <a:lnTo>
                    <a:pt x="408140" y="3258155"/>
                  </a:lnTo>
                  <a:lnTo>
                    <a:pt x="364862" y="3244947"/>
                  </a:lnTo>
                  <a:lnTo>
                    <a:pt x="323189" y="3228331"/>
                  </a:lnTo>
                  <a:lnTo>
                    <a:pt x="283284" y="3208472"/>
                  </a:lnTo>
                  <a:lnTo>
                    <a:pt x="245311" y="3185534"/>
                  </a:lnTo>
                  <a:lnTo>
                    <a:pt x="209434" y="3159680"/>
                  </a:lnTo>
                  <a:lnTo>
                    <a:pt x="175817" y="3131075"/>
                  </a:lnTo>
                  <a:lnTo>
                    <a:pt x="144624" y="3099882"/>
                  </a:lnTo>
                  <a:lnTo>
                    <a:pt x="116019" y="3066265"/>
                  </a:lnTo>
                  <a:lnTo>
                    <a:pt x="90165" y="3030388"/>
                  </a:lnTo>
                  <a:lnTo>
                    <a:pt x="67227" y="2992415"/>
                  </a:lnTo>
                  <a:lnTo>
                    <a:pt x="47368" y="2952510"/>
                  </a:lnTo>
                  <a:lnTo>
                    <a:pt x="30752" y="2910837"/>
                  </a:lnTo>
                  <a:lnTo>
                    <a:pt x="17544" y="2867559"/>
                  </a:lnTo>
                  <a:lnTo>
                    <a:pt x="7906" y="2822841"/>
                  </a:lnTo>
                  <a:lnTo>
                    <a:pt x="2004" y="2776846"/>
                  </a:lnTo>
                  <a:lnTo>
                    <a:pt x="0" y="2729738"/>
                  </a:lnTo>
                  <a:lnTo>
                    <a:pt x="0" y="5459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59731" y="400101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59731" y="4854456"/>
            <a:ext cx="280289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22980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2980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2980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2980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199" y="4152450"/>
            <a:ext cx="2723515" cy="2159000"/>
          </a:xfrm>
          <a:custGeom>
            <a:avLst/>
            <a:gdLst/>
            <a:ahLst/>
            <a:cxnLst/>
            <a:rect l="l" t="t" r="r" b="b"/>
            <a:pathLst>
              <a:path w="2723515" h="2159000">
                <a:moveTo>
                  <a:pt x="0" y="0"/>
                </a:moveTo>
                <a:lnTo>
                  <a:pt x="2723399" y="0"/>
                </a:lnTo>
                <a:lnTo>
                  <a:pt x="2723399" y="2158499"/>
                </a:lnTo>
                <a:lnTo>
                  <a:pt x="0" y="21584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6224" y="4137976"/>
            <a:ext cx="25406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150620" marR="324485" indent="-1138555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90149" y="4152450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77574" y="4131256"/>
            <a:ext cx="12833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90149" y="7257550"/>
            <a:ext cx="2723515" cy="1678939"/>
          </a:xfrm>
          <a:custGeom>
            <a:avLst/>
            <a:gdLst/>
            <a:ahLst/>
            <a:cxnLst/>
            <a:rect l="l" t="t" r="r" b="b"/>
            <a:pathLst>
              <a:path w="2723515" h="1678940">
                <a:moveTo>
                  <a:pt x="0" y="0"/>
                </a:moveTo>
                <a:lnTo>
                  <a:pt x="2723399" y="0"/>
                </a:lnTo>
                <a:lnTo>
                  <a:pt x="2723399" y="1678799"/>
                </a:lnTo>
                <a:lnTo>
                  <a:pt x="0" y="1678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63174" y="7216586"/>
            <a:ext cx="2413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 A  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7574" y="7216586"/>
            <a:ext cx="158623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236220" marR="285115" indent="-224154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3199" y="7181350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46224" y="7160155"/>
            <a:ext cx="241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0624" y="7160155"/>
            <a:ext cx="13055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3622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27986" y="4515015"/>
            <a:ext cx="53340" cy="41275"/>
            <a:chOff x="5227986" y="4515015"/>
            <a:chExt cx="53340" cy="41275"/>
          </a:xfrm>
        </p:grpSpPr>
        <p:sp>
          <p:nvSpPr>
            <p:cNvPr id="22" name="object 22"/>
            <p:cNvSpPr/>
            <p:nvPr/>
          </p:nvSpPr>
          <p:spPr>
            <a:xfrm>
              <a:off x="5232748" y="45197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32748" y="45197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239186" y="5928966"/>
            <a:ext cx="53340" cy="41275"/>
            <a:chOff x="5239186" y="5928966"/>
            <a:chExt cx="53340" cy="41275"/>
          </a:xfrm>
        </p:grpSpPr>
        <p:sp>
          <p:nvSpPr>
            <p:cNvPr id="25" name="object 25"/>
            <p:cNvSpPr/>
            <p:nvPr/>
          </p:nvSpPr>
          <p:spPr>
            <a:xfrm>
              <a:off x="5243948" y="59337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43948" y="59337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3601149" y="6325149"/>
            <a:ext cx="1649730" cy="1731010"/>
          </a:xfrm>
          <a:custGeom>
            <a:avLst/>
            <a:gdLst/>
            <a:ahLst/>
            <a:cxnLst/>
            <a:rect l="l" t="t" r="r" b="b"/>
            <a:pathLst>
              <a:path w="1649729" h="1731009">
                <a:moveTo>
                  <a:pt x="0" y="0"/>
                </a:moveTo>
                <a:lnTo>
                  <a:pt x="1649566" y="1730433"/>
                </a:lnTo>
              </a:path>
            </a:pathLst>
          </a:custGeom>
          <a:ln w="9524">
            <a:solidFill>
              <a:srgbClr val="4454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234566" y="8039965"/>
            <a:ext cx="50800" cy="52069"/>
            <a:chOff x="5234566" y="8039965"/>
            <a:chExt cx="50800" cy="52069"/>
          </a:xfrm>
        </p:grpSpPr>
        <p:sp>
          <p:nvSpPr>
            <p:cNvPr id="29" name="object 29"/>
            <p:cNvSpPr/>
            <p:nvPr/>
          </p:nvSpPr>
          <p:spPr>
            <a:xfrm>
              <a:off x="5239329" y="804472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1212" y="42142"/>
                  </a:moveTo>
                  <a:lnTo>
                    <a:pt x="0" y="21710"/>
                  </a:lnTo>
                  <a:lnTo>
                    <a:pt x="22775" y="0"/>
                  </a:lnTo>
                  <a:lnTo>
                    <a:pt x="41212" y="4214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239329" y="804472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710"/>
                  </a:moveTo>
                  <a:lnTo>
                    <a:pt x="41212" y="42142"/>
                  </a:lnTo>
                  <a:lnTo>
                    <a:pt x="22775" y="0"/>
                  </a:lnTo>
                  <a:lnTo>
                    <a:pt x="0" y="2171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891600" y="6334262"/>
            <a:ext cx="41275" cy="861060"/>
            <a:chOff x="1891600" y="6334262"/>
            <a:chExt cx="41275" cy="861060"/>
          </a:xfrm>
        </p:grpSpPr>
        <p:sp>
          <p:nvSpPr>
            <p:cNvPr id="32" name="object 32"/>
            <p:cNvSpPr/>
            <p:nvPr/>
          </p:nvSpPr>
          <p:spPr>
            <a:xfrm>
              <a:off x="1912094" y="6339025"/>
              <a:ext cx="8890" cy="808355"/>
            </a:xfrm>
            <a:custGeom>
              <a:avLst/>
              <a:gdLst/>
              <a:ahLst/>
              <a:cxnLst/>
              <a:rect l="l" t="t" r="r" b="b"/>
              <a:pathLst>
                <a:path w="8889" h="808354">
                  <a:moveTo>
                    <a:pt x="8405" y="0"/>
                  </a:moveTo>
                  <a:lnTo>
                    <a:pt x="0" y="807752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6362" y="7146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282" y="43386"/>
                  </a:moveTo>
                  <a:lnTo>
                    <a:pt x="0" y="0"/>
                  </a:lnTo>
                  <a:lnTo>
                    <a:pt x="31463" y="328"/>
                  </a:lnTo>
                  <a:lnTo>
                    <a:pt x="15282" y="4338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96362" y="71466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282" y="43386"/>
                  </a:lnTo>
                  <a:lnTo>
                    <a:pt x="31463" y="3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96587" y="4109476"/>
            <a:ext cx="2048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945" algn="l"/>
                <a:tab pos="1640839" algn="l"/>
                <a:tab pos="177863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4200" b="1" spc="-44" baseline="-2976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4200" b="1" baseline="-2976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4200" baseline="-2976">
              <a:latin typeface="Calibri"/>
              <a:cs typeface="Calibri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3596599" y="5298049"/>
          <a:ext cx="4447540" cy="167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930"/>
                <a:gridCol w="650240"/>
                <a:gridCol w="1055370"/>
                <a:gridCol w="1016000"/>
              </a:tblGrid>
              <a:tr h="1305235"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540"/>
                        </a:spcBef>
                        <a:tabLst>
                          <a:tab pos="702945" algn="l"/>
                          <a:tab pos="1652270" algn="l"/>
                        </a:tabLst>
                      </a:pP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A	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95580" marB="0">
                    <a:lnR w="28575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34163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 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  <a:tr h="3735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ts val="284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4363475" y="6700276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25075" y="6471676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0499" y="2920550"/>
            <a:ext cx="7829550" cy="5263515"/>
            <a:chOff x="860499" y="2920550"/>
            <a:chExt cx="7829550" cy="5263515"/>
          </a:xfrm>
        </p:grpSpPr>
        <p:sp>
          <p:nvSpPr>
            <p:cNvPr id="3" name="object 3"/>
            <p:cNvSpPr/>
            <p:nvPr/>
          </p:nvSpPr>
          <p:spPr>
            <a:xfrm>
              <a:off x="8009524" y="7413205"/>
              <a:ext cx="675640" cy="765810"/>
            </a:xfrm>
            <a:custGeom>
              <a:avLst/>
              <a:gdLst/>
              <a:ahLst/>
              <a:cxnLst/>
              <a:rect l="l" t="t" r="r" b="b"/>
              <a:pathLst>
                <a:path w="675640" h="765809">
                  <a:moveTo>
                    <a:pt x="0" y="538075"/>
                  </a:moveTo>
                  <a:lnTo>
                    <a:pt x="20103" y="563981"/>
                  </a:lnTo>
                  <a:lnTo>
                    <a:pt x="47072" y="602146"/>
                  </a:lnTo>
                  <a:lnTo>
                    <a:pt x="79434" y="646194"/>
                  </a:lnTo>
                  <a:lnTo>
                    <a:pt x="115719" y="689752"/>
                  </a:lnTo>
                  <a:lnTo>
                    <a:pt x="154456" y="726446"/>
                  </a:lnTo>
                  <a:lnTo>
                    <a:pt x="194174" y="749900"/>
                  </a:lnTo>
                  <a:lnTo>
                    <a:pt x="237367" y="761179"/>
                  </a:lnTo>
                  <a:lnTo>
                    <a:pt x="285709" y="765592"/>
                  </a:lnTo>
                  <a:lnTo>
                    <a:pt x="336503" y="763141"/>
                  </a:lnTo>
                  <a:lnTo>
                    <a:pt x="387051" y="753825"/>
                  </a:lnTo>
                  <a:lnTo>
                    <a:pt x="434658" y="737645"/>
                  </a:lnTo>
                  <a:lnTo>
                    <a:pt x="476624" y="714600"/>
                  </a:lnTo>
                  <a:lnTo>
                    <a:pt x="508945" y="686914"/>
                  </a:lnTo>
                  <a:lnTo>
                    <a:pt x="539927" y="650891"/>
                  </a:lnTo>
                  <a:lnTo>
                    <a:pt x="568953" y="609002"/>
                  </a:lnTo>
                  <a:lnTo>
                    <a:pt x="595406" y="563715"/>
                  </a:lnTo>
                  <a:lnTo>
                    <a:pt x="618668" y="517502"/>
                  </a:lnTo>
                  <a:lnTo>
                    <a:pt x="638122" y="472832"/>
                  </a:lnTo>
                  <a:lnTo>
                    <a:pt x="653149" y="432175"/>
                  </a:lnTo>
                  <a:lnTo>
                    <a:pt x="667554" y="379358"/>
                  </a:lnTo>
                  <a:lnTo>
                    <a:pt x="675180" y="327386"/>
                  </a:lnTo>
                  <a:lnTo>
                    <a:pt x="675603" y="277107"/>
                  </a:lnTo>
                  <a:lnTo>
                    <a:pt x="668401" y="229371"/>
                  </a:lnTo>
                  <a:lnTo>
                    <a:pt x="653149" y="185025"/>
                  </a:lnTo>
                  <a:lnTo>
                    <a:pt x="628154" y="141811"/>
                  </a:lnTo>
                  <a:lnTo>
                    <a:pt x="593697" y="99163"/>
                  </a:lnTo>
                  <a:lnTo>
                    <a:pt x="552321" y="60469"/>
                  </a:lnTo>
                  <a:lnTo>
                    <a:pt x="506566" y="29119"/>
                  </a:lnTo>
                  <a:lnTo>
                    <a:pt x="458974" y="8500"/>
                  </a:lnTo>
                  <a:lnTo>
                    <a:pt x="415578" y="695"/>
                  </a:lnTo>
                  <a:lnTo>
                    <a:pt x="366786" y="0"/>
                  </a:lnTo>
                  <a:lnTo>
                    <a:pt x="315543" y="5188"/>
                  </a:lnTo>
                  <a:lnTo>
                    <a:pt x="264790" y="15035"/>
                  </a:lnTo>
                  <a:lnTo>
                    <a:pt x="217470" y="28314"/>
                  </a:lnTo>
                  <a:lnTo>
                    <a:pt x="176524" y="43800"/>
                  </a:lnTo>
                  <a:lnTo>
                    <a:pt x="134299" y="70209"/>
                  </a:lnTo>
                  <a:lnTo>
                    <a:pt x="96451" y="106079"/>
                  </a:lnTo>
                  <a:lnTo>
                    <a:pt x="63829" y="144633"/>
                  </a:lnTo>
                  <a:lnTo>
                    <a:pt x="37279" y="179091"/>
                  </a:lnTo>
                  <a:lnTo>
                    <a:pt x="17649" y="202675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3199" y="2933250"/>
              <a:ext cx="2723515" cy="2159000"/>
            </a:xfrm>
            <a:custGeom>
              <a:avLst/>
              <a:gdLst/>
              <a:ahLst/>
              <a:cxnLst/>
              <a:rect l="l" t="t" r="r" b="b"/>
              <a:pathLst>
                <a:path w="2723515" h="2159000">
                  <a:moveTo>
                    <a:pt x="0" y="0"/>
                  </a:moveTo>
                  <a:lnTo>
                    <a:pt x="2723399" y="0"/>
                  </a:lnTo>
                  <a:lnTo>
                    <a:pt x="2723399" y="2158499"/>
                  </a:lnTo>
                  <a:lnTo>
                    <a:pt x="0" y="21584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6" name="object 6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6751" y="2021868"/>
            <a:ext cx="632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Follow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Parsing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Algorithm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(Step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6)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6224" y="2918776"/>
            <a:ext cx="25406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150620" marR="324485" indent="-1138555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90149" y="2933250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77574" y="2912055"/>
            <a:ext cx="128333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22699" y="4078849"/>
            <a:ext cx="2723515" cy="1678939"/>
          </a:xfrm>
          <a:custGeom>
            <a:avLst/>
            <a:gdLst/>
            <a:ahLst/>
            <a:cxnLst/>
            <a:rect l="l" t="t" r="r" b="b"/>
            <a:pathLst>
              <a:path w="2723515" h="1678939">
                <a:moveTo>
                  <a:pt x="0" y="0"/>
                </a:moveTo>
                <a:lnTo>
                  <a:pt x="2723399" y="0"/>
                </a:lnTo>
                <a:lnTo>
                  <a:pt x="2723399" y="1678799"/>
                </a:lnTo>
                <a:lnTo>
                  <a:pt x="0" y="16787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408425" y="4037886"/>
            <a:ext cx="228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 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2825" y="4037886"/>
            <a:ext cx="161353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223520" marR="324485" indent="-224154">
              <a:lnSpc>
                <a:spcPct val="100000"/>
              </a:lnSpc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73199" y="5962150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58924" y="5940956"/>
            <a:ext cx="228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73324" y="5940956"/>
            <a:ext cx="12928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2352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41167" y="7654642"/>
            <a:ext cx="46355" cy="54610"/>
            <a:chOff x="5241167" y="7654642"/>
            <a:chExt cx="46355" cy="54610"/>
          </a:xfrm>
        </p:grpSpPr>
        <p:sp>
          <p:nvSpPr>
            <p:cNvPr id="19" name="object 19"/>
            <p:cNvSpPr/>
            <p:nvPr/>
          </p:nvSpPr>
          <p:spPr>
            <a:xfrm>
              <a:off x="5245929" y="7659405"/>
              <a:ext cx="36830" cy="45085"/>
            </a:xfrm>
            <a:custGeom>
              <a:avLst/>
              <a:gdLst/>
              <a:ahLst/>
              <a:cxnLst/>
              <a:rect l="l" t="t" r="r" b="b"/>
              <a:pathLst>
                <a:path w="36829" h="45084">
                  <a:moveTo>
                    <a:pt x="36665" y="44846"/>
                  </a:moveTo>
                  <a:lnTo>
                    <a:pt x="0" y="17070"/>
                  </a:lnTo>
                  <a:lnTo>
                    <a:pt x="26432" y="0"/>
                  </a:lnTo>
                  <a:lnTo>
                    <a:pt x="36665" y="4484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45929" y="7659405"/>
              <a:ext cx="36830" cy="45085"/>
            </a:xfrm>
            <a:custGeom>
              <a:avLst/>
              <a:gdLst/>
              <a:ahLst/>
              <a:cxnLst/>
              <a:rect l="l" t="t" r="r" b="b"/>
              <a:pathLst>
                <a:path w="36829" h="45084">
                  <a:moveTo>
                    <a:pt x="0" y="17070"/>
                  </a:moveTo>
                  <a:lnTo>
                    <a:pt x="36665" y="44846"/>
                  </a:lnTo>
                  <a:lnTo>
                    <a:pt x="26432" y="0"/>
                  </a:lnTo>
                  <a:lnTo>
                    <a:pt x="0" y="1707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891600" y="3295815"/>
            <a:ext cx="3401060" cy="4377055"/>
            <a:chOff x="1891600" y="3295815"/>
            <a:chExt cx="3401060" cy="4377055"/>
          </a:xfrm>
        </p:grpSpPr>
        <p:sp>
          <p:nvSpPr>
            <p:cNvPr id="22" name="object 22"/>
            <p:cNvSpPr/>
            <p:nvPr/>
          </p:nvSpPr>
          <p:spPr>
            <a:xfrm>
              <a:off x="5243948" y="47145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43948" y="47145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12094" y="5100549"/>
              <a:ext cx="3347085" cy="2567940"/>
            </a:xfrm>
            <a:custGeom>
              <a:avLst/>
              <a:gdLst/>
              <a:ahLst/>
              <a:cxnLst/>
              <a:rect l="l" t="t" r="r" b="b"/>
              <a:pathLst>
                <a:path w="3347085" h="2567940">
                  <a:moveTo>
                    <a:pt x="1689055" y="0"/>
                  </a:moveTo>
                  <a:lnTo>
                    <a:pt x="3347051" y="2567390"/>
                  </a:lnTo>
                </a:path>
                <a:path w="3347085" h="2567940">
                  <a:moveTo>
                    <a:pt x="8405" y="19274"/>
                  </a:moveTo>
                  <a:lnTo>
                    <a:pt x="0" y="827027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96362" y="59274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282" y="43386"/>
                  </a:moveTo>
                  <a:lnTo>
                    <a:pt x="0" y="0"/>
                  </a:lnTo>
                  <a:lnTo>
                    <a:pt x="31463" y="327"/>
                  </a:lnTo>
                  <a:lnTo>
                    <a:pt x="15282" y="4338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96362" y="59274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282" y="43386"/>
                  </a:lnTo>
                  <a:lnTo>
                    <a:pt x="31463" y="32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32748" y="3300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32748" y="3300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96587" y="2890276"/>
            <a:ext cx="2048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2945" algn="l"/>
                <a:tab pos="1640839" algn="l"/>
                <a:tab pos="177863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sz="4200" b="1" spc="-44" baseline="-2976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4200" b="1" baseline="-2976" dirty="0">
                <a:solidFill>
                  <a:srgbClr val="2F5496"/>
                </a:solidFill>
                <a:latin typeface="Calibri"/>
                <a:cs typeface="Calibri"/>
              </a:rPr>
              <a:t>’</a:t>
            </a:r>
            <a:endParaRPr sz="4200" baseline="-2976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07787" y="4261876"/>
            <a:ext cx="165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  <a:tab pos="1640839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63475" y="5785875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5075" y="5252475"/>
            <a:ext cx="21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785949" y="2933250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858975" y="2912055"/>
            <a:ext cx="193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773375" y="2912055"/>
            <a:ext cx="16256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smtClean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lang="en-US" sz="2800" b="1" spc="-5" smtClean="0">
                <a:solidFill>
                  <a:srgbClr val="2F5496"/>
                </a:solidFill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72199" y="4485799"/>
            <a:ext cx="819785" cy="615950"/>
          </a:xfrm>
          <a:prstGeom prst="rect">
            <a:avLst/>
          </a:prstGeom>
          <a:ln w="25399">
            <a:solidFill>
              <a:srgbClr val="2F5496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3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785949" y="6876550"/>
            <a:ext cx="2723515" cy="865505"/>
          </a:xfrm>
          <a:custGeom>
            <a:avLst/>
            <a:gdLst/>
            <a:ahLst/>
            <a:cxnLst/>
            <a:rect l="l" t="t" r="r" b="b"/>
            <a:pathLst>
              <a:path w="2723515" h="865504">
                <a:moveTo>
                  <a:pt x="0" y="0"/>
                </a:moveTo>
                <a:lnTo>
                  <a:pt x="2723399" y="0"/>
                </a:lnTo>
                <a:lnTo>
                  <a:pt x="2723399" y="864899"/>
                </a:lnTo>
                <a:lnTo>
                  <a:pt x="0" y="864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2F54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871675" y="6855355"/>
            <a:ext cx="2286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786075" y="6855355"/>
            <a:ext cx="15728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24154">
              <a:lnSpc>
                <a:spcPct val="100000"/>
              </a:lnSpc>
              <a:spcBef>
                <a:spcPts val="100"/>
              </a:spcBef>
              <a:tabLst>
                <a:tab pos="9137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I6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661219" y="3195401"/>
            <a:ext cx="3115945" cy="4432300"/>
            <a:chOff x="6661219" y="3195401"/>
            <a:chExt cx="3115945" cy="4432300"/>
          </a:xfrm>
        </p:grpSpPr>
        <p:sp>
          <p:nvSpPr>
            <p:cNvPr id="41" name="object 41"/>
            <p:cNvSpPr/>
            <p:nvPr/>
          </p:nvSpPr>
          <p:spPr>
            <a:xfrm>
              <a:off x="8067199" y="3224341"/>
              <a:ext cx="1630045" cy="1099820"/>
            </a:xfrm>
            <a:custGeom>
              <a:avLst/>
              <a:gdLst/>
              <a:ahLst/>
              <a:cxnLst/>
              <a:rect l="l" t="t" r="r" b="b"/>
              <a:pathLst>
                <a:path w="1630045" h="1099820">
                  <a:moveTo>
                    <a:pt x="0" y="1099633"/>
                  </a:moveTo>
                  <a:lnTo>
                    <a:pt x="1629626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688026" y="320016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17599" y="37219"/>
                  </a:moveTo>
                  <a:lnTo>
                    <a:pt x="0" y="11136"/>
                  </a:lnTo>
                  <a:lnTo>
                    <a:pt x="44630" y="0"/>
                  </a:lnTo>
                  <a:lnTo>
                    <a:pt x="17599" y="37219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688026" y="3200163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4" h="37464">
                  <a:moveTo>
                    <a:pt x="17599" y="37219"/>
                  </a:moveTo>
                  <a:lnTo>
                    <a:pt x="44630" y="0"/>
                  </a:lnTo>
                  <a:lnTo>
                    <a:pt x="0" y="11136"/>
                  </a:lnTo>
                  <a:lnTo>
                    <a:pt x="17599" y="3721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714968" y="48348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163" y="0"/>
                  </a:lnTo>
                  <a:lnTo>
                    <a:pt x="43306" y="15957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714968" y="483486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306" y="15957"/>
                  </a:lnTo>
                  <a:lnTo>
                    <a:pt x="163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728719" y="710607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161" y="0"/>
                  </a:lnTo>
                  <a:lnTo>
                    <a:pt x="43305" y="15954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728719" y="710607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305" y="15954"/>
                  </a:lnTo>
                  <a:lnTo>
                    <a:pt x="161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59699" y="7577624"/>
              <a:ext cx="25400" cy="19050"/>
            </a:xfrm>
            <a:custGeom>
              <a:avLst/>
              <a:gdLst/>
              <a:ahLst/>
              <a:cxnLst/>
              <a:rect l="l" t="t" r="r" b="b"/>
              <a:pathLst>
                <a:path w="25400" h="19050">
                  <a:moveTo>
                    <a:pt x="24849" y="0"/>
                  </a:moveTo>
                  <a:lnTo>
                    <a:pt x="0" y="18717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25172" y="7583774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4">
                  <a:moveTo>
                    <a:pt x="0" y="38572"/>
                  </a:moveTo>
                  <a:lnTo>
                    <a:pt x="25061" y="0"/>
                  </a:lnTo>
                  <a:lnTo>
                    <a:pt x="43992" y="25133"/>
                  </a:lnTo>
                  <a:lnTo>
                    <a:pt x="0" y="3857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5172" y="7583774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4">
                  <a:moveTo>
                    <a:pt x="25061" y="0"/>
                  </a:moveTo>
                  <a:lnTo>
                    <a:pt x="0" y="38572"/>
                  </a:lnTo>
                  <a:lnTo>
                    <a:pt x="43992" y="25133"/>
                  </a:lnTo>
                  <a:lnTo>
                    <a:pt x="25061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81715" y="5771350"/>
              <a:ext cx="8890" cy="1048385"/>
            </a:xfrm>
            <a:custGeom>
              <a:avLst/>
              <a:gdLst/>
              <a:ahLst/>
              <a:cxnLst/>
              <a:rect l="l" t="t" r="r" b="b"/>
              <a:pathLst>
                <a:path w="8890" h="1048384">
                  <a:moveTo>
                    <a:pt x="8534" y="0"/>
                  </a:moveTo>
                  <a:lnTo>
                    <a:pt x="0" y="1048051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65982" y="68192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380" y="43352"/>
                  </a:moveTo>
                  <a:lnTo>
                    <a:pt x="0" y="0"/>
                  </a:lnTo>
                  <a:lnTo>
                    <a:pt x="31464" y="256"/>
                  </a:lnTo>
                  <a:lnTo>
                    <a:pt x="15380" y="43352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65982" y="68192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380" y="43352"/>
                  </a:lnTo>
                  <a:lnTo>
                    <a:pt x="31464" y="25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771425" y="7767725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29649" y="6068101"/>
            <a:ext cx="196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14387" y="6641500"/>
            <a:ext cx="1732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3270" algn="l"/>
                <a:tab pos="171894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A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028537" y="4395501"/>
            <a:ext cx="170433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300" algn="l"/>
                <a:tab pos="1691005" algn="l"/>
              </a:tabLst>
            </a:pP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u="heavy" dirty="0">
                <a:solidFill>
                  <a:srgbClr val="2F5496"/>
                </a:solidFill>
                <a:uFill>
                  <a:solidFill>
                    <a:srgbClr val="44546A"/>
                  </a:solidFill>
                </a:uFill>
                <a:latin typeface="Calibri"/>
                <a:cs typeface="Calibri"/>
              </a:rPr>
              <a:t>b	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2109786" y="6863850"/>
          <a:ext cx="5888990" cy="16787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7380"/>
                <a:gridCol w="650240"/>
                <a:gridCol w="1055370"/>
                <a:gridCol w="1016000"/>
              </a:tblGrid>
              <a:tr h="424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44546A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3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</a:tr>
              <a:tr h="718549">
                <a:tc>
                  <a:txBody>
                    <a:bodyPr/>
                    <a:lstStyle/>
                    <a:p>
                      <a:pPr marR="235585"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1615" marB="0">
                    <a:lnL w="19050">
                      <a:solidFill>
                        <a:srgbClr val="44546A"/>
                      </a:solidFill>
                      <a:prstDash val="solid"/>
                    </a:lnL>
                    <a:lnR w="28575">
                      <a:solidFill>
                        <a:srgbClr val="2F5496"/>
                      </a:solidFill>
                      <a:prstDash val="solid"/>
                    </a:lnR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509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 rowSpan="2">
                  <a:txBody>
                    <a:bodyPr/>
                    <a:lstStyle/>
                    <a:p>
                      <a:pPr marL="34925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4925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</a:tcPr>
                </a:tc>
              </a:tr>
              <a:tr h="16249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</a:tcPr>
                </a:tc>
              </a:tr>
              <a:tr h="3735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ts val="284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9" name="object 59"/>
          <p:cNvGrpSpPr/>
          <p:nvPr/>
        </p:nvGrpSpPr>
        <p:grpSpPr>
          <a:xfrm>
            <a:off x="2106278" y="6836211"/>
            <a:ext cx="41275" cy="53340"/>
            <a:chOff x="2106278" y="6836211"/>
            <a:chExt cx="41275" cy="53340"/>
          </a:xfrm>
        </p:grpSpPr>
        <p:sp>
          <p:nvSpPr>
            <p:cNvPr id="60" name="object 60"/>
            <p:cNvSpPr/>
            <p:nvPr/>
          </p:nvSpPr>
          <p:spPr>
            <a:xfrm>
              <a:off x="2111040" y="68409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341"/>
                  </a:moveTo>
                  <a:lnTo>
                    <a:pt x="0" y="43106"/>
                  </a:lnTo>
                  <a:lnTo>
                    <a:pt x="16055" y="0"/>
                  </a:lnTo>
                  <a:lnTo>
                    <a:pt x="31464" y="4334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11040" y="68409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341"/>
                  </a:moveTo>
                  <a:lnTo>
                    <a:pt x="16055" y="0"/>
                  </a:lnTo>
                  <a:lnTo>
                    <a:pt x="0" y="43106"/>
                  </a:lnTo>
                  <a:lnTo>
                    <a:pt x="31464" y="4334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788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Notes</a:t>
            </a:r>
            <a:r>
              <a:rPr sz="3000" spc="-30" dirty="0"/>
              <a:t> </a:t>
            </a:r>
            <a:r>
              <a:rPr sz="3000" spc="-15" dirty="0"/>
              <a:t>from</a:t>
            </a:r>
            <a:r>
              <a:rPr sz="3000" spc="-25" dirty="0"/>
              <a:t> </a:t>
            </a:r>
            <a:r>
              <a:rPr sz="3000" spc="-5" dirty="0"/>
              <a:t>the</a:t>
            </a:r>
            <a:r>
              <a:rPr sz="3000" spc="-25" dirty="0"/>
              <a:t> </a:t>
            </a:r>
            <a:r>
              <a:rPr sz="3000" spc="-5" dirty="0"/>
              <a:t>solution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0596" y="2215840"/>
            <a:ext cx="10873740" cy="640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canonical collection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LR(0)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represented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C = {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I0, I1, I2,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I4, I5, I6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●"/>
            </a:pPr>
            <a:endParaRPr sz="3150">
              <a:latin typeface="Calibri"/>
              <a:cs typeface="Calibri"/>
            </a:endParaRPr>
          </a:p>
          <a:p>
            <a:pPr marL="455930" marR="11430" indent="-443865" algn="just">
              <a:lnSpc>
                <a:spcPct val="114999"/>
              </a:lnSpc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Notice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transition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I4.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made</a:t>
            </a:r>
            <a:r>
              <a:rPr sz="2800" b="1" spc="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directly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point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box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actually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contains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correspond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I4,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just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like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how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transition from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 and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 is, but it will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look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very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cluttered.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●"/>
            </a:pPr>
            <a:endParaRPr sz="355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buClr>
                <a:srgbClr val="31538F"/>
              </a:buClr>
              <a:buFont typeface="Arial"/>
              <a:buChar char="●"/>
              <a:tabLst>
                <a:tab pos="455930" algn="l"/>
                <a:tab pos="456565" algn="l"/>
                <a:tab pos="1370330" algn="l"/>
                <a:tab pos="2284730" algn="l"/>
              </a:tabLst>
            </a:pP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C55A11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S</a:t>
            </a:r>
            <a:r>
              <a:rPr sz="2800" b="1" spc="-5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55930" marR="11430" algn="just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aforementioned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known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special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final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item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6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indicates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thus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accepted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parser.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95656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LR(0)</a:t>
            </a:r>
            <a:r>
              <a:rPr sz="3000" spc="-45" dirty="0"/>
              <a:t> </a:t>
            </a:r>
            <a:r>
              <a:rPr sz="3000" spc="-15" dirty="0"/>
              <a:t>parsing</a:t>
            </a:r>
            <a:r>
              <a:rPr sz="3000" spc="-40" dirty="0"/>
              <a:t> </a:t>
            </a:r>
            <a:r>
              <a:rPr sz="3000" spc="-10" dirty="0"/>
              <a:t>table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11485"/>
            <a:ext cx="9098915" cy="55289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consists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three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parts-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endParaRPr sz="2800">
              <a:latin typeface="Calibri"/>
              <a:cs typeface="Calibri"/>
            </a:endParaRPr>
          </a:p>
          <a:p>
            <a:pPr marL="12700" marR="12700">
              <a:lnSpc>
                <a:spcPct val="114999"/>
              </a:lnSpc>
              <a:spcBef>
                <a:spcPts val="248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1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numbers</a:t>
            </a:r>
            <a:r>
              <a:rPr sz="2800" b="1" spc="1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1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</a:t>
            </a:r>
            <a:r>
              <a:rPr sz="2800" b="1" spc="1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diagram</a:t>
            </a:r>
            <a:r>
              <a:rPr sz="2800" b="1" spc="1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1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sz="2800" b="1" spc="1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‘state’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column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of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5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‘action’</a:t>
            </a:r>
            <a:r>
              <a:rPr sz="2800" b="1" spc="26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column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sub-columns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2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each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terminal</a:t>
            </a:r>
            <a:r>
              <a:rPr sz="2800" b="1" spc="2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also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“$”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symbol.</a:t>
            </a:r>
            <a:endParaRPr sz="2800">
              <a:latin typeface="Calibri"/>
              <a:cs typeface="Calibri"/>
            </a:endParaRPr>
          </a:p>
          <a:p>
            <a:pPr marL="12700" marR="36830">
              <a:lnSpc>
                <a:spcPct val="114999"/>
              </a:lnSpc>
              <a:spcBef>
                <a:spcPts val="1105"/>
              </a:spcBef>
              <a:tabLst>
                <a:tab pos="720725" algn="l"/>
                <a:tab pos="1722755" algn="l"/>
                <a:tab pos="2979420" algn="l"/>
                <a:tab pos="3648710" algn="l"/>
                <a:tab pos="5678170" algn="l"/>
                <a:tab pos="6264910" algn="l"/>
                <a:tab pos="712025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95" dirty="0">
                <a:solidFill>
                  <a:srgbClr val="C55A11"/>
                </a:solidFill>
                <a:latin typeface="Calibri"/>
                <a:cs typeface="Calibri"/>
              </a:rPr>
              <a:t>‘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g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C55A11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’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olum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sub-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olumn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h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non-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erminal  used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grammar.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1349" y="4212055"/>
            <a:ext cx="9195435" cy="445960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1605"/>
              </a:spcBef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filling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now.</a:t>
            </a:r>
            <a:endParaRPr sz="2800">
              <a:latin typeface="Calibri"/>
              <a:cs typeface="Calibri"/>
            </a:endParaRPr>
          </a:p>
          <a:p>
            <a:pPr marL="38100" marR="94615" algn="just">
              <a:lnSpc>
                <a:spcPct val="114999"/>
              </a:lnSpc>
              <a:spcBef>
                <a:spcPts val="10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I0,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transition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over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“S”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leads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r>
              <a:rPr sz="2800" b="1" spc="2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so,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fill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‘S’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sub-column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‘goto’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column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as</a:t>
            </a:r>
            <a:r>
              <a:rPr sz="2800" b="1" spc="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“1”. 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Similarly,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sub-column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20" dirty="0">
                <a:solidFill>
                  <a:srgbClr val="2F5496"/>
                </a:solidFill>
                <a:latin typeface="Calibri"/>
                <a:cs typeface="Calibri"/>
              </a:rPr>
              <a:t>‘A’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gets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“2”.</a:t>
            </a:r>
            <a:endParaRPr sz="2800">
              <a:latin typeface="Calibri"/>
              <a:cs typeface="Calibri"/>
            </a:endParaRPr>
          </a:p>
          <a:p>
            <a:pPr marL="38100" marR="126364" algn="just">
              <a:lnSpc>
                <a:spcPct val="114999"/>
              </a:lnSpc>
              <a:spcBef>
                <a:spcPts val="1000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Transition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called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shift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 It 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denoted by 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“s</a:t>
            </a:r>
            <a:r>
              <a:rPr sz="2775" b="1" spc="-89" baseline="-3153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”, 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  <a:p>
            <a:pPr marL="38100" marR="30480" algn="just">
              <a:lnSpc>
                <a:spcPct val="114999"/>
              </a:lnSpc>
              <a:spcBef>
                <a:spcPts val="10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it. It 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denoted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 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“r</a:t>
            </a:r>
            <a:r>
              <a:rPr sz="2775" b="1" spc="-82" baseline="-3153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”,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2309812"/>
          <a:ext cx="9685019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170"/>
                <a:gridCol w="1614170"/>
                <a:gridCol w="1614169"/>
                <a:gridCol w="1614170"/>
                <a:gridCol w="1614170"/>
                <a:gridCol w="1614170"/>
              </a:tblGrid>
              <a:tr h="609574">
                <a:tc rowSpan="2"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4551090"/>
            <a:ext cx="908875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1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contains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special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item.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“Accept”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should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put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under the ‘$’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sub-column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the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‘Action’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column.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2538412"/>
          <a:ext cx="9685019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170"/>
                <a:gridCol w="1614170"/>
                <a:gridCol w="1614169"/>
                <a:gridCol w="1614170"/>
                <a:gridCol w="1614170"/>
                <a:gridCol w="1614170"/>
              </a:tblGrid>
              <a:tr h="609574">
                <a:tc rowSpan="2"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802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212" y="5815012"/>
          <a:ext cx="9685019" cy="243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170"/>
                <a:gridCol w="1614170"/>
                <a:gridCol w="1614169"/>
                <a:gridCol w="1614170"/>
                <a:gridCol w="1614170"/>
                <a:gridCol w="1614170"/>
              </a:tblGrid>
              <a:tr h="609574">
                <a:tc rowSpan="2"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802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4002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70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651" y="2643478"/>
            <a:ext cx="6666230" cy="2987040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about: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Types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Model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Construction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1869461"/>
            <a:ext cx="5092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Similarly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filling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I3.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2614612"/>
          <a:ext cx="9685019" cy="365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170"/>
                <a:gridCol w="1614170"/>
                <a:gridCol w="1614169"/>
                <a:gridCol w="1614170"/>
                <a:gridCol w="1614170"/>
                <a:gridCol w="1614170"/>
              </a:tblGrid>
              <a:tr h="609574">
                <a:tc rowSpan="2">
                  <a:txBody>
                    <a:bodyPr/>
                    <a:lstStyle/>
                    <a:p>
                      <a:pPr marL="427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1120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802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802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802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49" y="6451210"/>
            <a:ext cx="9362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8545" algn="l"/>
                <a:tab pos="1570990" algn="l"/>
                <a:tab pos="1992630" algn="l"/>
                <a:tab pos="2695575" algn="l"/>
                <a:tab pos="3116580" algn="l"/>
                <a:tab pos="3968750" algn="l"/>
                <a:tab pos="4291330" algn="l"/>
                <a:tab pos="5090160" algn="l"/>
                <a:tab pos="5911215" algn="l"/>
                <a:tab pos="6751320" algn="l"/>
                <a:tab pos="7454265" algn="l"/>
                <a:tab pos="8020050" algn="l"/>
                <a:tab pos="860869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I4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5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6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h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mu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49" y="6941938"/>
            <a:ext cx="9387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1175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them.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place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“r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”</a:t>
            </a:r>
            <a:r>
              <a:rPr sz="2800" b="1" spc="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entire</a:t>
            </a:r>
            <a:r>
              <a:rPr sz="2800" b="1" spc="6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action</a:t>
            </a:r>
            <a:r>
              <a:rPr sz="2800" b="1" spc="5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749" y="7193821"/>
            <a:ext cx="9356725" cy="16725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37235" algn="ctr">
              <a:lnSpc>
                <a:spcPts val="2039"/>
              </a:lnSpc>
              <a:spcBef>
                <a:spcPts val="114"/>
              </a:spcBef>
            </a:pPr>
            <a:r>
              <a:rPr sz="1850" b="1" spc="5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ts val="3180"/>
              </a:lnSpc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disadvantage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parser(as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does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perform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lookahead).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“X”</a:t>
            </a:r>
            <a:r>
              <a:rPr sz="2800" b="1" spc="1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subscript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takes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value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rule number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rule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corresponds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14100" y="6272350"/>
            <a:ext cx="3485515" cy="2439035"/>
            <a:chOff x="10614100" y="6272350"/>
            <a:chExt cx="3485515" cy="2439035"/>
          </a:xfrm>
        </p:grpSpPr>
        <p:sp>
          <p:nvSpPr>
            <p:cNvPr id="11" name="object 11"/>
            <p:cNvSpPr/>
            <p:nvPr/>
          </p:nvSpPr>
          <p:spPr>
            <a:xfrm>
              <a:off x="10626800" y="6285050"/>
              <a:ext cx="3460115" cy="2413635"/>
            </a:xfrm>
            <a:custGeom>
              <a:avLst/>
              <a:gdLst/>
              <a:ahLst/>
              <a:cxnLst/>
              <a:rect l="l" t="t" r="r" b="b"/>
              <a:pathLst>
                <a:path w="3460115" h="2413634">
                  <a:moveTo>
                    <a:pt x="3057642" y="2413499"/>
                  </a:moveTo>
                  <a:lnTo>
                    <a:pt x="402257" y="2413499"/>
                  </a:lnTo>
                  <a:lnTo>
                    <a:pt x="355345" y="2410793"/>
                  </a:lnTo>
                  <a:lnTo>
                    <a:pt x="310023" y="2402876"/>
                  </a:lnTo>
                  <a:lnTo>
                    <a:pt x="266592" y="2390048"/>
                  </a:lnTo>
                  <a:lnTo>
                    <a:pt x="225354" y="2372614"/>
                  </a:lnTo>
                  <a:lnTo>
                    <a:pt x="186612" y="2350873"/>
                  </a:lnTo>
                  <a:lnTo>
                    <a:pt x="150666" y="2325128"/>
                  </a:lnTo>
                  <a:lnTo>
                    <a:pt x="117818" y="2295681"/>
                  </a:lnTo>
                  <a:lnTo>
                    <a:pt x="88371" y="2262833"/>
                  </a:lnTo>
                  <a:lnTo>
                    <a:pt x="62626" y="2226887"/>
                  </a:lnTo>
                  <a:lnTo>
                    <a:pt x="40885" y="2188145"/>
                  </a:lnTo>
                  <a:lnTo>
                    <a:pt x="23451" y="2146907"/>
                  </a:lnTo>
                  <a:lnTo>
                    <a:pt x="10623" y="2103476"/>
                  </a:lnTo>
                  <a:lnTo>
                    <a:pt x="2706" y="2058154"/>
                  </a:lnTo>
                  <a:lnTo>
                    <a:pt x="0" y="2011242"/>
                  </a:lnTo>
                  <a:lnTo>
                    <a:pt x="0" y="402257"/>
                  </a:lnTo>
                  <a:lnTo>
                    <a:pt x="2706" y="355345"/>
                  </a:lnTo>
                  <a:lnTo>
                    <a:pt x="10623" y="310023"/>
                  </a:lnTo>
                  <a:lnTo>
                    <a:pt x="23451" y="266592"/>
                  </a:lnTo>
                  <a:lnTo>
                    <a:pt x="40885" y="225354"/>
                  </a:lnTo>
                  <a:lnTo>
                    <a:pt x="62626" y="186612"/>
                  </a:lnTo>
                  <a:lnTo>
                    <a:pt x="88371" y="150666"/>
                  </a:lnTo>
                  <a:lnTo>
                    <a:pt x="117818" y="117818"/>
                  </a:lnTo>
                  <a:lnTo>
                    <a:pt x="150666" y="88371"/>
                  </a:lnTo>
                  <a:lnTo>
                    <a:pt x="186612" y="62626"/>
                  </a:lnTo>
                  <a:lnTo>
                    <a:pt x="225354" y="40885"/>
                  </a:lnTo>
                  <a:lnTo>
                    <a:pt x="266592" y="23451"/>
                  </a:lnTo>
                  <a:lnTo>
                    <a:pt x="310023" y="10623"/>
                  </a:lnTo>
                  <a:lnTo>
                    <a:pt x="355345" y="2706"/>
                  </a:lnTo>
                  <a:lnTo>
                    <a:pt x="402257" y="0"/>
                  </a:lnTo>
                  <a:lnTo>
                    <a:pt x="3057642" y="0"/>
                  </a:lnTo>
                  <a:lnTo>
                    <a:pt x="3110516" y="3488"/>
                  </a:lnTo>
                  <a:lnTo>
                    <a:pt x="3162037" y="13781"/>
                  </a:lnTo>
                  <a:lnTo>
                    <a:pt x="3211579" y="30620"/>
                  </a:lnTo>
                  <a:lnTo>
                    <a:pt x="3258517" y="53745"/>
                  </a:lnTo>
                  <a:lnTo>
                    <a:pt x="3302226" y="82897"/>
                  </a:lnTo>
                  <a:lnTo>
                    <a:pt x="3342081" y="117818"/>
                  </a:lnTo>
                  <a:lnTo>
                    <a:pt x="3377002" y="157673"/>
                  </a:lnTo>
                  <a:lnTo>
                    <a:pt x="3406154" y="201382"/>
                  </a:lnTo>
                  <a:lnTo>
                    <a:pt x="3429279" y="248320"/>
                  </a:lnTo>
                  <a:lnTo>
                    <a:pt x="3446118" y="297862"/>
                  </a:lnTo>
                  <a:lnTo>
                    <a:pt x="3456411" y="349383"/>
                  </a:lnTo>
                  <a:lnTo>
                    <a:pt x="3459899" y="402257"/>
                  </a:lnTo>
                  <a:lnTo>
                    <a:pt x="3459899" y="2011242"/>
                  </a:lnTo>
                  <a:lnTo>
                    <a:pt x="3457193" y="2058154"/>
                  </a:lnTo>
                  <a:lnTo>
                    <a:pt x="3449276" y="2103476"/>
                  </a:lnTo>
                  <a:lnTo>
                    <a:pt x="3436448" y="2146907"/>
                  </a:lnTo>
                  <a:lnTo>
                    <a:pt x="3419013" y="2188145"/>
                  </a:lnTo>
                  <a:lnTo>
                    <a:pt x="3397273" y="2226887"/>
                  </a:lnTo>
                  <a:lnTo>
                    <a:pt x="3371528" y="2262833"/>
                  </a:lnTo>
                  <a:lnTo>
                    <a:pt x="3342081" y="2295681"/>
                  </a:lnTo>
                  <a:lnTo>
                    <a:pt x="3309233" y="2325128"/>
                  </a:lnTo>
                  <a:lnTo>
                    <a:pt x="3273287" y="2350873"/>
                  </a:lnTo>
                  <a:lnTo>
                    <a:pt x="3234544" y="2372614"/>
                  </a:lnTo>
                  <a:lnTo>
                    <a:pt x="3193307" y="2390048"/>
                  </a:lnTo>
                  <a:lnTo>
                    <a:pt x="3149876" y="2402876"/>
                  </a:lnTo>
                  <a:lnTo>
                    <a:pt x="3104554" y="2410793"/>
                  </a:lnTo>
                  <a:lnTo>
                    <a:pt x="3057642" y="24134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26800" y="6285050"/>
              <a:ext cx="3460115" cy="2413635"/>
            </a:xfrm>
            <a:custGeom>
              <a:avLst/>
              <a:gdLst/>
              <a:ahLst/>
              <a:cxnLst/>
              <a:rect l="l" t="t" r="r" b="b"/>
              <a:pathLst>
                <a:path w="3460115" h="2413634">
                  <a:moveTo>
                    <a:pt x="0" y="402257"/>
                  </a:moveTo>
                  <a:lnTo>
                    <a:pt x="2706" y="355345"/>
                  </a:lnTo>
                  <a:lnTo>
                    <a:pt x="10623" y="310023"/>
                  </a:lnTo>
                  <a:lnTo>
                    <a:pt x="23451" y="266592"/>
                  </a:lnTo>
                  <a:lnTo>
                    <a:pt x="40885" y="225354"/>
                  </a:lnTo>
                  <a:lnTo>
                    <a:pt x="62626" y="186612"/>
                  </a:lnTo>
                  <a:lnTo>
                    <a:pt x="88371" y="150666"/>
                  </a:lnTo>
                  <a:lnTo>
                    <a:pt x="117818" y="117818"/>
                  </a:lnTo>
                  <a:lnTo>
                    <a:pt x="150666" y="88371"/>
                  </a:lnTo>
                  <a:lnTo>
                    <a:pt x="186612" y="62626"/>
                  </a:lnTo>
                  <a:lnTo>
                    <a:pt x="225354" y="40885"/>
                  </a:lnTo>
                  <a:lnTo>
                    <a:pt x="266592" y="23451"/>
                  </a:lnTo>
                  <a:lnTo>
                    <a:pt x="310023" y="10623"/>
                  </a:lnTo>
                  <a:lnTo>
                    <a:pt x="355345" y="2706"/>
                  </a:lnTo>
                  <a:lnTo>
                    <a:pt x="402257" y="0"/>
                  </a:lnTo>
                  <a:lnTo>
                    <a:pt x="3057642" y="0"/>
                  </a:lnTo>
                  <a:lnTo>
                    <a:pt x="3110516" y="3488"/>
                  </a:lnTo>
                  <a:lnTo>
                    <a:pt x="3162037" y="13781"/>
                  </a:lnTo>
                  <a:lnTo>
                    <a:pt x="3211579" y="30620"/>
                  </a:lnTo>
                  <a:lnTo>
                    <a:pt x="3258517" y="53745"/>
                  </a:lnTo>
                  <a:lnTo>
                    <a:pt x="3302226" y="82897"/>
                  </a:lnTo>
                  <a:lnTo>
                    <a:pt x="3342081" y="117818"/>
                  </a:lnTo>
                  <a:lnTo>
                    <a:pt x="3377002" y="157673"/>
                  </a:lnTo>
                  <a:lnTo>
                    <a:pt x="3406154" y="201382"/>
                  </a:lnTo>
                  <a:lnTo>
                    <a:pt x="3429279" y="248320"/>
                  </a:lnTo>
                  <a:lnTo>
                    <a:pt x="3446118" y="297862"/>
                  </a:lnTo>
                  <a:lnTo>
                    <a:pt x="3456411" y="349383"/>
                  </a:lnTo>
                  <a:lnTo>
                    <a:pt x="3459899" y="402257"/>
                  </a:lnTo>
                  <a:lnTo>
                    <a:pt x="3459899" y="2011242"/>
                  </a:lnTo>
                  <a:lnTo>
                    <a:pt x="3457193" y="2058154"/>
                  </a:lnTo>
                  <a:lnTo>
                    <a:pt x="3449276" y="2103476"/>
                  </a:lnTo>
                  <a:lnTo>
                    <a:pt x="3436448" y="2146907"/>
                  </a:lnTo>
                  <a:lnTo>
                    <a:pt x="3419013" y="2188145"/>
                  </a:lnTo>
                  <a:lnTo>
                    <a:pt x="3397273" y="2226887"/>
                  </a:lnTo>
                  <a:lnTo>
                    <a:pt x="3371528" y="2262833"/>
                  </a:lnTo>
                  <a:lnTo>
                    <a:pt x="3342081" y="2295681"/>
                  </a:lnTo>
                  <a:lnTo>
                    <a:pt x="3309233" y="2325128"/>
                  </a:lnTo>
                  <a:lnTo>
                    <a:pt x="3273287" y="2350873"/>
                  </a:lnTo>
                  <a:lnTo>
                    <a:pt x="3234544" y="2372614"/>
                  </a:lnTo>
                  <a:lnTo>
                    <a:pt x="3193307" y="2390048"/>
                  </a:lnTo>
                  <a:lnTo>
                    <a:pt x="3149876" y="2402876"/>
                  </a:lnTo>
                  <a:lnTo>
                    <a:pt x="3104554" y="2410793"/>
                  </a:lnTo>
                  <a:lnTo>
                    <a:pt x="3057642" y="2413499"/>
                  </a:lnTo>
                  <a:lnTo>
                    <a:pt x="402257" y="2413499"/>
                  </a:lnTo>
                  <a:lnTo>
                    <a:pt x="355345" y="2410793"/>
                  </a:lnTo>
                  <a:lnTo>
                    <a:pt x="310023" y="2402876"/>
                  </a:lnTo>
                  <a:lnTo>
                    <a:pt x="266592" y="2390048"/>
                  </a:lnTo>
                  <a:lnTo>
                    <a:pt x="225354" y="2372614"/>
                  </a:lnTo>
                  <a:lnTo>
                    <a:pt x="186612" y="2350873"/>
                  </a:lnTo>
                  <a:lnTo>
                    <a:pt x="150666" y="2325128"/>
                  </a:lnTo>
                  <a:lnTo>
                    <a:pt x="117818" y="2295681"/>
                  </a:lnTo>
                  <a:lnTo>
                    <a:pt x="88371" y="2262833"/>
                  </a:lnTo>
                  <a:lnTo>
                    <a:pt x="62626" y="2226887"/>
                  </a:lnTo>
                  <a:lnTo>
                    <a:pt x="40885" y="2188145"/>
                  </a:lnTo>
                  <a:lnTo>
                    <a:pt x="23451" y="2146907"/>
                  </a:lnTo>
                  <a:lnTo>
                    <a:pt x="10623" y="2103476"/>
                  </a:lnTo>
                  <a:lnTo>
                    <a:pt x="2706" y="2058154"/>
                  </a:lnTo>
                  <a:lnTo>
                    <a:pt x="0" y="2011242"/>
                  </a:lnTo>
                  <a:lnTo>
                    <a:pt x="0" y="402257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897196" y="6398076"/>
            <a:ext cx="291592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Remember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had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numbered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productions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part 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second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step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solution.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07441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5" dirty="0"/>
              <a:t>Example</a:t>
            </a:r>
            <a:r>
              <a:rPr sz="3000" spc="-20" dirty="0"/>
              <a:t> </a:t>
            </a:r>
            <a:r>
              <a:rPr sz="3000" spc="-10" dirty="0"/>
              <a:t>problem</a:t>
            </a:r>
            <a:r>
              <a:rPr sz="3000" spc="-15" dirty="0"/>
              <a:t> </a:t>
            </a:r>
            <a:r>
              <a:rPr sz="3000" spc="-10" dirty="0"/>
              <a:t>solution</a:t>
            </a:r>
            <a:r>
              <a:rPr sz="3000" spc="-20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309812"/>
          <a:ext cx="8846819" cy="548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470"/>
                <a:gridCol w="1474470"/>
                <a:gridCol w="1474469"/>
                <a:gridCol w="1474470"/>
                <a:gridCol w="1474470"/>
                <a:gridCol w="1474470"/>
              </a:tblGrid>
              <a:tr h="609549">
                <a:tc rowSpan="2"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16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944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944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944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5" dirty="0"/>
              <a:t>Conclusion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40954"/>
            <a:ext cx="9587230" cy="667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>
              <a:lnSpc>
                <a:spcPct val="114999"/>
              </a:lnSpc>
              <a:spcBef>
                <a:spcPts val="100"/>
              </a:spcBef>
              <a:tabLst>
                <a:tab pos="885190" algn="l"/>
                <a:tab pos="1644014" algn="l"/>
                <a:tab pos="1993264" algn="l"/>
                <a:tab pos="2585085" algn="l"/>
                <a:tab pos="3440429" algn="l"/>
                <a:tab pos="4822825" algn="l"/>
                <a:tab pos="5995035" algn="l"/>
                <a:tab pos="6423025" algn="l"/>
                <a:tab pos="6748780" algn="l"/>
                <a:tab pos="7400290" algn="l"/>
                <a:tab pos="7853680" algn="l"/>
                <a:tab pos="84956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multipl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trie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cel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sing  table,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not in LR(0).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45720">
              <a:lnSpc>
                <a:spcPct val="114999"/>
              </a:lnSpc>
              <a:spcBef>
                <a:spcPts val="244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our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grammar,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spc="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multiple</a:t>
            </a:r>
            <a:r>
              <a:rPr sz="2800" b="1" spc="1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entries,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say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05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 marR="7043420" indent="457200">
              <a:lnSpc>
                <a:spcPct val="114999"/>
              </a:lnSpc>
              <a:tabLst>
                <a:tab pos="926465" algn="l"/>
                <a:tab pos="2014855" algn="l"/>
                <a:tab pos="234442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2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b 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concludes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solution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1000"/>
              </a:spcBef>
              <a:tabLst>
                <a:tab pos="438784" algn="l"/>
                <a:tab pos="1072515" algn="l"/>
                <a:tab pos="1864360" algn="l"/>
                <a:tab pos="2791460" algn="l"/>
                <a:tab pos="3374390" algn="l"/>
                <a:tab pos="4043045" algn="l"/>
                <a:tab pos="4683125" algn="l"/>
                <a:tab pos="5470525" algn="l"/>
                <a:tab pos="5923280" algn="l"/>
                <a:tab pos="6872605" algn="l"/>
                <a:tab pos="7189470" algn="l"/>
                <a:tab pos="8162925" algn="l"/>
                <a:tab pos="908240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class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w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o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a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trin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developed!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9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14426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Introduction </a:t>
            </a:r>
            <a:r>
              <a:rPr sz="3000" spc="-15" dirty="0"/>
              <a:t>to</a:t>
            </a:r>
            <a:r>
              <a:rPr sz="3000" spc="-10" dirty="0"/>
              <a:t> </a:t>
            </a:r>
            <a:r>
              <a:rPr sz="3000" spc="-30" dirty="0"/>
              <a:t>Table-driven</a:t>
            </a:r>
            <a:r>
              <a:rPr sz="3000" spc="-10" dirty="0"/>
              <a:t> </a:t>
            </a:r>
            <a:r>
              <a:rPr sz="3000" spc="-5" dirty="0"/>
              <a:t>LR</a:t>
            </a:r>
            <a:r>
              <a:rPr sz="3000" spc="-15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3782491"/>
            <a:ext cx="992314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635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3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class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which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build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shift-reduce</a:t>
            </a:r>
            <a:r>
              <a:rPr sz="2800" b="1" spc="3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(BUPs)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called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grammars.</a:t>
            </a:r>
            <a:endParaRPr sz="2800">
              <a:latin typeface="Calibri"/>
              <a:cs typeface="Calibri"/>
            </a:endParaRPr>
          </a:p>
          <a:p>
            <a:pPr marL="455930" marR="5080" indent="-443865">
              <a:lnSpc>
                <a:spcPct val="100000"/>
              </a:lnSpc>
              <a:buFont typeface="Arial"/>
              <a:buChar char="●"/>
              <a:tabLst>
                <a:tab pos="455930" algn="l"/>
                <a:tab pos="456565" algn="l"/>
                <a:tab pos="1030605" algn="l"/>
                <a:tab pos="2330450" algn="l"/>
                <a:tab pos="2833370" algn="l"/>
                <a:tab pos="3799840" algn="l"/>
                <a:tab pos="5120005" algn="l"/>
                <a:tab pos="6129020" algn="l"/>
                <a:tab pos="6583045" algn="l"/>
                <a:tab pos="935418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mo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ene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non-bac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ackin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shift-reduce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parsing.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buClr>
                <a:srgbClr val="2F5496"/>
              </a:buClr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LL(1)-G</a:t>
            </a:r>
            <a:r>
              <a:rPr sz="2800" b="1" spc="-65" dirty="0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amma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sz="2800" b="1" spc="2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55A11"/>
                </a:solidFill>
                <a:latin typeface="MS PGothic"/>
                <a:cs typeface="MS PGothic"/>
              </a:rPr>
              <a:t>⊂</a:t>
            </a:r>
            <a:r>
              <a:rPr sz="2800" spc="-225" dirty="0">
                <a:solidFill>
                  <a:srgbClr val="C55A11"/>
                </a:solidFill>
                <a:latin typeface="MS PGothic"/>
                <a:cs typeface="MS PGothic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LR(1)-G</a:t>
            </a:r>
            <a:r>
              <a:rPr sz="2800" b="1" spc="-65" dirty="0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ammar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14426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Introduction </a:t>
            </a:r>
            <a:r>
              <a:rPr sz="3000" spc="-15" dirty="0"/>
              <a:t>to</a:t>
            </a:r>
            <a:r>
              <a:rPr sz="3000" spc="-10" dirty="0"/>
              <a:t> </a:t>
            </a:r>
            <a:r>
              <a:rPr sz="3000" spc="-30" dirty="0"/>
              <a:t>Table-driven</a:t>
            </a:r>
            <a:r>
              <a:rPr sz="3000" spc="-10" dirty="0"/>
              <a:t> </a:t>
            </a:r>
            <a:r>
              <a:rPr sz="3000" spc="-5" dirty="0"/>
              <a:t>LR</a:t>
            </a:r>
            <a:r>
              <a:rPr sz="3000" spc="-15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2871" y="2672575"/>
            <a:ext cx="9680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general,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LR(k)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table-driven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where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071" y="2908287"/>
            <a:ext cx="11056620" cy="236982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1600"/>
              </a:spcBef>
              <a:buFont typeface="Arial"/>
              <a:buChar char="○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L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indicates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input 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left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right.</a:t>
            </a:r>
            <a:endParaRPr sz="2800">
              <a:latin typeface="Calibri"/>
              <a:cs typeface="Calibri"/>
            </a:endParaRPr>
          </a:p>
          <a:p>
            <a:pPr marL="455930" marR="5080" indent="-443865">
              <a:lnSpc>
                <a:spcPct val="114999"/>
              </a:lnSpc>
              <a:spcBef>
                <a:spcPts val="1000"/>
              </a:spcBef>
              <a:buFont typeface="Arial"/>
              <a:buChar char="○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R</a:t>
            </a:r>
            <a:r>
              <a:rPr sz="2800" b="1" spc="1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indicates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output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bottom-up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Rightmost </a:t>
            </a:r>
            <a:r>
              <a:rPr sz="2800" b="1" spc="-6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derivation</a:t>
            </a:r>
            <a:r>
              <a:rPr sz="2800" b="1" spc="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input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</a:t>
            </a:r>
            <a:r>
              <a:rPr sz="2800" b="1" spc="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55A11"/>
                </a:solidFill>
                <a:latin typeface="Calibri"/>
                <a:cs typeface="Calibri"/>
              </a:rPr>
              <a:t>Reverse.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1505"/>
              </a:spcBef>
              <a:buClr>
                <a:srgbClr val="2F5496"/>
              </a:buClr>
              <a:buFont typeface="Arial"/>
              <a:buChar char="○"/>
              <a:tabLst>
                <a:tab pos="455930" algn="l"/>
                <a:tab pos="456565" algn="l"/>
              </a:tabLst>
            </a:pP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k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denotes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symbols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lookahead.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7271" y="5341607"/>
            <a:ext cx="6160135" cy="108204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55930" indent="-443865">
              <a:lnSpc>
                <a:spcPct val="100000"/>
              </a:lnSpc>
              <a:spcBef>
                <a:spcPts val="900"/>
              </a:spcBef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‘k’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always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greater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equal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455930" indent="-443865">
              <a:lnSpc>
                <a:spcPct val="100000"/>
              </a:lnSpc>
              <a:spcBef>
                <a:spcPts val="800"/>
              </a:spcBef>
              <a:buFont typeface="Arial"/>
              <a:buChar char="■"/>
              <a:tabLst>
                <a:tab pos="455930" algn="l"/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default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value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‘k’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1374" y="5934950"/>
            <a:ext cx="6392874" cy="2577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02577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5" dirty="0"/>
              <a:t>Types </a:t>
            </a:r>
            <a:r>
              <a:rPr sz="3000" spc="-5" dirty="0"/>
              <a:t>of</a:t>
            </a:r>
            <a:r>
              <a:rPr sz="3000" spc="-25" dirty="0"/>
              <a:t> </a:t>
            </a:r>
            <a:r>
              <a:rPr sz="3000" spc="-5" dirty="0"/>
              <a:t>LR</a:t>
            </a:r>
            <a:r>
              <a:rPr sz="3000" spc="-30" dirty="0"/>
              <a:t> </a:t>
            </a:r>
            <a:r>
              <a:rPr sz="3000" spc="-25" dirty="0"/>
              <a:t>Parsers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086366"/>
            <a:ext cx="4629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4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types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parsers.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47019" y="3774219"/>
            <a:ext cx="11064240" cy="840105"/>
          </a:xfrm>
          <a:custGeom>
            <a:avLst/>
            <a:gdLst/>
            <a:ahLst/>
            <a:cxnLst/>
            <a:rect l="l" t="t" r="r" b="b"/>
            <a:pathLst>
              <a:path w="11064240" h="840104">
                <a:moveTo>
                  <a:pt x="5517346" y="0"/>
                </a:moveTo>
                <a:lnTo>
                  <a:pt x="5517346" y="607646"/>
                </a:lnTo>
                <a:lnTo>
                  <a:pt x="11063952" y="607646"/>
                </a:lnTo>
                <a:lnTo>
                  <a:pt x="11063952" y="839987"/>
                </a:lnTo>
              </a:path>
              <a:path w="11064240" h="840104">
                <a:moveTo>
                  <a:pt x="5517346" y="0"/>
                </a:moveTo>
                <a:lnTo>
                  <a:pt x="5517346" y="607646"/>
                </a:lnTo>
                <a:lnTo>
                  <a:pt x="7395424" y="607646"/>
                </a:lnTo>
                <a:lnTo>
                  <a:pt x="7395424" y="839987"/>
                </a:lnTo>
              </a:path>
              <a:path w="11064240" h="840104">
                <a:moveTo>
                  <a:pt x="5517070" y="0"/>
                </a:moveTo>
                <a:lnTo>
                  <a:pt x="5517070" y="607646"/>
                </a:lnTo>
                <a:lnTo>
                  <a:pt x="3697608" y="607646"/>
                </a:lnTo>
                <a:lnTo>
                  <a:pt x="3697608" y="839987"/>
                </a:lnTo>
              </a:path>
              <a:path w="11064240" h="840104">
                <a:moveTo>
                  <a:pt x="5517593" y="0"/>
                </a:moveTo>
                <a:lnTo>
                  <a:pt x="5517593" y="607646"/>
                </a:lnTo>
                <a:lnTo>
                  <a:pt x="0" y="607646"/>
                </a:lnTo>
                <a:lnTo>
                  <a:pt x="0" y="839987"/>
                </a:lnTo>
              </a:path>
            </a:pathLst>
          </a:custGeom>
          <a:ln w="25399">
            <a:solidFill>
              <a:srgbClr val="3966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82139" y="2801544"/>
            <a:ext cx="4364355" cy="972819"/>
          </a:xfrm>
          <a:prstGeom prst="rect">
            <a:avLst/>
          </a:prstGeom>
          <a:solidFill>
            <a:srgbClr val="3966B1"/>
          </a:solidFill>
        </p:spPr>
        <p:txBody>
          <a:bodyPr vert="horz" wrap="square" lIns="0" tIns="245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3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6482" y="4614298"/>
            <a:ext cx="2781300" cy="972819"/>
          </a:xfrm>
          <a:prstGeom prst="rect">
            <a:avLst/>
          </a:prstGeom>
          <a:solidFill>
            <a:srgbClr val="3966B1"/>
          </a:solidFill>
        </p:spPr>
        <p:txBody>
          <a:bodyPr vert="horz" wrap="square" lIns="0" tIns="245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3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(0)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4090" y="4614298"/>
            <a:ext cx="2781300" cy="972819"/>
          </a:xfrm>
          <a:prstGeom prst="rect">
            <a:avLst/>
          </a:prstGeom>
          <a:solidFill>
            <a:srgbClr val="3966B1"/>
          </a:solidFill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42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SLR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SLR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ts val="319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51701" y="4614298"/>
            <a:ext cx="2781300" cy="972819"/>
          </a:xfrm>
          <a:prstGeom prst="rect">
            <a:avLst/>
          </a:prstGeom>
          <a:solidFill>
            <a:srgbClr val="3966B1"/>
          </a:solidFill>
        </p:spPr>
        <p:txBody>
          <a:bodyPr vert="horz" wrap="square" lIns="0" tIns="53975" rIns="0" bIns="0" rtlCol="0">
            <a:spAutoFit/>
          </a:bodyPr>
          <a:lstStyle/>
          <a:p>
            <a:pPr marL="218440">
              <a:lnSpc>
                <a:spcPts val="3190"/>
              </a:lnSpc>
              <a:spcBef>
                <a:spcPts val="42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LALR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LALR</a:t>
            </a:r>
            <a:endParaRPr sz="2800">
              <a:latin typeface="Calibri"/>
              <a:cs typeface="Calibri"/>
            </a:endParaRPr>
          </a:p>
          <a:p>
            <a:pPr marL="372110">
              <a:lnSpc>
                <a:spcPts val="319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LookAhead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49300" y="4614298"/>
            <a:ext cx="2723515" cy="1304290"/>
          </a:xfrm>
          <a:prstGeom prst="rect">
            <a:avLst/>
          </a:prstGeom>
          <a:solidFill>
            <a:srgbClr val="3966B1"/>
          </a:solidFill>
        </p:spPr>
        <p:txBody>
          <a:bodyPr vert="horz" wrap="square" lIns="0" tIns="27305" rIns="0" bIns="0" rtlCol="0">
            <a:spAutoFit/>
          </a:bodyPr>
          <a:lstStyle/>
          <a:p>
            <a:pPr marL="354965">
              <a:lnSpc>
                <a:spcPts val="3190"/>
              </a:lnSpc>
              <a:spcBef>
                <a:spcPts val="21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CLR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(1)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CLR</a:t>
            </a:r>
            <a:endParaRPr sz="2800">
              <a:latin typeface="Calibri"/>
              <a:cs typeface="Calibri"/>
            </a:endParaRPr>
          </a:p>
          <a:p>
            <a:pPr marL="448945" marR="383540" indent="-60325">
              <a:lnSpc>
                <a:spcPts val="3020"/>
              </a:lnSpc>
              <a:spcBef>
                <a:spcPts val="215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LR(1)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Canonical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1349" y="5748476"/>
            <a:ext cx="9164955" cy="269875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power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how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quickly it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catch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errors.</a:t>
            </a:r>
            <a:endParaRPr sz="28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800"/>
              </a:spcBef>
              <a:tabLst>
                <a:tab pos="793750" algn="l"/>
                <a:tab pos="1951989" algn="l"/>
                <a:tab pos="2465070" algn="l"/>
                <a:tab pos="3486785" algn="l"/>
                <a:tab pos="4768215" algn="l"/>
                <a:tab pos="6201410" algn="l"/>
                <a:tab pos="6727825" algn="l"/>
                <a:tab pos="7379334" algn="l"/>
                <a:tab pos="841248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po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se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inc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om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left-to-right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order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given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above.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 of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required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by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4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types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is-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850"/>
              </a:spcBef>
            </a:pPr>
            <a:r>
              <a:rPr sz="4200" b="1" baseline="20833" dirty="0">
                <a:solidFill>
                  <a:srgbClr val="2F5496"/>
                </a:solidFill>
                <a:latin typeface="Calibri"/>
                <a:cs typeface="Calibri"/>
              </a:rPr>
              <a:t>(n</a:t>
            </a:r>
            <a:r>
              <a:rPr sz="1850" b="1" dirty="0">
                <a:solidFill>
                  <a:srgbClr val="2F5496"/>
                </a:solidFill>
                <a:latin typeface="Calibri"/>
                <a:cs typeface="Calibri"/>
              </a:rPr>
              <a:t>LR</a:t>
            </a:r>
            <a:r>
              <a:rPr sz="185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2F5496"/>
                </a:solidFill>
                <a:latin typeface="Calibri"/>
                <a:cs typeface="Calibri"/>
              </a:rPr>
              <a:t>(0)</a:t>
            </a:r>
            <a:r>
              <a:rPr sz="1850" b="1" spc="2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200" b="1" baseline="20833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4200" b="1" spc="-15" baseline="20833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200" b="1" baseline="20833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1850" b="1" dirty="0">
                <a:solidFill>
                  <a:srgbClr val="2F5496"/>
                </a:solidFill>
                <a:latin typeface="Calibri"/>
                <a:cs typeface="Calibri"/>
              </a:rPr>
              <a:t>SLR</a:t>
            </a:r>
            <a:r>
              <a:rPr sz="1850" b="1" spc="2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200" b="1" baseline="20833" dirty="0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sz="4200" b="1" spc="-15" baseline="20833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200" b="1" baseline="20833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1850" b="1" dirty="0">
                <a:solidFill>
                  <a:srgbClr val="2F5496"/>
                </a:solidFill>
                <a:latin typeface="Calibri"/>
                <a:cs typeface="Calibri"/>
              </a:rPr>
              <a:t>LALR</a:t>
            </a:r>
            <a:r>
              <a:rPr sz="1850" b="1" spc="2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200" b="1" baseline="20833" dirty="0">
                <a:solidFill>
                  <a:srgbClr val="2F5496"/>
                </a:solidFill>
                <a:latin typeface="Calibri"/>
                <a:cs typeface="Calibri"/>
              </a:rPr>
              <a:t>)</a:t>
            </a:r>
            <a:r>
              <a:rPr sz="4200" b="1" spc="-15" baseline="20833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200" b="1" baseline="20833" dirty="0">
                <a:solidFill>
                  <a:srgbClr val="2F5496"/>
                </a:solidFill>
                <a:latin typeface="Arial"/>
                <a:cs typeface="Arial"/>
              </a:rPr>
              <a:t>≤</a:t>
            </a:r>
            <a:r>
              <a:rPr sz="4200" b="1" spc="-232" baseline="20833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4200" b="1" baseline="20833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1850" b="1" dirty="0">
                <a:solidFill>
                  <a:srgbClr val="2F5496"/>
                </a:solidFill>
                <a:latin typeface="Calibri"/>
                <a:cs typeface="Calibri"/>
              </a:rPr>
              <a:t>CLR</a:t>
            </a:r>
            <a:endParaRPr sz="18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5" dirty="0"/>
              <a:t>LR</a:t>
            </a:r>
            <a:r>
              <a:rPr sz="3000" spc="-25" dirty="0"/>
              <a:t> </a:t>
            </a:r>
            <a:r>
              <a:rPr sz="3000" spc="-15" dirty="0"/>
              <a:t>Automata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0596" y="3088016"/>
            <a:ext cx="9076055" cy="278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55930" algn="l"/>
                <a:tab pos="456565" algn="l"/>
                <a:tab pos="1000760" algn="l"/>
                <a:tab pos="1649095" algn="l"/>
                <a:tab pos="2419985" algn="l"/>
                <a:tab pos="3377565" algn="l"/>
                <a:tab pos="3837304" algn="l"/>
                <a:tab pos="4343400" algn="l"/>
                <a:tab pos="5571490" algn="l"/>
                <a:tab pos="6238875" algn="l"/>
                <a:tab pos="697738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l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type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se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160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(D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ermini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tic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Finite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Automaton)</a:t>
            </a:r>
            <a:endParaRPr sz="2800">
              <a:latin typeface="Calibri"/>
              <a:cs typeface="Calibri"/>
            </a:endParaRPr>
          </a:p>
          <a:p>
            <a:pPr marL="455930" marR="12065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55930" algn="l"/>
                <a:tab pos="456565" algn="l"/>
                <a:tab pos="1157605" algn="l"/>
                <a:tab pos="1895475" algn="l"/>
                <a:tab pos="2354580" algn="l"/>
                <a:tab pos="3260090" algn="l"/>
                <a:tab pos="3971925" algn="l"/>
                <a:tab pos="5045710" algn="l"/>
                <a:tab pos="6272530" algn="l"/>
                <a:tab pos="6657340" algn="l"/>
                <a:tab pos="7820025" algn="l"/>
                <a:tab pos="8306434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160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SLR(1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se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kn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LR(0) 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automata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makes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use of</a:t>
            </a:r>
            <a:r>
              <a:rPr sz="2800" b="1" spc="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items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55930" marR="31750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55930" algn="l"/>
                <a:tab pos="456565" algn="l"/>
                <a:tab pos="1196975" algn="l"/>
                <a:tab pos="1974214" algn="l"/>
                <a:tab pos="2472690" algn="l"/>
                <a:tab pos="3382645" algn="l"/>
                <a:tab pos="4133850" algn="l"/>
                <a:tab pos="4867275" algn="l"/>
                <a:tab pos="6134100" algn="l"/>
                <a:tab pos="6558280" algn="l"/>
                <a:tab pos="7760334" algn="l"/>
                <a:tab pos="828675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</a:t>
            </a:r>
            <a:r>
              <a:rPr sz="2800" b="1" spc="-160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se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kn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LR(1) 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automata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it uses</a:t>
            </a:r>
            <a:r>
              <a:rPr sz="2800" b="1" spc="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LR(1)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items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/>
              <a:t>Items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53296"/>
            <a:ext cx="9149080" cy="63855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Searching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handle:</a:t>
            </a:r>
            <a:endParaRPr sz="2800" dirty="0">
              <a:latin typeface="Calibri"/>
              <a:cs typeface="Calibri"/>
            </a:endParaRPr>
          </a:p>
          <a:p>
            <a:pPr marL="12700" marR="25400">
              <a:lnSpc>
                <a:spcPct val="100000"/>
              </a:lnSpc>
              <a:spcBef>
                <a:spcPts val="8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 using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parser,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decide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whether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each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point.</a:t>
            </a:r>
            <a:endParaRPr sz="2800" dirty="0">
              <a:latin typeface="Calibri"/>
              <a:cs typeface="Calibri"/>
            </a:endParaRPr>
          </a:p>
          <a:p>
            <a:pPr marL="469900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only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want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know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handle.</a:t>
            </a:r>
            <a:endParaRPr sz="2800" dirty="0">
              <a:latin typeface="Calibri"/>
              <a:cs typeface="Calibri"/>
            </a:endParaRPr>
          </a:p>
          <a:p>
            <a:pPr marL="469900" marR="38735" indent="-443865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Question:</a:t>
            </a:r>
            <a:r>
              <a:rPr sz="2800" b="1" spc="25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How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25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tell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25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might</a:t>
            </a:r>
            <a:r>
              <a:rPr sz="2800" b="1" spc="25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2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looking</a:t>
            </a:r>
            <a:r>
              <a:rPr sz="2800" b="1" spc="2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254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handle?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2F5496"/>
              </a:buClr>
              <a:buFont typeface="Arial"/>
              <a:buChar char="●"/>
            </a:pPr>
            <a:endParaRPr sz="4050" dirty="0">
              <a:latin typeface="Calibri"/>
              <a:cs typeface="Calibri"/>
            </a:endParaRPr>
          </a:p>
          <a:p>
            <a:pPr marL="469900" marR="5080" indent="-443865" algn="just">
              <a:lnSpc>
                <a:spcPct val="100000"/>
              </a:lnSpc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item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dot in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right-hand-side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production. Example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: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-&gt;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2F5496"/>
                </a:solidFill>
                <a:latin typeface="Calibri"/>
                <a:cs typeface="Calibri"/>
              </a:rPr>
              <a:t>XY.Z</a:t>
            </a:r>
            <a:endParaRPr sz="2800" dirty="0">
              <a:latin typeface="Calibri"/>
              <a:cs typeface="Calibri"/>
            </a:endParaRPr>
          </a:p>
          <a:p>
            <a:pPr marL="469900" indent="-443865" algn="just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900" algn="l"/>
              </a:tabLst>
            </a:pPr>
            <a:r>
              <a:rPr sz="2800" b="1" spc="-240" dirty="0">
                <a:solidFill>
                  <a:srgbClr val="2F5496"/>
                </a:solidFill>
                <a:latin typeface="Calibri"/>
                <a:cs typeface="Calibri"/>
              </a:rPr>
              <a:t>“</a:t>
            </a:r>
            <a:r>
              <a:rPr sz="2800" b="1" spc="-204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indi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whe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oduction.</a:t>
            </a:r>
            <a:endParaRPr sz="2800" dirty="0">
              <a:latin typeface="Calibri"/>
              <a:cs typeface="Calibri"/>
            </a:endParaRPr>
          </a:p>
          <a:p>
            <a:pPr marL="469900" marR="26670" indent="-443865" algn="just">
              <a:lnSpc>
                <a:spcPct val="100000"/>
              </a:lnSpc>
              <a:spcBef>
                <a:spcPts val="800"/>
              </a:spcBef>
              <a:buFont typeface="Arial"/>
              <a:buChar char="●"/>
              <a:tabLst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end of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production,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called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final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item </a:t>
            </a:r>
            <a:r>
              <a:rPr sz="2800" b="1" spc="-5" dirty="0" smtClean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indicates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handle is on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TOS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perform reduction.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15" dirty="0" smtClean="0"/>
              <a:t>Items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209800"/>
            <a:ext cx="10744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Kernel Items</a:t>
            </a:r>
            <a:endParaRPr lang="en-US" sz="2800" dirty="0"/>
          </a:p>
          <a:p>
            <a:r>
              <a:rPr lang="en-US" sz="2800" dirty="0"/>
              <a:t>The initial item </a:t>
            </a:r>
            <a:r>
              <a:rPr lang="en-US" sz="2800" b="1" dirty="0"/>
              <a:t>S‘ → •S</a:t>
            </a:r>
            <a:r>
              <a:rPr lang="en-US" sz="2800" dirty="0"/>
              <a:t> and all the other items those with no dot (</a:t>
            </a:r>
            <a:r>
              <a:rPr lang="en-US" sz="2800" b="1" dirty="0"/>
              <a:t>.</a:t>
            </a:r>
            <a:r>
              <a:rPr lang="en-US" sz="2800" dirty="0"/>
              <a:t>) at the beginning of R.H.S are called the kernel items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example, For any production </a:t>
            </a:r>
            <a:r>
              <a:rPr lang="en-US" sz="2800" b="1" dirty="0"/>
              <a:t>A→ </a:t>
            </a:r>
            <a:r>
              <a:rPr lang="en-US" sz="2800" b="1" dirty="0" err="1"/>
              <a:t>αBβ</a:t>
            </a:r>
            <a:endParaRPr lang="en-US" sz="2800" dirty="0"/>
          </a:p>
          <a:p>
            <a:r>
              <a:rPr lang="en-US" sz="2800" dirty="0"/>
              <a:t>    Kernels are </a:t>
            </a:r>
            <a:r>
              <a:rPr lang="en-US" sz="2800" b="1" dirty="0"/>
              <a:t>A→ </a:t>
            </a:r>
            <a:r>
              <a:rPr lang="en-US" sz="2800" b="1" dirty="0" err="1"/>
              <a:t>α.Bβ</a:t>
            </a:r>
            <a:r>
              <a:rPr lang="en-US" sz="2800" b="1" dirty="0"/>
              <a:t>, A→ </a:t>
            </a:r>
            <a:r>
              <a:rPr lang="en-US" sz="2800" b="1" dirty="0" err="1"/>
              <a:t>αB.β</a:t>
            </a:r>
            <a:r>
              <a:rPr lang="en-US" sz="2800" b="1" dirty="0"/>
              <a:t>, A→ </a:t>
            </a:r>
            <a:r>
              <a:rPr lang="en-US" sz="2800" b="1" dirty="0" err="1"/>
              <a:t>αBβ</a:t>
            </a:r>
            <a:r>
              <a:rPr lang="en-US" sz="2800" b="1" dirty="0"/>
              <a:t>.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r>
              <a:rPr lang="en-US" sz="2800" b="1" u="sng" dirty="0"/>
              <a:t>Non-Kernel Items</a:t>
            </a:r>
            <a:endParaRPr lang="en-US" sz="2800" dirty="0"/>
          </a:p>
          <a:p>
            <a:r>
              <a:rPr lang="en-US" sz="2800" dirty="0"/>
              <a:t>All items except first item </a:t>
            </a:r>
            <a:r>
              <a:rPr lang="en-US" sz="2800" b="1" dirty="0"/>
              <a:t>S‘ → •S</a:t>
            </a:r>
            <a:r>
              <a:rPr lang="en-US" sz="2800" dirty="0"/>
              <a:t> with dot (</a:t>
            </a:r>
            <a:r>
              <a:rPr lang="en-US" sz="2800" b="1" dirty="0"/>
              <a:t>.</a:t>
            </a:r>
            <a:r>
              <a:rPr lang="en-US" sz="2800" dirty="0"/>
              <a:t>) at the beginning of R.H.S are called the non-kernel items.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example </a:t>
            </a:r>
            <a:r>
              <a:rPr lang="en-US" sz="2800" b="1" dirty="0"/>
              <a:t>A→ .</a:t>
            </a:r>
            <a:r>
              <a:rPr lang="en-US" sz="2800" b="1" dirty="0" err="1"/>
              <a:t>αBβ</a:t>
            </a:r>
            <a:endParaRPr lang="en-US" sz="2800" dirty="0"/>
          </a:p>
          <a:p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1935</Words>
  <Application>Microsoft Office PowerPoint</Application>
  <PresentationFormat>Custom</PresentationFormat>
  <Paragraphs>520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Compiler Design</vt:lpstr>
      <vt:lpstr>Compiler Design</vt:lpstr>
      <vt:lpstr>Compiler Design  Lecture overview</vt:lpstr>
      <vt:lpstr>Compiler Design Introduction to Table-driven LR Parsers</vt:lpstr>
      <vt:lpstr>Compiler Design Introduction to Table-driven LR Parsers</vt:lpstr>
      <vt:lpstr>Compiler Design  Types of LR Parsers</vt:lpstr>
      <vt:lpstr>Compiler Design  LR Automata</vt:lpstr>
      <vt:lpstr>Compiler Design  Items</vt:lpstr>
      <vt:lpstr>Compiler Design  Items</vt:lpstr>
      <vt:lpstr>Compiler Design  Items</vt:lpstr>
      <vt:lpstr>Compiler Design  Items</vt:lpstr>
      <vt:lpstr>Compiler Design  Items</vt:lpstr>
      <vt:lpstr>Compiler Design  Items</vt:lpstr>
      <vt:lpstr>Compiler Design  Model of an LR parser</vt:lpstr>
      <vt:lpstr>Compiler Design  Model of an LR parser</vt:lpstr>
      <vt:lpstr>Compiler Design LR (0) Parser - Construction</vt:lpstr>
      <vt:lpstr>Compiler Design Steps for constructing the LR automaton</vt:lpstr>
      <vt:lpstr>Compiler Design Example problem solution</vt:lpstr>
      <vt:lpstr>Compiler Design Example problem solution (continued)</vt:lpstr>
      <vt:lpstr>Compiler Design Example problem solution (continued)</vt:lpstr>
      <vt:lpstr>Compiler Design Example problem solution (continued)</vt:lpstr>
      <vt:lpstr>Compiler Design Example problem solution (continued)</vt:lpstr>
      <vt:lpstr>Compiler Design Example problem solution (continued)</vt:lpstr>
      <vt:lpstr>Compiler Design Example problem solution (continued)</vt:lpstr>
      <vt:lpstr>Compiler Design Example problem solution (continued)</vt:lpstr>
      <vt:lpstr>Compiler Design Notes from the solution</vt:lpstr>
      <vt:lpstr>Compiler Design  LR(0) parsing table</vt:lpstr>
      <vt:lpstr>Compiler Design Example problem solution (continued)</vt:lpstr>
      <vt:lpstr>Compiler Design Example problem solution (continued)</vt:lpstr>
      <vt:lpstr>Compiler Design Example problem solution (continued)</vt:lpstr>
      <vt:lpstr>Compiler Design Example problem solution (continued)</vt:lpstr>
      <vt:lpstr>Compiler Design  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17_Bottom Up Parsing.pptx</dc:title>
  <cp:lastModifiedBy>Divyaprabha Madhu</cp:lastModifiedBy>
  <cp:revision>3</cp:revision>
  <dcterms:created xsi:type="dcterms:W3CDTF">2022-02-09T07:24:33Z</dcterms:created>
  <dcterms:modified xsi:type="dcterms:W3CDTF">2024-02-06T07:45:42Z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