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4630400" cy="9144000"/>
  <p:notesSz cx="146304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984" y="-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462" y="2043112"/>
            <a:ext cx="9468485" cy="513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al@pes.edu" TargetMode="External"/><Relationship Id="rId2" Type="http://schemas.openxmlformats.org/officeDocument/2006/relationships/hyperlink" Target="mailto:preetkanwal@pe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Compiler</a:t>
            </a:r>
            <a:r>
              <a:rPr spc="-9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596" y="1353388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026835" y="354977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23927" y="7952010"/>
            <a:ext cx="63398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" dirty="0">
                <a:latin typeface="Calibri"/>
                <a:cs typeface="Calibri"/>
              </a:rPr>
              <a:t>Teaching</a:t>
            </a:r>
            <a:r>
              <a:rPr sz="3000" spc="-15" dirty="0">
                <a:latin typeface="Calibri"/>
                <a:cs typeface="Calibri"/>
              </a:rPr>
              <a:t> Assistant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: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Lavitra</a:t>
            </a:r>
            <a:r>
              <a:rPr sz="3000" spc="-10" dirty="0">
                <a:latin typeface="Calibri"/>
                <a:cs typeface="Calibri"/>
              </a:rPr>
              <a:t> Kshitij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Madan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043112"/>
          <a:ext cx="9425939" cy="339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0a3A6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62100" algn="l"/>
                          <a:tab pos="1997075" algn="l"/>
                          <a:tab pos="2458085" algn="l"/>
                        </a:tabLst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A[6, b]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(A	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83030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6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3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7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f</a:t>
                      </a:r>
                      <a:r>
                        <a:rPr sz="25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80149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stack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Goto[0,A]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0A2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043112"/>
          <a:ext cx="9425939" cy="472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0a3A6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62100" algn="l"/>
                          <a:tab pos="1997075" algn="l"/>
                          <a:tab pos="2458085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A[6, b]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(A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83030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6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3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7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80149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stack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Goto[0,A]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A[2,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090" marR="2070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5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0A2b4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043112"/>
          <a:ext cx="9425939" cy="6430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0a3A6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62100" algn="l"/>
                          <a:tab pos="1997075" algn="l"/>
                          <a:tab pos="2458085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A[6, b]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(A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83030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6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3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7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80149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stack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Goto[0,A]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A[2,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090" marR="207073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0A2b4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52575" algn="l"/>
                          <a:tab pos="1987550" algn="l"/>
                          <a:tab pos="2448560" algn="l"/>
                        </a:tabLst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A[4, $]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(A	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7350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from stack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734820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stack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Goto[2,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0A2A5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043112"/>
          <a:ext cx="9425939" cy="510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0A2b4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52575" algn="l"/>
                          <a:tab pos="1987550" algn="l"/>
                          <a:tab pos="2448560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A[4, $]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(A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7350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stack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734820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stack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Goto[2,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0A2A5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52575" algn="l"/>
                          <a:tab pos="1945005" algn="l"/>
                          <a:tab pos="2406015" algn="l"/>
                        </a:tabLst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A[5, $]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7350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5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4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2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f</a:t>
                      </a:r>
                      <a:r>
                        <a:rPr sz="2500" b="1" spc="-3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776730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7813066"/>
            <a:ext cx="3053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successful.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462" y="2043112"/>
          <a:ext cx="9425939" cy="510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436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0A2b4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52575" algn="l"/>
                          <a:tab pos="1987550" algn="l"/>
                          <a:tab pos="2448560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A[4, $]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(A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7350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Pop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4,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from stack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734820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stack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Goto[2,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706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0A2A5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2395"/>
                        </a:lnSpc>
                        <a:spcBef>
                          <a:spcPts val="575"/>
                        </a:spcBef>
                        <a:tabLst>
                          <a:tab pos="1552575" algn="l"/>
                          <a:tab pos="1945005" algn="l"/>
                          <a:tab pos="2406015" algn="l"/>
                        </a:tabLst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A[5, $]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 r	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(S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A)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1373505">
                        <a:lnSpc>
                          <a:spcPts val="990"/>
                        </a:lnSpc>
                      </a:pPr>
                      <a:r>
                        <a:rPr sz="165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65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ts val="2615"/>
                        </a:lnSpc>
                      </a:pP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5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spc="-2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2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</a:t>
                      </a:r>
                      <a:r>
                        <a:rPr sz="2500" b="1" spc="-114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’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f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090" marR="1776730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‘S’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Goto[0,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S]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0S1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747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A[1,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$]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29819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5" dirty="0"/>
              <a:t>Is</a:t>
            </a:r>
            <a:r>
              <a:rPr sz="3000" spc="-25" dirty="0"/>
              <a:t> </a:t>
            </a:r>
            <a:r>
              <a:rPr sz="3000" spc="-10" dirty="0"/>
              <a:t>something</a:t>
            </a:r>
            <a:r>
              <a:rPr sz="3000" spc="-25" dirty="0"/>
              <a:t> </a:t>
            </a:r>
            <a:r>
              <a:rPr sz="3000" spc="-15" dirty="0"/>
              <a:t>wrong?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197543"/>
            <a:ext cx="9171940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4475">
              <a:lnSpc>
                <a:spcPct val="114999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does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symbol.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does</a:t>
            </a:r>
            <a:r>
              <a:rPr sz="2800" b="1" spc="1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not </a:t>
            </a:r>
            <a:r>
              <a:rPr sz="2800" b="1" spc="-62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lookahead.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Whenever 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final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put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move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entire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row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contains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final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Considering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string,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5825" y="5205918"/>
            <a:ext cx="7429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1425" y="6123366"/>
            <a:ext cx="1250950" cy="1007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R="29209" algn="r">
              <a:lnSpc>
                <a:spcPct val="100000"/>
              </a:lnSpc>
              <a:spcBef>
                <a:spcPts val="600"/>
              </a:spcBef>
            </a:pP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educed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5825" y="7659558"/>
            <a:ext cx="767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75140" y="5650512"/>
            <a:ext cx="41275" cy="2113915"/>
            <a:chOff x="3775140" y="5650512"/>
            <a:chExt cx="41275" cy="2113915"/>
          </a:xfrm>
        </p:grpSpPr>
        <p:sp>
          <p:nvSpPr>
            <p:cNvPr id="10" name="object 10"/>
            <p:cNvSpPr/>
            <p:nvPr/>
          </p:nvSpPr>
          <p:spPr>
            <a:xfrm>
              <a:off x="3795636" y="5655274"/>
              <a:ext cx="6985" cy="2061210"/>
            </a:xfrm>
            <a:custGeom>
              <a:avLst/>
              <a:gdLst/>
              <a:ahLst/>
              <a:cxnLst/>
              <a:rect l="l" t="t" r="r" b="b"/>
              <a:pathLst>
                <a:path w="6985" h="2061209">
                  <a:moveTo>
                    <a:pt x="6713" y="0"/>
                  </a:moveTo>
                  <a:lnTo>
                    <a:pt x="0" y="206114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779903" y="7716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15591" y="43276"/>
                  </a:moveTo>
                  <a:lnTo>
                    <a:pt x="0" y="0"/>
                  </a:lnTo>
                  <a:lnTo>
                    <a:pt x="31465" y="102"/>
                  </a:lnTo>
                  <a:lnTo>
                    <a:pt x="15591" y="43276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79903" y="77163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0" y="0"/>
                  </a:moveTo>
                  <a:lnTo>
                    <a:pt x="15591" y="43276"/>
                  </a:lnTo>
                  <a:lnTo>
                    <a:pt x="31465" y="10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039579" y="5699636"/>
            <a:ext cx="1772920" cy="260985"/>
            <a:chOff x="4039579" y="5699636"/>
            <a:chExt cx="1772920" cy="260985"/>
          </a:xfrm>
        </p:grpSpPr>
        <p:sp>
          <p:nvSpPr>
            <p:cNvPr id="14" name="object 14"/>
            <p:cNvSpPr/>
            <p:nvPr/>
          </p:nvSpPr>
          <p:spPr>
            <a:xfrm>
              <a:off x="4060075" y="5747624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207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4342" y="5704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044342" y="57043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0175" y="5932124"/>
              <a:ext cx="1747520" cy="23495"/>
            </a:xfrm>
            <a:custGeom>
              <a:avLst/>
              <a:gdLst/>
              <a:ahLst/>
              <a:cxnLst/>
              <a:rect l="l" t="t" r="r" b="b"/>
              <a:pathLst>
                <a:path w="1747520" h="23495">
                  <a:moveTo>
                    <a:pt x="1747499" y="0"/>
                  </a:moveTo>
                  <a:lnTo>
                    <a:pt x="0" y="233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40425" y="5043418"/>
            <a:ext cx="684530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 position,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decide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‘b’.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Hence,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replace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‘b’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by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20" dirty="0">
                <a:solidFill>
                  <a:srgbClr val="2F5496"/>
                </a:solidFill>
                <a:latin typeface="Calibri"/>
                <a:cs typeface="Calibri"/>
              </a:rPr>
              <a:t>‘A’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7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0425" y="7497057"/>
            <a:ext cx="6528434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Irrespective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here, we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always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 previous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‘b’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5" dirty="0">
                <a:solidFill>
                  <a:srgbClr val="2F5496"/>
                </a:solidFill>
                <a:latin typeface="Calibri"/>
                <a:cs typeface="Calibri"/>
              </a:rPr>
              <a:t>‘A’.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behaviour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erroneous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39579" y="8061837"/>
            <a:ext cx="1772920" cy="260985"/>
            <a:chOff x="4039579" y="8061837"/>
            <a:chExt cx="1772920" cy="260985"/>
          </a:xfrm>
        </p:grpSpPr>
        <p:sp>
          <p:nvSpPr>
            <p:cNvPr id="21" name="object 21"/>
            <p:cNvSpPr/>
            <p:nvPr/>
          </p:nvSpPr>
          <p:spPr>
            <a:xfrm>
              <a:off x="4060075" y="8109824"/>
              <a:ext cx="0" cy="208279"/>
            </a:xfrm>
            <a:custGeom>
              <a:avLst/>
              <a:gdLst/>
              <a:ahLst/>
              <a:cxnLst/>
              <a:rect l="l" t="t" r="r" b="b"/>
              <a:pathLst>
                <a:path h="208279">
                  <a:moveTo>
                    <a:pt x="0" y="2077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44342" y="8066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4"/>
                  </a:moveTo>
                  <a:lnTo>
                    <a:pt x="0" y="43224"/>
                  </a:lnTo>
                  <a:lnTo>
                    <a:pt x="15732" y="0"/>
                  </a:lnTo>
                  <a:lnTo>
                    <a:pt x="31465" y="4322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44342" y="8066599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5">
                  <a:moveTo>
                    <a:pt x="31465" y="43224"/>
                  </a:moveTo>
                  <a:lnTo>
                    <a:pt x="15732" y="0"/>
                  </a:lnTo>
                  <a:lnTo>
                    <a:pt x="0" y="43224"/>
                  </a:lnTo>
                  <a:lnTo>
                    <a:pt x="31465" y="4322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60175" y="8294324"/>
              <a:ext cx="1747520" cy="23495"/>
            </a:xfrm>
            <a:custGeom>
              <a:avLst/>
              <a:gdLst/>
              <a:ahLst/>
              <a:cxnLst/>
              <a:rect l="l" t="t" r="r" b="b"/>
              <a:pathLst>
                <a:path w="1747520" h="23495">
                  <a:moveTo>
                    <a:pt x="1747499" y="0"/>
                  </a:moveTo>
                  <a:lnTo>
                    <a:pt x="0" y="23399"/>
                  </a:lnTo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507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18.1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349943"/>
            <a:ext cx="5062855" cy="1497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LR(0)?</a:t>
            </a:r>
            <a:endParaRPr sz="2800">
              <a:latin typeface="Calibri"/>
              <a:cs typeface="Calibri"/>
            </a:endParaRPr>
          </a:p>
          <a:p>
            <a:pPr marL="469900" marR="2870200">
              <a:lnSpc>
                <a:spcPct val="114999"/>
              </a:lnSpc>
              <a:tabLst>
                <a:tab pos="926465" algn="l"/>
                <a:tab pos="14643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17436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20" dirty="0"/>
              <a:t>Points</a:t>
            </a:r>
            <a:r>
              <a:rPr sz="3000" spc="-40" dirty="0"/>
              <a:t> </a:t>
            </a:r>
            <a:r>
              <a:rPr sz="3000" spc="-15" dirty="0"/>
              <a:t>to</a:t>
            </a:r>
            <a:r>
              <a:rPr sz="3000" spc="-35" dirty="0"/>
              <a:t> </a:t>
            </a:r>
            <a:r>
              <a:rPr sz="3000" spc="-10" dirty="0"/>
              <a:t>remember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195770"/>
            <a:ext cx="9116695" cy="6676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6985" indent="-443865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69265" algn="l"/>
                <a:tab pos="469900" algn="l"/>
                <a:tab pos="883919" algn="l"/>
                <a:tab pos="1682750" algn="l"/>
                <a:tab pos="3333115" algn="l"/>
                <a:tab pos="4266565" algn="l"/>
                <a:tab pos="4571365" algn="l"/>
                <a:tab pos="5487035" algn="l"/>
                <a:tab pos="6452870" algn="l"/>
                <a:tab pos="6781165" algn="l"/>
                <a:tab pos="7402195" algn="l"/>
                <a:tab pos="88728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suc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h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que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tions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k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a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quic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k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k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f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amma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 ambiguous.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Giving the 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DFA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necessary.</a:t>
            </a:r>
            <a:endParaRPr sz="2800">
              <a:latin typeface="Calibri"/>
              <a:cs typeface="Calibri"/>
            </a:endParaRPr>
          </a:p>
          <a:p>
            <a:pPr marL="469900" marR="6985" indent="-443865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r>
              <a:rPr sz="2800" b="1" spc="3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derived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3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more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than</a:t>
            </a:r>
            <a:r>
              <a:rPr sz="2800" b="1" spc="3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one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ways.</a:t>
            </a:r>
            <a:endParaRPr sz="2800">
              <a:latin typeface="Calibri"/>
              <a:cs typeface="Calibri"/>
            </a:endParaRPr>
          </a:p>
          <a:p>
            <a:pPr marL="469900" marR="21590" indent="-443865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  <a:tab pos="903605" algn="l"/>
                <a:tab pos="1594485" algn="l"/>
                <a:tab pos="3086100" algn="l"/>
                <a:tab pos="3709670" algn="l"/>
                <a:tab pos="4371340" algn="l"/>
                <a:tab pos="4889500" algn="l"/>
                <a:tab pos="6155690" algn="l"/>
                <a:tab pos="7410450" algn="l"/>
                <a:tab pos="8273415" algn="l"/>
                <a:tab pos="876998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ex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ample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“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”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deri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ectl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‘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’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or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indirectly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‘S’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via </a:t>
            </a:r>
            <a:r>
              <a:rPr sz="2800" b="1" spc="-155" dirty="0">
                <a:solidFill>
                  <a:srgbClr val="2F5496"/>
                </a:solidFill>
                <a:latin typeface="Calibri"/>
                <a:cs typeface="Calibri"/>
              </a:rPr>
              <a:t>‘A’.</a:t>
            </a:r>
            <a:endParaRPr sz="2800">
              <a:latin typeface="Calibri"/>
              <a:cs typeface="Calibri"/>
            </a:endParaRPr>
          </a:p>
          <a:p>
            <a:pPr marL="469900" marR="5080" indent="-443865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69265" algn="l"/>
                <a:tab pos="469900" algn="l"/>
                <a:tab pos="1389380" algn="l"/>
                <a:tab pos="2588260" algn="l"/>
                <a:tab pos="3358515" algn="l"/>
                <a:tab pos="4012565" algn="l"/>
                <a:tab pos="5514975" algn="l"/>
                <a:tab pos="5905500" algn="l"/>
                <a:tab pos="778065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v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amma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ambiguous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onclude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not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LR(0).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Note: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work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 ambiguous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grammar.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 marR="56515">
              <a:lnSpc>
                <a:spcPct val="114999"/>
              </a:lnSpc>
              <a:spcBef>
                <a:spcPts val="2445"/>
              </a:spcBef>
            </a:pP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However,</a:t>
            </a:r>
            <a:r>
              <a:rPr sz="2800" b="1" spc="9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take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easily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understand</a:t>
            </a:r>
            <a:r>
              <a:rPr sz="2800" b="1" spc="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r/r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conflicts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occur.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126024" y="3005875"/>
            <a:ext cx="2799080" cy="2303145"/>
            <a:chOff x="11126024" y="3005875"/>
            <a:chExt cx="2799080" cy="2303145"/>
          </a:xfrm>
        </p:grpSpPr>
        <p:sp>
          <p:nvSpPr>
            <p:cNvPr id="7" name="object 7"/>
            <p:cNvSpPr/>
            <p:nvPr/>
          </p:nvSpPr>
          <p:spPr>
            <a:xfrm>
              <a:off x="11138724" y="3018575"/>
              <a:ext cx="2773680" cy="2277745"/>
            </a:xfrm>
            <a:custGeom>
              <a:avLst/>
              <a:gdLst/>
              <a:ahLst/>
              <a:cxnLst/>
              <a:rect l="l" t="t" r="r" b="b"/>
              <a:pathLst>
                <a:path w="2773680" h="2277745">
                  <a:moveTo>
                    <a:pt x="2393642" y="2277299"/>
                  </a:moveTo>
                  <a:lnTo>
                    <a:pt x="379557" y="2277299"/>
                  </a:lnTo>
                  <a:lnTo>
                    <a:pt x="331946" y="2274342"/>
                  </a:lnTo>
                  <a:lnTo>
                    <a:pt x="286100" y="2265707"/>
                  </a:lnTo>
                  <a:lnTo>
                    <a:pt x="242374" y="2251751"/>
                  </a:lnTo>
                  <a:lnTo>
                    <a:pt x="201125" y="2232828"/>
                  </a:lnTo>
                  <a:lnTo>
                    <a:pt x="162708" y="2209295"/>
                  </a:lnTo>
                  <a:lnTo>
                    <a:pt x="127478" y="2181508"/>
                  </a:lnTo>
                  <a:lnTo>
                    <a:pt x="95791" y="2149821"/>
                  </a:lnTo>
                  <a:lnTo>
                    <a:pt x="68003" y="2114591"/>
                  </a:lnTo>
                  <a:lnTo>
                    <a:pt x="44471" y="2076174"/>
                  </a:lnTo>
                  <a:lnTo>
                    <a:pt x="25548" y="2034925"/>
                  </a:lnTo>
                  <a:lnTo>
                    <a:pt x="11592" y="1991199"/>
                  </a:lnTo>
                  <a:lnTo>
                    <a:pt x="2957" y="1945353"/>
                  </a:lnTo>
                  <a:lnTo>
                    <a:pt x="0" y="1897742"/>
                  </a:lnTo>
                  <a:lnTo>
                    <a:pt x="0" y="379557"/>
                  </a:lnTo>
                  <a:lnTo>
                    <a:pt x="2957" y="331946"/>
                  </a:lnTo>
                  <a:lnTo>
                    <a:pt x="11592" y="286100"/>
                  </a:lnTo>
                  <a:lnTo>
                    <a:pt x="25548" y="242374"/>
                  </a:lnTo>
                  <a:lnTo>
                    <a:pt x="44471" y="201125"/>
                  </a:lnTo>
                  <a:lnTo>
                    <a:pt x="68003" y="162708"/>
                  </a:lnTo>
                  <a:lnTo>
                    <a:pt x="95791" y="127478"/>
                  </a:lnTo>
                  <a:lnTo>
                    <a:pt x="127478" y="95791"/>
                  </a:lnTo>
                  <a:lnTo>
                    <a:pt x="162708" y="68004"/>
                  </a:lnTo>
                  <a:lnTo>
                    <a:pt x="201125" y="44471"/>
                  </a:lnTo>
                  <a:lnTo>
                    <a:pt x="242374" y="25548"/>
                  </a:lnTo>
                  <a:lnTo>
                    <a:pt x="286100" y="11592"/>
                  </a:lnTo>
                  <a:lnTo>
                    <a:pt x="331946" y="2957"/>
                  </a:lnTo>
                  <a:lnTo>
                    <a:pt x="379557" y="0"/>
                  </a:lnTo>
                  <a:lnTo>
                    <a:pt x="2393642" y="0"/>
                  </a:lnTo>
                  <a:lnTo>
                    <a:pt x="2443533" y="3291"/>
                  </a:lnTo>
                  <a:lnTo>
                    <a:pt x="2492146" y="13003"/>
                  </a:lnTo>
                  <a:lnTo>
                    <a:pt x="2538893" y="28892"/>
                  </a:lnTo>
                  <a:lnTo>
                    <a:pt x="2583182" y="50712"/>
                  </a:lnTo>
                  <a:lnTo>
                    <a:pt x="2624424" y="78219"/>
                  </a:lnTo>
                  <a:lnTo>
                    <a:pt x="2662029" y="111169"/>
                  </a:lnTo>
                  <a:lnTo>
                    <a:pt x="2694980" y="148775"/>
                  </a:lnTo>
                  <a:lnTo>
                    <a:pt x="2722487" y="190017"/>
                  </a:lnTo>
                  <a:lnTo>
                    <a:pt x="2744307" y="234307"/>
                  </a:lnTo>
                  <a:lnTo>
                    <a:pt x="2760196" y="281053"/>
                  </a:lnTo>
                  <a:lnTo>
                    <a:pt x="2769908" y="329666"/>
                  </a:lnTo>
                  <a:lnTo>
                    <a:pt x="2773199" y="379557"/>
                  </a:lnTo>
                  <a:lnTo>
                    <a:pt x="2773199" y="1897742"/>
                  </a:lnTo>
                  <a:lnTo>
                    <a:pt x="2770242" y="1945353"/>
                  </a:lnTo>
                  <a:lnTo>
                    <a:pt x="2761607" y="1991199"/>
                  </a:lnTo>
                  <a:lnTo>
                    <a:pt x="2747651" y="2034925"/>
                  </a:lnTo>
                  <a:lnTo>
                    <a:pt x="2728728" y="2076174"/>
                  </a:lnTo>
                  <a:lnTo>
                    <a:pt x="2705195" y="2114591"/>
                  </a:lnTo>
                  <a:lnTo>
                    <a:pt x="2677407" y="2149821"/>
                  </a:lnTo>
                  <a:lnTo>
                    <a:pt x="2645721" y="2181508"/>
                  </a:lnTo>
                  <a:lnTo>
                    <a:pt x="2610491" y="2209295"/>
                  </a:lnTo>
                  <a:lnTo>
                    <a:pt x="2572073" y="2232828"/>
                  </a:lnTo>
                  <a:lnTo>
                    <a:pt x="2530824" y="2251751"/>
                  </a:lnTo>
                  <a:lnTo>
                    <a:pt x="2487099" y="2265707"/>
                  </a:lnTo>
                  <a:lnTo>
                    <a:pt x="2441253" y="2274342"/>
                  </a:lnTo>
                  <a:lnTo>
                    <a:pt x="2393642" y="22772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138724" y="3018575"/>
              <a:ext cx="2773680" cy="2277745"/>
            </a:xfrm>
            <a:custGeom>
              <a:avLst/>
              <a:gdLst/>
              <a:ahLst/>
              <a:cxnLst/>
              <a:rect l="l" t="t" r="r" b="b"/>
              <a:pathLst>
                <a:path w="2773680" h="2277745">
                  <a:moveTo>
                    <a:pt x="0" y="379557"/>
                  </a:moveTo>
                  <a:lnTo>
                    <a:pt x="2957" y="331946"/>
                  </a:lnTo>
                  <a:lnTo>
                    <a:pt x="11592" y="286100"/>
                  </a:lnTo>
                  <a:lnTo>
                    <a:pt x="25548" y="242374"/>
                  </a:lnTo>
                  <a:lnTo>
                    <a:pt x="44471" y="201125"/>
                  </a:lnTo>
                  <a:lnTo>
                    <a:pt x="68003" y="162708"/>
                  </a:lnTo>
                  <a:lnTo>
                    <a:pt x="95791" y="127478"/>
                  </a:lnTo>
                  <a:lnTo>
                    <a:pt x="127478" y="95791"/>
                  </a:lnTo>
                  <a:lnTo>
                    <a:pt x="162708" y="68004"/>
                  </a:lnTo>
                  <a:lnTo>
                    <a:pt x="201125" y="44471"/>
                  </a:lnTo>
                  <a:lnTo>
                    <a:pt x="242374" y="25548"/>
                  </a:lnTo>
                  <a:lnTo>
                    <a:pt x="286100" y="11592"/>
                  </a:lnTo>
                  <a:lnTo>
                    <a:pt x="331946" y="2957"/>
                  </a:lnTo>
                  <a:lnTo>
                    <a:pt x="379557" y="0"/>
                  </a:lnTo>
                  <a:lnTo>
                    <a:pt x="2393642" y="0"/>
                  </a:lnTo>
                  <a:lnTo>
                    <a:pt x="2443533" y="3291"/>
                  </a:lnTo>
                  <a:lnTo>
                    <a:pt x="2492146" y="13003"/>
                  </a:lnTo>
                  <a:lnTo>
                    <a:pt x="2538893" y="28892"/>
                  </a:lnTo>
                  <a:lnTo>
                    <a:pt x="2583182" y="50712"/>
                  </a:lnTo>
                  <a:lnTo>
                    <a:pt x="2624424" y="78219"/>
                  </a:lnTo>
                  <a:lnTo>
                    <a:pt x="2662029" y="111169"/>
                  </a:lnTo>
                  <a:lnTo>
                    <a:pt x="2694980" y="148775"/>
                  </a:lnTo>
                  <a:lnTo>
                    <a:pt x="2722487" y="190017"/>
                  </a:lnTo>
                  <a:lnTo>
                    <a:pt x="2744307" y="234307"/>
                  </a:lnTo>
                  <a:lnTo>
                    <a:pt x="2760196" y="281053"/>
                  </a:lnTo>
                  <a:lnTo>
                    <a:pt x="2769908" y="329666"/>
                  </a:lnTo>
                  <a:lnTo>
                    <a:pt x="2773199" y="379557"/>
                  </a:lnTo>
                  <a:lnTo>
                    <a:pt x="2773199" y="1897742"/>
                  </a:lnTo>
                  <a:lnTo>
                    <a:pt x="2770242" y="1945353"/>
                  </a:lnTo>
                  <a:lnTo>
                    <a:pt x="2761607" y="1991199"/>
                  </a:lnTo>
                  <a:lnTo>
                    <a:pt x="2747651" y="2034925"/>
                  </a:lnTo>
                  <a:lnTo>
                    <a:pt x="2728728" y="2076174"/>
                  </a:lnTo>
                  <a:lnTo>
                    <a:pt x="2705195" y="2114591"/>
                  </a:lnTo>
                  <a:lnTo>
                    <a:pt x="2677407" y="2149821"/>
                  </a:lnTo>
                  <a:lnTo>
                    <a:pt x="2645721" y="2181508"/>
                  </a:lnTo>
                  <a:lnTo>
                    <a:pt x="2610491" y="2209295"/>
                  </a:lnTo>
                  <a:lnTo>
                    <a:pt x="2572073" y="2232828"/>
                  </a:lnTo>
                  <a:lnTo>
                    <a:pt x="2530824" y="2251751"/>
                  </a:lnTo>
                  <a:lnTo>
                    <a:pt x="2487099" y="2265707"/>
                  </a:lnTo>
                  <a:lnTo>
                    <a:pt x="2441253" y="2274342"/>
                  </a:lnTo>
                  <a:lnTo>
                    <a:pt x="2393642" y="2277299"/>
                  </a:lnTo>
                  <a:lnTo>
                    <a:pt x="379557" y="2277299"/>
                  </a:lnTo>
                  <a:lnTo>
                    <a:pt x="331946" y="2274342"/>
                  </a:lnTo>
                  <a:lnTo>
                    <a:pt x="286100" y="2265707"/>
                  </a:lnTo>
                  <a:lnTo>
                    <a:pt x="242374" y="2251751"/>
                  </a:lnTo>
                  <a:lnTo>
                    <a:pt x="201125" y="2232828"/>
                  </a:lnTo>
                  <a:lnTo>
                    <a:pt x="162708" y="2209295"/>
                  </a:lnTo>
                  <a:lnTo>
                    <a:pt x="127478" y="2181508"/>
                  </a:lnTo>
                  <a:lnTo>
                    <a:pt x="95791" y="2149821"/>
                  </a:lnTo>
                  <a:lnTo>
                    <a:pt x="68003" y="2114591"/>
                  </a:lnTo>
                  <a:lnTo>
                    <a:pt x="44471" y="2076174"/>
                  </a:lnTo>
                  <a:lnTo>
                    <a:pt x="25548" y="2034925"/>
                  </a:lnTo>
                  <a:lnTo>
                    <a:pt x="11592" y="1991199"/>
                  </a:lnTo>
                  <a:lnTo>
                    <a:pt x="2957" y="1945353"/>
                  </a:lnTo>
                  <a:lnTo>
                    <a:pt x="0" y="1897742"/>
                  </a:lnTo>
                  <a:lnTo>
                    <a:pt x="0" y="379557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476312" y="3165101"/>
          <a:ext cx="2097405" cy="2062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1025"/>
                <a:gridCol w="977265"/>
                <a:gridCol w="539115"/>
              </a:tblGrid>
              <a:tr h="391159">
                <a:tc>
                  <a:txBody>
                    <a:bodyPr/>
                    <a:lstStyle/>
                    <a:p>
                      <a:pPr marL="52705">
                        <a:lnSpc>
                          <a:spcPts val="266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266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52705">
                        <a:lnSpc>
                          <a:spcPts val="29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29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29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940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085" algn="r">
                        <a:lnSpc>
                          <a:spcPts val="29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91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1275" algn="r">
                        <a:lnSpc>
                          <a:spcPts val="294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507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18.1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349943"/>
            <a:ext cx="6245860" cy="346075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LR(0)?</a:t>
            </a:r>
            <a:endParaRPr sz="2800">
              <a:latin typeface="Calibri"/>
              <a:cs typeface="Calibri"/>
            </a:endParaRPr>
          </a:p>
          <a:p>
            <a:pPr marL="469900" marR="4053204">
              <a:lnSpc>
                <a:spcPct val="114999"/>
              </a:lnSpc>
              <a:tabLst>
                <a:tab pos="926465" algn="l"/>
                <a:tab pos="14643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|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3575" y="5895431"/>
          <a:ext cx="3021964" cy="1882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20"/>
                <a:gridCol w="963930"/>
                <a:gridCol w="526414"/>
              </a:tblGrid>
              <a:tr h="450771">
                <a:tc>
                  <a:txBody>
                    <a:bodyPr/>
                    <a:lstStyle/>
                    <a:p>
                      <a:pPr marL="9461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2443398"/>
            <a:ext cx="4266565" cy="14979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1: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Starting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Starting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item.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  <a:tabLst>
                <a:tab pos="1840864" algn="l"/>
                <a:tab pos="2755265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51" y="4119798"/>
            <a:ext cx="69424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Adding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productions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of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6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NTs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after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 dot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1151" y="4546518"/>
            <a:ext cx="2245360" cy="14979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926465" algn="l"/>
                <a:tab pos="1840864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9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840864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751" y="6222917"/>
            <a:ext cx="65430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3: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until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no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items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52101" y="6760030"/>
          <a:ext cx="2282825" cy="1882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220"/>
                <a:gridCol w="963930"/>
                <a:gridCol w="701675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112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0614100" y="3657550"/>
            <a:ext cx="3396615" cy="2992755"/>
            <a:chOff x="10614100" y="3657550"/>
            <a:chExt cx="3396615" cy="2992755"/>
          </a:xfrm>
        </p:grpSpPr>
        <p:sp>
          <p:nvSpPr>
            <p:cNvPr id="11" name="object 11"/>
            <p:cNvSpPr/>
            <p:nvPr/>
          </p:nvSpPr>
          <p:spPr>
            <a:xfrm>
              <a:off x="10626800" y="3670250"/>
              <a:ext cx="3371215" cy="2967355"/>
            </a:xfrm>
            <a:custGeom>
              <a:avLst/>
              <a:gdLst/>
              <a:ahLst/>
              <a:cxnLst/>
              <a:rect l="l" t="t" r="r" b="b"/>
              <a:pathLst>
                <a:path w="3371215" h="2967354">
                  <a:moveTo>
                    <a:pt x="2876289" y="2966999"/>
                  </a:moveTo>
                  <a:lnTo>
                    <a:pt x="494509" y="2966999"/>
                  </a:lnTo>
                  <a:lnTo>
                    <a:pt x="446885" y="2964736"/>
                  </a:lnTo>
                  <a:lnTo>
                    <a:pt x="400541" y="2958083"/>
                  </a:lnTo>
                  <a:lnTo>
                    <a:pt x="355685" y="2947248"/>
                  </a:lnTo>
                  <a:lnTo>
                    <a:pt x="312525" y="2932438"/>
                  </a:lnTo>
                  <a:lnTo>
                    <a:pt x="271267" y="2913860"/>
                  </a:lnTo>
                  <a:lnTo>
                    <a:pt x="232119" y="2891722"/>
                  </a:lnTo>
                  <a:lnTo>
                    <a:pt x="195288" y="2866231"/>
                  </a:lnTo>
                  <a:lnTo>
                    <a:pt x="160980" y="2837594"/>
                  </a:lnTo>
                  <a:lnTo>
                    <a:pt x="129405" y="2806019"/>
                  </a:lnTo>
                  <a:lnTo>
                    <a:pt x="100768" y="2771712"/>
                  </a:lnTo>
                  <a:lnTo>
                    <a:pt x="75277" y="2734881"/>
                  </a:lnTo>
                  <a:lnTo>
                    <a:pt x="53139" y="2695732"/>
                  </a:lnTo>
                  <a:lnTo>
                    <a:pt x="34561" y="2654474"/>
                  </a:lnTo>
                  <a:lnTo>
                    <a:pt x="19751" y="2611314"/>
                  </a:lnTo>
                  <a:lnTo>
                    <a:pt x="8916" y="2566458"/>
                  </a:lnTo>
                  <a:lnTo>
                    <a:pt x="2263" y="2520114"/>
                  </a:lnTo>
                  <a:lnTo>
                    <a:pt x="0" y="2472490"/>
                  </a:lnTo>
                  <a:lnTo>
                    <a:pt x="0" y="494509"/>
                  </a:lnTo>
                  <a:lnTo>
                    <a:pt x="2263" y="446885"/>
                  </a:lnTo>
                  <a:lnTo>
                    <a:pt x="8916" y="400541"/>
                  </a:lnTo>
                  <a:lnTo>
                    <a:pt x="19751" y="355685"/>
                  </a:lnTo>
                  <a:lnTo>
                    <a:pt x="34561" y="312525"/>
                  </a:lnTo>
                  <a:lnTo>
                    <a:pt x="53139" y="271267"/>
                  </a:lnTo>
                  <a:lnTo>
                    <a:pt x="75277" y="232118"/>
                  </a:lnTo>
                  <a:lnTo>
                    <a:pt x="100768" y="195287"/>
                  </a:lnTo>
                  <a:lnTo>
                    <a:pt x="129405" y="160980"/>
                  </a:lnTo>
                  <a:lnTo>
                    <a:pt x="160980" y="129405"/>
                  </a:lnTo>
                  <a:lnTo>
                    <a:pt x="195288" y="100768"/>
                  </a:lnTo>
                  <a:lnTo>
                    <a:pt x="232119" y="75277"/>
                  </a:lnTo>
                  <a:lnTo>
                    <a:pt x="271267" y="53139"/>
                  </a:lnTo>
                  <a:lnTo>
                    <a:pt x="312525" y="34561"/>
                  </a:lnTo>
                  <a:lnTo>
                    <a:pt x="355685" y="19751"/>
                  </a:lnTo>
                  <a:lnTo>
                    <a:pt x="400541" y="8916"/>
                  </a:lnTo>
                  <a:lnTo>
                    <a:pt x="446885" y="2263"/>
                  </a:lnTo>
                  <a:lnTo>
                    <a:pt x="494509" y="0"/>
                  </a:lnTo>
                  <a:lnTo>
                    <a:pt x="2876289" y="0"/>
                  </a:lnTo>
                  <a:lnTo>
                    <a:pt x="2925166" y="2419"/>
                  </a:lnTo>
                  <a:lnTo>
                    <a:pt x="2973214" y="9589"/>
                  </a:lnTo>
                  <a:lnTo>
                    <a:pt x="3020111" y="21375"/>
                  </a:lnTo>
                  <a:lnTo>
                    <a:pt x="3065531" y="37642"/>
                  </a:lnTo>
                  <a:lnTo>
                    <a:pt x="3109150" y="58256"/>
                  </a:lnTo>
                  <a:lnTo>
                    <a:pt x="3150644" y="83083"/>
                  </a:lnTo>
                  <a:lnTo>
                    <a:pt x="3189689" y="111989"/>
                  </a:lnTo>
                  <a:lnTo>
                    <a:pt x="3225960" y="144838"/>
                  </a:lnTo>
                  <a:lnTo>
                    <a:pt x="3258810" y="181110"/>
                  </a:lnTo>
                  <a:lnTo>
                    <a:pt x="3287716" y="220155"/>
                  </a:lnTo>
                  <a:lnTo>
                    <a:pt x="3312543" y="261650"/>
                  </a:lnTo>
                  <a:lnTo>
                    <a:pt x="3333157" y="305269"/>
                  </a:lnTo>
                  <a:lnTo>
                    <a:pt x="3349424" y="350689"/>
                  </a:lnTo>
                  <a:lnTo>
                    <a:pt x="3361210" y="397585"/>
                  </a:lnTo>
                  <a:lnTo>
                    <a:pt x="3368380" y="445633"/>
                  </a:lnTo>
                  <a:lnTo>
                    <a:pt x="3370799" y="494509"/>
                  </a:lnTo>
                  <a:lnTo>
                    <a:pt x="3370799" y="2472490"/>
                  </a:lnTo>
                  <a:lnTo>
                    <a:pt x="3368536" y="2520114"/>
                  </a:lnTo>
                  <a:lnTo>
                    <a:pt x="3361883" y="2566458"/>
                  </a:lnTo>
                  <a:lnTo>
                    <a:pt x="3351048" y="2611314"/>
                  </a:lnTo>
                  <a:lnTo>
                    <a:pt x="3336238" y="2654474"/>
                  </a:lnTo>
                  <a:lnTo>
                    <a:pt x="3317660" y="2695732"/>
                  </a:lnTo>
                  <a:lnTo>
                    <a:pt x="3295522" y="2734881"/>
                  </a:lnTo>
                  <a:lnTo>
                    <a:pt x="3270031" y="2771712"/>
                  </a:lnTo>
                  <a:lnTo>
                    <a:pt x="3241394" y="2806019"/>
                  </a:lnTo>
                  <a:lnTo>
                    <a:pt x="3209819" y="2837594"/>
                  </a:lnTo>
                  <a:lnTo>
                    <a:pt x="3175511" y="2866231"/>
                  </a:lnTo>
                  <a:lnTo>
                    <a:pt x="3138680" y="2891722"/>
                  </a:lnTo>
                  <a:lnTo>
                    <a:pt x="3099532" y="2913860"/>
                  </a:lnTo>
                  <a:lnTo>
                    <a:pt x="3058274" y="2932438"/>
                  </a:lnTo>
                  <a:lnTo>
                    <a:pt x="3015114" y="2947248"/>
                  </a:lnTo>
                  <a:lnTo>
                    <a:pt x="2970258" y="2958083"/>
                  </a:lnTo>
                  <a:lnTo>
                    <a:pt x="2923914" y="2964736"/>
                  </a:lnTo>
                  <a:lnTo>
                    <a:pt x="2876289" y="2966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626800" y="3670250"/>
              <a:ext cx="3371215" cy="2967355"/>
            </a:xfrm>
            <a:custGeom>
              <a:avLst/>
              <a:gdLst/>
              <a:ahLst/>
              <a:cxnLst/>
              <a:rect l="l" t="t" r="r" b="b"/>
              <a:pathLst>
                <a:path w="3371215" h="2967354">
                  <a:moveTo>
                    <a:pt x="0" y="494509"/>
                  </a:moveTo>
                  <a:lnTo>
                    <a:pt x="2263" y="446885"/>
                  </a:lnTo>
                  <a:lnTo>
                    <a:pt x="8916" y="400541"/>
                  </a:lnTo>
                  <a:lnTo>
                    <a:pt x="19751" y="355685"/>
                  </a:lnTo>
                  <a:lnTo>
                    <a:pt x="34561" y="312525"/>
                  </a:lnTo>
                  <a:lnTo>
                    <a:pt x="53139" y="271267"/>
                  </a:lnTo>
                  <a:lnTo>
                    <a:pt x="75277" y="232118"/>
                  </a:lnTo>
                  <a:lnTo>
                    <a:pt x="100768" y="195287"/>
                  </a:lnTo>
                  <a:lnTo>
                    <a:pt x="129405" y="160980"/>
                  </a:lnTo>
                  <a:lnTo>
                    <a:pt x="160980" y="129405"/>
                  </a:lnTo>
                  <a:lnTo>
                    <a:pt x="195288" y="100768"/>
                  </a:lnTo>
                  <a:lnTo>
                    <a:pt x="232119" y="75277"/>
                  </a:lnTo>
                  <a:lnTo>
                    <a:pt x="271267" y="53139"/>
                  </a:lnTo>
                  <a:lnTo>
                    <a:pt x="312525" y="34561"/>
                  </a:lnTo>
                  <a:lnTo>
                    <a:pt x="355685" y="19751"/>
                  </a:lnTo>
                  <a:lnTo>
                    <a:pt x="400541" y="8916"/>
                  </a:lnTo>
                  <a:lnTo>
                    <a:pt x="446885" y="2263"/>
                  </a:lnTo>
                  <a:lnTo>
                    <a:pt x="494509" y="0"/>
                  </a:lnTo>
                  <a:lnTo>
                    <a:pt x="2876289" y="0"/>
                  </a:lnTo>
                  <a:lnTo>
                    <a:pt x="2925166" y="2419"/>
                  </a:lnTo>
                  <a:lnTo>
                    <a:pt x="2973214" y="9589"/>
                  </a:lnTo>
                  <a:lnTo>
                    <a:pt x="3020111" y="21375"/>
                  </a:lnTo>
                  <a:lnTo>
                    <a:pt x="3065531" y="37642"/>
                  </a:lnTo>
                  <a:lnTo>
                    <a:pt x="3109150" y="58256"/>
                  </a:lnTo>
                  <a:lnTo>
                    <a:pt x="3150644" y="83083"/>
                  </a:lnTo>
                  <a:lnTo>
                    <a:pt x="3189689" y="111989"/>
                  </a:lnTo>
                  <a:lnTo>
                    <a:pt x="3225960" y="144838"/>
                  </a:lnTo>
                  <a:lnTo>
                    <a:pt x="3258810" y="181110"/>
                  </a:lnTo>
                  <a:lnTo>
                    <a:pt x="3287716" y="220155"/>
                  </a:lnTo>
                  <a:lnTo>
                    <a:pt x="3312543" y="261650"/>
                  </a:lnTo>
                  <a:lnTo>
                    <a:pt x="3333157" y="305269"/>
                  </a:lnTo>
                  <a:lnTo>
                    <a:pt x="3349424" y="350689"/>
                  </a:lnTo>
                  <a:lnTo>
                    <a:pt x="3361210" y="397585"/>
                  </a:lnTo>
                  <a:lnTo>
                    <a:pt x="3368380" y="445633"/>
                  </a:lnTo>
                  <a:lnTo>
                    <a:pt x="3370799" y="494509"/>
                  </a:lnTo>
                  <a:lnTo>
                    <a:pt x="3370799" y="2472490"/>
                  </a:lnTo>
                  <a:lnTo>
                    <a:pt x="3368536" y="2520114"/>
                  </a:lnTo>
                  <a:lnTo>
                    <a:pt x="3361883" y="2566458"/>
                  </a:lnTo>
                  <a:lnTo>
                    <a:pt x="3351048" y="2611314"/>
                  </a:lnTo>
                  <a:lnTo>
                    <a:pt x="3336238" y="2654474"/>
                  </a:lnTo>
                  <a:lnTo>
                    <a:pt x="3317660" y="2695732"/>
                  </a:lnTo>
                  <a:lnTo>
                    <a:pt x="3295522" y="2734881"/>
                  </a:lnTo>
                  <a:lnTo>
                    <a:pt x="3270031" y="2771712"/>
                  </a:lnTo>
                  <a:lnTo>
                    <a:pt x="3241394" y="2806019"/>
                  </a:lnTo>
                  <a:lnTo>
                    <a:pt x="3209819" y="2837594"/>
                  </a:lnTo>
                  <a:lnTo>
                    <a:pt x="3175511" y="2866231"/>
                  </a:lnTo>
                  <a:lnTo>
                    <a:pt x="3138680" y="2891722"/>
                  </a:lnTo>
                  <a:lnTo>
                    <a:pt x="3099532" y="2913860"/>
                  </a:lnTo>
                  <a:lnTo>
                    <a:pt x="3058274" y="2932438"/>
                  </a:lnTo>
                  <a:lnTo>
                    <a:pt x="3015114" y="2947248"/>
                  </a:lnTo>
                  <a:lnTo>
                    <a:pt x="2970258" y="2958083"/>
                  </a:lnTo>
                  <a:lnTo>
                    <a:pt x="2923914" y="2964736"/>
                  </a:lnTo>
                  <a:lnTo>
                    <a:pt x="2876289" y="2966999"/>
                  </a:lnTo>
                  <a:lnTo>
                    <a:pt x="494509" y="2966999"/>
                  </a:lnTo>
                  <a:lnTo>
                    <a:pt x="446885" y="2964736"/>
                  </a:lnTo>
                  <a:lnTo>
                    <a:pt x="400541" y="2958083"/>
                  </a:lnTo>
                  <a:lnTo>
                    <a:pt x="355685" y="2947248"/>
                  </a:lnTo>
                  <a:lnTo>
                    <a:pt x="312525" y="2932438"/>
                  </a:lnTo>
                  <a:lnTo>
                    <a:pt x="271267" y="2913860"/>
                  </a:lnTo>
                  <a:lnTo>
                    <a:pt x="232119" y="2891722"/>
                  </a:lnTo>
                  <a:lnTo>
                    <a:pt x="195288" y="2866231"/>
                  </a:lnTo>
                  <a:lnTo>
                    <a:pt x="160980" y="2837594"/>
                  </a:lnTo>
                  <a:lnTo>
                    <a:pt x="129405" y="2806019"/>
                  </a:lnTo>
                  <a:lnTo>
                    <a:pt x="100768" y="2771712"/>
                  </a:lnTo>
                  <a:lnTo>
                    <a:pt x="75277" y="2734881"/>
                  </a:lnTo>
                  <a:lnTo>
                    <a:pt x="53139" y="2695732"/>
                  </a:lnTo>
                  <a:lnTo>
                    <a:pt x="34561" y="2654474"/>
                  </a:lnTo>
                  <a:lnTo>
                    <a:pt x="19751" y="2611314"/>
                  </a:lnTo>
                  <a:lnTo>
                    <a:pt x="8916" y="2566458"/>
                  </a:lnTo>
                  <a:lnTo>
                    <a:pt x="2263" y="2520114"/>
                  </a:lnTo>
                  <a:lnTo>
                    <a:pt x="0" y="2472490"/>
                  </a:lnTo>
                  <a:lnTo>
                    <a:pt x="0" y="49450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844662" y="384666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844662" y="4700106"/>
            <a:ext cx="251777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6990" algn="r">
              <a:lnSpc>
                <a:spcPct val="100000"/>
              </a:lnSpc>
              <a:spcBef>
                <a:spcPts val="100"/>
              </a:spcBef>
              <a:tabLst>
                <a:tab pos="913765" algn="l"/>
                <a:tab pos="1828164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S’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800">
              <a:latin typeface="Calibri"/>
              <a:cs typeface="Calibri"/>
            </a:endParaRPr>
          </a:p>
          <a:p>
            <a:pPr marL="456565" marR="5080" indent="-456565" algn="r">
              <a:lnSpc>
                <a:spcPct val="100000"/>
              </a:lnSpc>
              <a:buAutoNum type="arabicPeriod"/>
              <a:tabLst>
                <a:tab pos="456565" algn="l"/>
                <a:tab pos="457200" algn="l"/>
                <a:tab pos="1370965" algn="l"/>
                <a:tab pos="22853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  <a:tab pos="1383665" algn="l"/>
                <a:tab pos="229806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	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	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000000"/>
                </a:solidFill>
              </a:rPr>
              <a:t>Compiler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0735" y="3863769"/>
            <a:ext cx="40887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dirty="0">
                <a:solidFill>
                  <a:srgbClr val="2F5496"/>
                </a:solidFill>
                <a:latin typeface="Calibri"/>
                <a:cs typeface="Calibri"/>
              </a:rPr>
              <a:t>2</a:t>
            </a:r>
            <a:endParaRPr sz="4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500" b="1" spc="-40" dirty="0">
                <a:solidFill>
                  <a:srgbClr val="2F5496"/>
                </a:solidFill>
                <a:latin typeface="Calibri"/>
                <a:cs typeface="Calibri"/>
              </a:rPr>
              <a:t>Table-driven</a:t>
            </a:r>
            <a:r>
              <a:rPr sz="4500" b="1" spc="-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4500" b="1" spc="-5" dirty="0">
                <a:solidFill>
                  <a:srgbClr val="2F5496"/>
                </a:solidFill>
                <a:latin typeface="Calibri"/>
                <a:cs typeface="Calibri"/>
              </a:rPr>
              <a:t>BUP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500" spc="-10" dirty="0">
                <a:latin typeface="Calibri"/>
                <a:cs typeface="Calibri"/>
              </a:rPr>
              <a:t>Department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of</a:t>
            </a:r>
            <a:r>
              <a:rPr sz="2500" spc="-10" dirty="0">
                <a:latin typeface="Calibri"/>
                <a:cs typeface="Calibri"/>
              </a:rPr>
              <a:t> Computer </a:t>
            </a:r>
            <a:r>
              <a:rPr sz="2500" spc="-5" dirty="0">
                <a:latin typeface="Calibri"/>
                <a:cs typeface="Calibri"/>
              </a:rPr>
              <a:t>Science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&amp;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605" y="7319416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ln w="38099">
            <a:solidFill>
              <a:srgbClr val="DEA26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51" y="1884084"/>
            <a:ext cx="33642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3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4: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Making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closure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84699" y="2436049"/>
          <a:ext cx="2723514" cy="21359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1035685"/>
                <a:gridCol w="1016634"/>
              </a:tblGrid>
              <a:tr h="439428">
                <a:tc>
                  <a:txBody>
                    <a:bodyPr/>
                    <a:lstStyle/>
                    <a:p>
                      <a:pPr marL="85725">
                        <a:lnSpc>
                          <a:spcPts val="3254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254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254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</a:tr>
              <a:tr h="843131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55308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380386" y="6191415"/>
            <a:ext cx="53340" cy="41275"/>
            <a:chOff x="5380386" y="6191415"/>
            <a:chExt cx="53340" cy="41275"/>
          </a:xfrm>
        </p:grpSpPr>
        <p:sp>
          <p:nvSpPr>
            <p:cNvPr id="8" name="object 8"/>
            <p:cNvSpPr/>
            <p:nvPr/>
          </p:nvSpPr>
          <p:spPr>
            <a:xfrm>
              <a:off x="5385148" y="61961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5148" y="61961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391586" y="7300565"/>
            <a:ext cx="53340" cy="41275"/>
            <a:chOff x="5391586" y="7300565"/>
            <a:chExt cx="53340" cy="41275"/>
          </a:xfrm>
        </p:grpSpPr>
        <p:sp>
          <p:nvSpPr>
            <p:cNvPr id="11" name="object 11"/>
            <p:cNvSpPr/>
            <p:nvPr/>
          </p:nvSpPr>
          <p:spPr>
            <a:xfrm>
              <a:off x="5396348" y="73053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96348" y="730532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6751" y="4828451"/>
            <a:ext cx="7003415" cy="258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5: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Transitions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using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the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goto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Calibri"/>
              <a:cs typeface="Calibri"/>
            </a:endParaRPr>
          </a:p>
          <a:p>
            <a:pPr marL="4771390">
              <a:lnSpc>
                <a:spcPct val="100000"/>
              </a:lnSpc>
              <a:tabLst>
                <a:tab pos="5685790" algn="l"/>
                <a:tab pos="660019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6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>
              <a:latin typeface="Calibri"/>
              <a:cs typeface="Calibri"/>
            </a:endParaRPr>
          </a:p>
          <a:p>
            <a:pPr marL="4771390">
              <a:lnSpc>
                <a:spcPct val="100000"/>
              </a:lnSpc>
              <a:spcBef>
                <a:spcPts val="5"/>
              </a:spcBef>
              <a:tabLst>
                <a:tab pos="5685790" algn="l"/>
                <a:tab pos="660019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12899" y="5833900"/>
          <a:ext cx="4383403" cy="272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/>
                <a:gridCol w="1675129"/>
                <a:gridCol w="1659889"/>
              </a:tblGrid>
              <a:tr h="2135999">
                <a:tc gridSpan="2">
                  <a:txBody>
                    <a:bodyPr/>
                    <a:lstStyle/>
                    <a:p>
                      <a:pPr marL="85725">
                        <a:lnSpc>
                          <a:spcPts val="3254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23645" marR="450215" indent="-113855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2540">
                        <a:lnSpc>
                          <a:spcPts val="2980"/>
                        </a:lnSpc>
                        <a:tabLst>
                          <a:tab pos="702945" algn="l"/>
                          <a:tab pos="1640839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S	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R="1206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ct val="100000"/>
                        </a:lnSpc>
                        <a:tabLst>
                          <a:tab pos="702945" algn="l"/>
                          <a:tab pos="1652270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A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5932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6995" marR="1206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44546A"/>
                      </a:solidFill>
                      <a:prstDash val="solid"/>
                    </a:lnL>
                    <a:lnB w="53975">
                      <a:solidFill>
                        <a:srgbClr val="4454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515574" y="8063656"/>
            <a:ext cx="24130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29974" y="8063656"/>
            <a:ext cx="129032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80477" y="8572413"/>
            <a:ext cx="53340" cy="41275"/>
            <a:chOff x="5380477" y="8572413"/>
            <a:chExt cx="53340" cy="41275"/>
          </a:xfrm>
        </p:grpSpPr>
        <p:sp>
          <p:nvSpPr>
            <p:cNvPr id="18" name="object 18"/>
            <p:cNvSpPr/>
            <p:nvPr/>
          </p:nvSpPr>
          <p:spPr>
            <a:xfrm>
              <a:off x="5385240" y="857717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325" y="0"/>
                  </a:lnTo>
                  <a:lnTo>
                    <a:pt x="43385" y="1617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85240" y="8577175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85" y="16179"/>
                  </a:lnTo>
                  <a:lnTo>
                    <a:pt x="325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0614100" y="3657550"/>
            <a:ext cx="3396615" cy="2992755"/>
            <a:chOff x="10614100" y="3657550"/>
            <a:chExt cx="3396615" cy="2992755"/>
          </a:xfrm>
        </p:grpSpPr>
        <p:sp>
          <p:nvSpPr>
            <p:cNvPr id="21" name="object 21"/>
            <p:cNvSpPr/>
            <p:nvPr/>
          </p:nvSpPr>
          <p:spPr>
            <a:xfrm>
              <a:off x="10626800" y="3670250"/>
              <a:ext cx="3371215" cy="2967355"/>
            </a:xfrm>
            <a:custGeom>
              <a:avLst/>
              <a:gdLst/>
              <a:ahLst/>
              <a:cxnLst/>
              <a:rect l="l" t="t" r="r" b="b"/>
              <a:pathLst>
                <a:path w="3371215" h="2967354">
                  <a:moveTo>
                    <a:pt x="2876289" y="2966999"/>
                  </a:moveTo>
                  <a:lnTo>
                    <a:pt x="494509" y="2966999"/>
                  </a:lnTo>
                  <a:lnTo>
                    <a:pt x="446885" y="2964736"/>
                  </a:lnTo>
                  <a:lnTo>
                    <a:pt x="400541" y="2958083"/>
                  </a:lnTo>
                  <a:lnTo>
                    <a:pt x="355685" y="2947248"/>
                  </a:lnTo>
                  <a:lnTo>
                    <a:pt x="312525" y="2932438"/>
                  </a:lnTo>
                  <a:lnTo>
                    <a:pt x="271267" y="2913860"/>
                  </a:lnTo>
                  <a:lnTo>
                    <a:pt x="232119" y="2891722"/>
                  </a:lnTo>
                  <a:lnTo>
                    <a:pt x="195288" y="2866231"/>
                  </a:lnTo>
                  <a:lnTo>
                    <a:pt x="160980" y="2837594"/>
                  </a:lnTo>
                  <a:lnTo>
                    <a:pt x="129405" y="2806019"/>
                  </a:lnTo>
                  <a:lnTo>
                    <a:pt x="100768" y="2771712"/>
                  </a:lnTo>
                  <a:lnTo>
                    <a:pt x="75277" y="2734881"/>
                  </a:lnTo>
                  <a:lnTo>
                    <a:pt x="53139" y="2695732"/>
                  </a:lnTo>
                  <a:lnTo>
                    <a:pt x="34561" y="2654474"/>
                  </a:lnTo>
                  <a:lnTo>
                    <a:pt x="19751" y="2611314"/>
                  </a:lnTo>
                  <a:lnTo>
                    <a:pt x="8916" y="2566458"/>
                  </a:lnTo>
                  <a:lnTo>
                    <a:pt x="2263" y="2520114"/>
                  </a:lnTo>
                  <a:lnTo>
                    <a:pt x="0" y="2472490"/>
                  </a:lnTo>
                  <a:lnTo>
                    <a:pt x="0" y="494509"/>
                  </a:lnTo>
                  <a:lnTo>
                    <a:pt x="2263" y="446885"/>
                  </a:lnTo>
                  <a:lnTo>
                    <a:pt x="8916" y="400541"/>
                  </a:lnTo>
                  <a:lnTo>
                    <a:pt x="19751" y="355685"/>
                  </a:lnTo>
                  <a:lnTo>
                    <a:pt x="34561" y="312525"/>
                  </a:lnTo>
                  <a:lnTo>
                    <a:pt x="53139" y="271267"/>
                  </a:lnTo>
                  <a:lnTo>
                    <a:pt x="75277" y="232118"/>
                  </a:lnTo>
                  <a:lnTo>
                    <a:pt x="100768" y="195287"/>
                  </a:lnTo>
                  <a:lnTo>
                    <a:pt x="129405" y="160980"/>
                  </a:lnTo>
                  <a:lnTo>
                    <a:pt x="160980" y="129405"/>
                  </a:lnTo>
                  <a:lnTo>
                    <a:pt x="195288" y="100768"/>
                  </a:lnTo>
                  <a:lnTo>
                    <a:pt x="232119" y="75277"/>
                  </a:lnTo>
                  <a:lnTo>
                    <a:pt x="271267" y="53139"/>
                  </a:lnTo>
                  <a:lnTo>
                    <a:pt x="312525" y="34561"/>
                  </a:lnTo>
                  <a:lnTo>
                    <a:pt x="355685" y="19751"/>
                  </a:lnTo>
                  <a:lnTo>
                    <a:pt x="400541" y="8916"/>
                  </a:lnTo>
                  <a:lnTo>
                    <a:pt x="446885" y="2263"/>
                  </a:lnTo>
                  <a:lnTo>
                    <a:pt x="494509" y="0"/>
                  </a:lnTo>
                  <a:lnTo>
                    <a:pt x="2876289" y="0"/>
                  </a:lnTo>
                  <a:lnTo>
                    <a:pt x="2925166" y="2419"/>
                  </a:lnTo>
                  <a:lnTo>
                    <a:pt x="2973214" y="9589"/>
                  </a:lnTo>
                  <a:lnTo>
                    <a:pt x="3020111" y="21375"/>
                  </a:lnTo>
                  <a:lnTo>
                    <a:pt x="3065531" y="37642"/>
                  </a:lnTo>
                  <a:lnTo>
                    <a:pt x="3109150" y="58256"/>
                  </a:lnTo>
                  <a:lnTo>
                    <a:pt x="3150644" y="83083"/>
                  </a:lnTo>
                  <a:lnTo>
                    <a:pt x="3189689" y="111989"/>
                  </a:lnTo>
                  <a:lnTo>
                    <a:pt x="3225960" y="144838"/>
                  </a:lnTo>
                  <a:lnTo>
                    <a:pt x="3258810" y="181110"/>
                  </a:lnTo>
                  <a:lnTo>
                    <a:pt x="3287716" y="220155"/>
                  </a:lnTo>
                  <a:lnTo>
                    <a:pt x="3312543" y="261650"/>
                  </a:lnTo>
                  <a:lnTo>
                    <a:pt x="3333157" y="305269"/>
                  </a:lnTo>
                  <a:lnTo>
                    <a:pt x="3349424" y="350689"/>
                  </a:lnTo>
                  <a:lnTo>
                    <a:pt x="3361210" y="397585"/>
                  </a:lnTo>
                  <a:lnTo>
                    <a:pt x="3368380" y="445633"/>
                  </a:lnTo>
                  <a:lnTo>
                    <a:pt x="3370799" y="494509"/>
                  </a:lnTo>
                  <a:lnTo>
                    <a:pt x="3370799" y="2472490"/>
                  </a:lnTo>
                  <a:lnTo>
                    <a:pt x="3368536" y="2520114"/>
                  </a:lnTo>
                  <a:lnTo>
                    <a:pt x="3361883" y="2566458"/>
                  </a:lnTo>
                  <a:lnTo>
                    <a:pt x="3351048" y="2611314"/>
                  </a:lnTo>
                  <a:lnTo>
                    <a:pt x="3336238" y="2654474"/>
                  </a:lnTo>
                  <a:lnTo>
                    <a:pt x="3317660" y="2695732"/>
                  </a:lnTo>
                  <a:lnTo>
                    <a:pt x="3295522" y="2734881"/>
                  </a:lnTo>
                  <a:lnTo>
                    <a:pt x="3270031" y="2771712"/>
                  </a:lnTo>
                  <a:lnTo>
                    <a:pt x="3241394" y="2806019"/>
                  </a:lnTo>
                  <a:lnTo>
                    <a:pt x="3209819" y="2837594"/>
                  </a:lnTo>
                  <a:lnTo>
                    <a:pt x="3175511" y="2866231"/>
                  </a:lnTo>
                  <a:lnTo>
                    <a:pt x="3138680" y="2891722"/>
                  </a:lnTo>
                  <a:lnTo>
                    <a:pt x="3099532" y="2913860"/>
                  </a:lnTo>
                  <a:lnTo>
                    <a:pt x="3058274" y="2932438"/>
                  </a:lnTo>
                  <a:lnTo>
                    <a:pt x="3015114" y="2947248"/>
                  </a:lnTo>
                  <a:lnTo>
                    <a:pt x="2970258" y="2958083"/>
                  </a:lnTo>
                  <a:lnTo>
                    <a:pt x="2923914" y="2964736"/>
                  </a:lnTo>
                  <a:lnTo>
                    <a:pt x="2876289" y="2966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626800" y="3670250"/>
              <a:ext cx="3371215" cy="2967355"/>
            </a:xfrm>
            <a:custGeom>
              <a:avLst/>
              <a:gdLst/>
              <a:ahLst/>
              <a:cxnLst/>
              <a:rect l="l" t="t" r="r" b="b"/>
              <a:pathLst>
                <a:path w="3371215" h="2967354">
                  <a:moveTo>
                    <a:pt x="0" y="494509"/>
                  </a:moveTo>
                  <a:lnTo>
                    <a:pt x="2263" y="446885"/>
                  </a:lnTo>
                  <a:lnTo>
                    <a:pt x="8916" y="400541"/>
                  </a:lnTo>
                  <a:lnTo>
                    <a:pt x="19751" y="355685"/>
                  </a:lnTo>
                  <a:lnTo>
                    <a:pt x="34561" y="312525"/>
                  </a:lnTo>
                  <a:lnTo>
                    <a:pt x="53139" y="271267"/>
                  </a:lnTo>
                  <a:lnTo>
                    <a:pt x="75277" y="232118"/>
                  </a:lnTo>
                  <a:lnTo>
                    <a:pt x="100768" y="195287"/>
                  </a:lnTo>
                  <a:lnTo>
                    <a:pt x="129405" y="160980"/>
                  </a:lnTo>
                  <a:lnTo>
                    <a:pt x="160980" y="129405"/>
                  </a:lnTo>
                  <a:lnTo>
                    <a:pt x="195288" y="100768"/>
                  </a:lnTo>
                  <a:lnTo>
                    <a:pt x="232119" y="75277"/>
                  </a:lnTo>
                  <a:lnTo>
                    <a:pt x="271267" y="53139"/>
                  </a:lnTo>
                  <a:lnTo>
                    <a:pt x="312525" y="34561"/>
                  </a:lnTo>
                  <a:lnTo>
                    <a:pt x="355685" y="19751"/>
                  </a:lnTo>
                  <a:lnTo>
                    <a:pt x="400541" y="8916"/>
                  </a:lnTo>
                  <a:lnTo>
                    <a:pt x="446885" y="2263"/>
                  </a:lnTo>
                  <a:lnTo>
                    <a:pt x="494509" y="0"/>
                  </a:lnTo>
                  <a:lnTo>
                    <a:pt x="2876289" y="0"/>
                  </a:lnTo>
                  <a:lnTo>
                    <a:pt x="2925166" y="2419"/>
                  </a:lnTo>
                  <a:lnTo>
                    <a:pt x="2973214" y="9589"/>
                  </a:lnTo>
                  <a:lnTo>
                    <a:pt x="3020111" y="21375"/>
                  </a:lnTo>
                  <a:lnTo>
                    <a:pt x="3065531" y="37642"/>
                  </a:lnTo>
                  <a:lnTo>
                    <a:pt x="3109150" y="58256"/>
                  </a:lnTo>
                  <a:lnTo>
                    <a:pt x="3150644" y="83083"/>
                  </a:lnTo>
                  <a:lnTo>
                    <a:pt x="3189689" y="111989"/>
                  </a:lnTo>
                  <a:lnTo>
                    <a:pt x="3225960" y="144838"/>
                  </a:lnTo>
                  <a:lnTo>
                    <a:pt x="3258810" y="181110"/>
                  </a:lnTo>
                  <a:lnTo>
                    <a:pt x="3287716" y="220155"/>
                  </a:lnTo>
                  <a:lnTo>
                    <a:pt x="3312543" y="261650"/>
                  </a:lnTo>
                  <a:lnTo>
                    <a:pt x="3333157" y="305269"/>
                  </a:lnTo>
                  <a:lnTo>
                    <a:pt x="3349424" y="350689"/>
                  </a:lnTo>
                  <a:lnTo>
                    <a:pt x="3361210" y="397585"/>
                  </a:lnTo>
                  <a:lnTo>
                    <a:pt x="3368380" y="445633"/>
                  </a:lnTo>
                  <a:lnTo>
                    <a:pt x="3370799" y="494509"/>
                  </a:lnTo>
                  <a:lnTo>
                    <a:pt x="3370799" y="2472490"/>
                  </a:lnTo>
                  <a:lnTo>
                    <a:pt x="3368536" y="2520114"/>
                  </a:lnTo>
                  <a:lnTo>
                    <a:pt x="3361883" y="2566458"/>
                  </a:lnTo>
                  <a:lnTo>
                    <a:pt x="3351048" y="2611314"/>
                  </a:lnTo>
                  <a:lnTo>
                    <a:pt x="3336238" y="2654474"/>
                  </a:lnTo>
                  <a:lnTo>
                    <a:pt x="3317660" y="2695732"/>
                  </a:lnTo>
                  <a:lnTo>
                    <a:pt x="3295522" y="2734881"/>
                  </a:lnTo>
                  <a:lnTo>
                    <a:pt x="3270031" y="2771712"/>
                  </a:lnTo>
                  <a:lnTo>
                    <a:pt x="3241394" y="2806019"/>
                  </a:lnTo>
                  <a:lnTo>
                    <a:pt x="3209819" y="2837594"/>
                  </a:lnTo>
                  <a:lnTo>
                    <a:pt x="3175511" y="2866231"/>
                  </a:lnTo>
                  <a:lnTo>
                    <a:pt x="3138680" y="2891722"/>
                  </a:lnTo>
                  <a:lnTo>
                    <a:pt x="3099532" y="2913860"/>
                  </a:lnTo>
                  <a:lnTo>
                    <a:pt x="3058274" y="2932438"/>
                  </a:lnTo>
                  <a:lnTo>
                    <a:pt x="3015114" y="2947248"/>
                  </a:lnTo>
                  <a:lnTo>
                    <a:pt x="2970258" y="2958083"/>
                  </a:lnTo>
                  <a:lnTo>
                    <a:pt x="2923914" y="2964736"/>
                  </a:lnTo>
                  <a:lnTo>
                    <a:pt x="2876289" y="2966999"/>
                  </a:lnTo>
                  <a:lnTo>
                    <a:pt x="494509" y="2966999"/>
                  </a:lnTo>
                  <a:lnTo>
                    <a:pt x="446885" y="2964736"/>
                  </a:lnTo>
                  <a:lnTo>
                    <a:pt x="400541" y="2958083"/>
                  </a:lnTo>
                  <a:lnTo>
                    <a:pt x="355685" y="2947248"/>
                  </a:lnTo>
                  <a:lnTo>
                    <a:pt x="312525" y="2932438"/>
                  </a:lnTo>
                  <a:lnTo>
                    <a:pt x="271267" y="2913860"/>
                  </a:lnTo>
                  <a:lnTo>
                    <a:pt x="232119" y="2891722"/>
                  </a:lnTo>
                  <a:lnTo>
                    <a:pt x="195288" y="2866231"/>
                  </a:lnTo>
                  <a:lnTo>
                    <a:pt x="160980" y="2837594"/>
                  </a:lnTo>
                  <a:lnTo>
                    <a:pt x="129405" y="2806019"/>
                  </a:lnTo>
                  <a:lnTo>
                    <a:pt x="100768" y="2771712"/>
                  </a:lnTo>
                  <a:lnTo>
                    <a:pt x="75277" y="2734881"/>
                  </a:lnTo>
                  <a:lnTo>
                    <a:pt x="53139" y="2695732"/>
                  </a:lnTo>
                  <a:lnTo>
                    <a:pt x="34561" y="2654474"/>
                  </a:lnTo>
                  <a:lnTo>
                    <a:pt x="19751" y="2611314"/>
                  </a:lnTo>
                  <a:lnTo>
                    <a:pt x="8916" y="2566458"/>
                  </a:lnTo>
                  <a:lnTo>
                    <a:pt x="2263" y="2520114"/>
                  </a:lnTo>
                  <a:lnTo>
                    <a:pt x="0" y="2472490"/>
                  </a:lnTo>
                  <a:lnTo>
                    <a:pt x="0" y="49450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844662" y="384666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0825612" y="4746490"/>
          <a:ext cx="2556510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517525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04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614100" y="3657550"/>
            <a:ext cx="3396615" cy="2992755"/>
            <a:chOff x="10614100" y="3657550"/>
            <a:chExt cx="3396615" cy="2992755"/>
          </a:xfrm>
        </p:grpSpPr>
        <p:sp>
          <p:nvSpPr>
            <p:cNvPr id="6" name="object 6"/>
            <p:cNvSpPr/>
            <p:nvPr/>
          </p:nvSpPr>
          <p:spPr>
            <a:xfrm>
              <a:off x="10626800" y="3670250"/>
              <a:ext cx="3371215" cy="2967355"/>
            </a:xfrm>
            <a:custGeom>
              <a:avLst/>
              <a:gdLst/>
              <a:ahLst/>
              <a:cxnLst/>
              <a:rect l="l" t="t" r="r" b="b"/>
              <a:pathLst>
                <a:path w="3371215" h="2967354">
                  <a:moveTo>
                    <a:pt x="2876289" y="2966999"/>
                  </a:moveTo>
                  <a:lnTo>
                    <a:pt x="494509" y="2966999"/>
                  </a:lnTo>
                  <a:lnTo>
                    <a:pt x="446885" y="2964736"/>
                  </a:lnTo>
                  <a:lnTo>
                    <a:pt x="400541" y="2958083"/>
                  </a:lnTo>
                  <a:lnTo>
                    <a:pt x="355685" y="2947248"/>
                  </a:lnTo>
                  <a:lnTo>
                    <a:pt x="312525" y="2932438"/>
                  </a:lnTo>
                  <a:lnTo>
                    <a:pt x="271267" y="2913860"/>
                  </a:lnTo>
                  <a:lnTo>
                    <a:pt x="232119" y="2891722"/>
                  </a:lnTo>
                  <a:lnTo>
                    <a:pt x="195288" y="2866231"/>
                  </a:lnTo>
                  <a:lnTo>
                    <a:pt x="160980" y="2837594"/>
                  </a:lnTo>
                  <a:lnTo>
                    <a:pt x="129405" y="2806019"/>
                  </a:lnTo>
                  <a:lnTo>
                    <a:pt x="100768" y="2771712"/>
                  </a:lnTo>
                  <a:lnTo>
                    <a:pt x="75277" y="2734881"/>
                  </a:lnTo>
                  <a:lnTo>
                    <a:pt x="53139" y="2695732"/>
                  </a:lnTo>
                  <a:lnTo>
                    <a:pt x="34561" y="2654474"/>
                  </a:lnTo>
                  <a:lnTo>
                    <a:pt x="19751" y="2611314"/>
                  </a:lnTo>
                  <a:lnTo>
                    <a:pt x="8916" y="2566458"/>
                  </a:lnTo>
                  <a:lnTo>
                    <a:pt x="2263" y="2520114"/>
                  </a:lnTo>
                  <a:lnTo>
                    <a:pt x="0" y="2472490"/>
                  </a:lnTo>
                  <a:lnTo>
                    <a:pt x="0" y="494509"/>
                  </a:lnTo>
                  <a:lnTo>
                    <a:pt x="2263" y="446885"/>
                  </a:lnTo>
                  <a:lnTo>
                    <a:pt x="8916" y="400541"/>
                  </a:lnTo>
                  <a:lnTo>
                    <a:pt x="19751" y="355685"/>
                  </a:lnTo>
                  <a:lnTo>
                    <a:pt x="34561" y="312525"/>
                  </a:lnTo>
                  <a:lnTo>
                    <a:pt x="53139" y="271267"/>
                  </a:lnTo>
                  <a:lnTo>
                    <a:pt x="75277" y="232118"/>
                  </a:lnTo>
                  <a:lnTo>
                    <a:pt x="100768" y="195287"/>
                  </a:lnTo>
                  <a:lnTo>
                    <a:pt x="129405" y="160980"/>
                  </a:lnTo>
                  <a:lnTo>
                    <a:pt x="160980" y="129405"/>
                  </a:lnTo>
                  <a:lnTo>
                    <a:pt x="195288" y="100768"/>
                  </a:lnTo>
                  <a:lnTo>
                    <a:pt x="232119" y="75277"/>
                  </a:lnTo>
                  <a:lnTo>
                    <a:pt x="271267" y="53139"/>
                  </a:lnTo>
                  <a:lnTo>
                    <a:pt x="312525" y="34561"/>
                  </a:lnTo>
                  <a:lnTo>
                    <a:pt x="355685" y="19751"/>
                  </a:lnTo>
                  <a:lnTo>
                    <a:pt x="400541" y="8916"/>
                  </a:lnTo>
                  <a:lnTo>
                    <a:pt x="446885" y="2263"/>
                  </a:lnTo>
                  <a:lnTo>
                    <a:pt x="494509" y="0"/>
                  </a:lnTo>
                  <a:lnTo>
                    <a:pt x="2876289" y="0"/>
                  </a:lnTo>
                  <a:lnTo>
                    <a:pt x="2925166" y="2419"/>
                  </a:lnTo>
                  <a:lnTo>
                    <a:pt x="2973214" y="9589"/>
                  </a:lnTo>
                  <a:lnTo>
                    <a:pt x="3020111" y="21375"/>
                  </a:lnTo>
                  <a:lnTo>
                    <a:pt x="3065531" y="37642"/>
                  </a:lnTo>
                  <a:lnTo>
                    <a:pt x="3109150" y="58256"/>
                  </a:lnTo>
                  <a:lnTo>
                    <a:pt x="3150644" y="83083"/>
                  </a:lnTo>
                  <a:lnTo>
                    <a:pt x="3189689" y="111989"/>
                  </a:lnTo>
                  <a:lnTo>
                    <a:pt x="3225960" y="144838"/>
                  </a:lnTo>
                  <a:lnTo>
                    <a:pt x="3258810" y="181110"/>
                  </a:lnTo>
                  <a:lnTo>
                    <a:pt x="3287716" y="220155"/>
                  </a:lnTo>
                  <a:lnTo>
                    <a:pt x="3312543" y="261650"/>
                  </a:lnTo>
                  <a:lnTo>
                    <a:pt x="3333157" y="305269"/>
                  </a:lnTo>
                  <a:lnTo>
                    <a:pt x="3349424" y="350689"/>
                  </a:lnTo>
                  <a:lnTo>
                    <a:pt x="3361210" y="397585"/>
                  </a:lnTo>
                  <a:lnTo>
                    <a:pt x="3368380" y="445633"/>
                  </a:lnTo>
                  <a:lnTo>
                    <a:pt x="3370799" y="494509"/>
                  </a:lnTo>
                  <a:lnTo>
                    <a:pt x="3370799" y="2472490"/>
                  </a:lnTo>
                  <a:lnTo>
                    <a:pt x="3368536" y="2520114"/>
                  </a:lnTo>
                  <a:lnTo>
                    <a:pt x="3361883" y="2566458"/>
                  </a:lnTo>
                  <a:lnTo>
                    <a:pt x="3351048" y="2611314"/>
                  </a:lnTo>
                  <a:lnTo>
                    <a:pt x="3336238" y="2654474"/>
                  </a:lnTo>
                  <a:lnTo>
                    <a:pt x="3317660" y="2695732"/>
                  </a:lnTo>
                  <a:lnTo>
                    <a:pt x="3295522" y="2734881"/>
                  </a:lnTo>
                  <a:lnTo>
                    <a:pt x="3270031" y="2771712"/>
                  </a:lnTo>
                  <a:lnTo>
                    <a:pt x="3241394" y="2806019"/>
                  </a:lnTo>
                  <a:lnTo>
                    <a:pt x="3209819" y="2837594"/>
                  </a:lnTo>
                  <a:lnTo>
                    <a:pt x="3175511" y="2866231"/>
                  </a:lnTo>
                  <a:lnTo>
                    <a:pt x="3138680" y="2891722"/>
                  </a:lnTo>
                  <a:lnTo>
                    <a:pt x="3099532" y="2913860"/>
                  </a:lnTo>
                  <a:lnTo>
                    <a:pt x="3058274" y="2932438"/>
                  </a:lnTo>
                  <a:lnTo>
                    <a:pt x="3015114" y="2947248"/>
                  </a:lnTo>
                  <a:lnTo>
                    <a:pt x="2970258" y="2958083"/>
                  </a:lnTo>
                  <a:lnTo>
                    <a:pt x="2923914" y="2964736"/>
                  </a:lnTo>
                  <a:lnTo>
                    <a:pt x="2876289" y="29669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26800" y="3670250"/>
              <a:ext cx="3371215" cy="2967355"/>
            </a:xfrm>
            <a:custGeom>
              <a:avLst/>
              <a:gdLst/>
              <a:ahLst/>
              <a:cxnLst/>
              <a:rect l="l" t="t" r="r" b="b"/>
              <a:pathLst>
                <a:path w="3371215" h="2967354">
                  <a:moveTo>
                    <a:pt x="0" y="494509"/>
                  </a:moveTo>
                  <a:lnTo>
                    <a:pt x="2263" y="446885"/>
                  </a:lnTo>
                  <a:lnTo>
                    <a:pt x="8916" y="400541"/>
                  </a:lnTo>
                  <a:lnTo>
                    <a:pt x="19751" y="355685"/>
                  </a:lnTo>
                  <a:lnTo>
                    <a:pt x="34561" y="312525"/>
                  </a:lnTo>
                  <a:lnTo>
                    <a:pt x="53139" y="271267"/>
                  </a:lnTo>
                  <a:lnTo>
                    <a:pt x="75277" y="232118"/>
                  </a:lnTo>
                  <a:lnTo>
                    <a:pt x="100768" y="195287"/>
                  </a:lnTo>
                  <a:lnTo>
                    <a:pt x="129405" y="160980"/>
                  </a:lnTo>
                  <a:lnTo>
                    <a:pt x="160980" y="129405"/>
                  </a:lnTo>
                  <a:lnTo>
                    <a:pt x="195288" y="100768"/>
                  </a:lnTo>
                  <a:lnTo>
                    <a:pt x="232119" y="75277"/>
                  </a:lnTo>
                  <a:lnTo>
                    <a:pt x="271267" y="53139"/>
                  </a:lnTo>
                  <a:lnTo>
                    <a:pt x="312525" y="34561"/>
                  </a:lnTo>
                  <a:lnTo>
                    <a:pt x="355685" y="19751"/>
                  </a:lnTo>
                  <a:lnTo>
                    <a:pt x="400541" y="8916"/>
                  </a:lnTo>
                  <a:lnTo>
                    <a:pt x="446885" y="2263"/>
                  </a:lnTo>
                  <a:lnTo>
                    <a:pt x="494509" y="0"/>
                  </a:lnTo>
                  <a:lnTo>
                    <a:pt x="2876289" y="0"/>
                  </a:lnTo>
                  <a:lnTo>
                    <a:pt x="2925166" y="2419"/>
                  </a:lnTo>
                  <a:lnTo>
                    <a:pt x="2973214" y="9589"/>
                  </a:lnTo>
                  <a:lnTo>
                    <a:pt x="3020111" y="21375"/>
                  </a:lnTo>
                  <a:lnTo>
                    <a:pt x="3065531" y="37642"/>
                  </a:lnTo>
                  <a:lnTo>
                    <a:pt x="3109150" y="58256"/>
                  </a:lnTo>
                  <a:lnTo>
                    <a:pt x="3150644" y="83083"/>
                  </a:lnTo>
                  <a:lnTo>
                    <a:pt x="3189689" y="111989"/>
                  </a:lnTo>
                  <a:lnTo>
                    <a:pt x="3225960" y="144838"/>
                  </a:lnTo>
                  <a:lnTo>
                    <a:pt x="3258810" y="181110"/>
                  </a:lnTo>
                  <a:lnTo>
                    <a:pt x="3287716" y="220155"/>
                  </a:lnTo>
                  <a:lnTo>
                    <a:pt x="3312543" y="261650"/>
                  </a:lnTo>
                  <a:lnTo>
                    <a:pt x="3333157" y="305269"/>
                  </a:lnTo>
                  <a:lnTo>
                    <a:pt x="3349424" y="350689"/>
                  </a:lnTo>
                  <a:lnTo>
                    <a:pt x="3361210" y="397585"/>
                  </a:lnTo>
                  <a:lnTo>
                    <a:pt x="3368380" y="445633"/>
                  </a:lnTo>
                  <a:lnTo>
                    <a:pt x="3370799" y="494509"/>
                  </a:lnTo>
                  <a:lnTo>
                    <a:pt x="3370799" y="2472490"/>
                  </a:lnTo>
                  <a:lnTo>
                    <a:pt x="3368536" y="2520114"/>
                  </a:lnTo>
                  <a:lnTo>
                    <a:pt x="3361883" y="2566458"/>
                  </a:lnTo>
                  <a:lnTo>
                    <a:pt x="3351048" y="2611314"/>
                  </a:lnTo>
                  <a:lnTo>
                    <a:pt x="3336238" y="2654474"/>
                  </a:lnTo>
                  <a:lnTo>
                    <a:pt x="3317660" y="2695732"/>
                  </a:lnTo>
                  <a:lnTo>
                    <a:pt x="3295522" y="2734881"/>
                  </a:lnTo>
                  <a:lnTo>
                    <a:pt x="3270031" y="2771712"/>
                  </a:lnTo>
                  <a:lnTo>
                    <a:pt x="3241394" y="2806019"/>
                  </a:lnTo>
                  <a:lnTo>
                    <a:pt x="3209819" y="2837594"/>
                  </a:lnTo>
                  <a:lnTo>
                    <a:pt x="3175511" y="2866231"/>
                  </a:lnTo>
                  <a:lnTo>
                    <a:pt x="3138680" y="2891722"/>
                  </a:lnTo>
                  <a:lnTo>
                    <a:pt x="3099532" y="2913860"/>
                  </a:lnTo>
                  <a:lnTo>
                    <a:pt x="3058274" y="2932438"/>
                  </a:lnTo>
                  <a:lnTo>
                    <a:pt x="3015114" y="2947248"/>
                  </a:lnTo>
                  <a:lnTo>
                    <a:pt x="2970258" y="2958083"/>
                  </a:lnTo>
                  <a:lnTo>
                    <a:pt x="2923914" y="2964736"/>
                  </a:lnTo>
                  <a:lnTo>
                    <a:pt x="2876289" y="2966999"/>
                  </a:lnTo>
                  <a:lnTo>
                    <a:pt x="494509" y="2966999"/>
                  </a:lnTo>
                  <a:lnTo>
                    <a:pt x="446885" y="2964736"/>
                  </a:lnTo>
                  <a:lnTo>
                    <a:pt x="400541" y="2958083"/>
                  </a:lnTo>
                  <a:lnTo>
                    <a:pt x="355685" y="2947248"/>
                  </a:lnTo>
                  <a:lnTo>
                    <a:pt x="312525" y="2932438"/>
                  </a:lnTo>
                  <a:lnTo>
                    <a:pt x="271267" y="2913860"/>
                  </a:lnTo>
                  <a:lnTo>
                    <a:pt x="232119" y="2891722"/>
                  </a:lnTo>
                  <a:lnTo>
                    <a:pt x="195288" y="2866231"/>
                  </a:lnTo>
                  <a:lnTo>
                    <a:pt x="160980" y="2837594"/>
                  </a:lnTo>
                  <a:lnTo>
                    <a:pt x="129405" y="2806019"/>
                  </a:lnTo>
                  <a:lnTo>
                    <a:pt x="100768" y="2771712"/>
                  </a:lnTo>
                  <a:lnTo>
                    <a:pt x="75277" y="2734881"/>
                  </a:lnTo>
                  <a:lnTo>
                    <a:pt x="53139" y="2695732"/>
                  </a:lnTo>
                  <a:lnTo>
                    <a:pt x="34561" y="2654474"/>
                  </a:lnTo>
                  <a:lnTo>
                    <a:pt x="19751" y="2611314"/>
                  </a:lnTo>
                  <a:lnTo>
                    <a:pt x="8916" y="2566458"/>
                  </a:lnTo>
                  <a:lnTo>
                    <a:pt x="2263" y="2520114"/>
                  </a:lnTo>
                  <a:lnTo>
                    <a:pt x="0" y="2472490"/>
                  </a:lnTo>
                  <a:lnTo>
                    <a:pt x="0" y="49450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27986" y="2918962"/>
            <a:ext cx="2800350" cy="966469"/>
            <a:chOff x="5227986" y="2918962"/>
            <a:chExt cx="2800350" cy="966469"/>
          </a:xfrm>
        </p:grpSpPr>
        <p:sp>
          <p:nvSpPr>
            <p:cNvPr id="9" name="object 9"/>
            <p:cNvSpPr/>
            <p:nvPr/>
          </p:nvSpPr>
          <p:spPr>
            <a:xfrm>
              <a:off x="5232748" y="3300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2748" y="33005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90150" y="2933250"/>
              <a:ext cx="2723515" cy="937894"/>
            </a:xfrm>
            <a:custGeom>
              <a:avLst/>
              <a:gdLst/>
              <a:ahLst/>
              <a:cxnLst/>
              <a:rect l="l" t="t" r="r" b="b"/>
              <a:pathLst>
                <a:path w="2723515" h="937895">
                  <a:moveTo>
                    <a:pt x="0" y="0"/>
                  </a:moveTo>
                  <a:lnTo>
                    <a:pt x="2723399" y="0"/>
                  </a:lnTo>
                  <a:lnTo>
                    <a:pt x="2723399" y="937799"/>
                  </a:lnTo>
                  <a:lnTo>
                    <a:pt x="0" y="9377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2F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239186" y="4404966"/>
            <a:ext cx="53340" cy="41275"/>
            <a:chOff x="5239186" y="4404966"/>
            <a:chExt cx="53340" cy="41275"/>
          </a:xfrm>
        </p:grpSpPr>
        <p:sp>
          <p:nvSpPr>
            <p:cNvPr id="13" name="object 13"/>
            <p:cNvSpPr/>
            <p:nvPr/>
          </p:nvSpPr>
          <p:spPr>
            <a:xfrm>
              <a:off x="5243948" y="4409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517" y="0"/>
                  </a:lnTo>
                  <a:lnTo>
                    <a:pt x="43478" y="16442"/>
                  </a:lnTo>
                  <a:lnTo>
                    <a:pt x="0" y="31461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43948" y="440972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1"/>
                  </a:moveTo>
                  <a:lnTo>
                    <a:pt x="43478" y="16442"/>
                  </a:lnTo>
                  <a:lnTo>
                    <a:pt x="517" y="0"/>
                  </a:lnTo>
                  <a:lnTo>
                    <a:pt x="0" y="31461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56751" y="2021868"/>
            <a:ext cx="12582525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6: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Repeat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steps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2-5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until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no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1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more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2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states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can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be</a:t>
            </a:r>
            <a:r>
              <a:rPr sz="2800" b="1" u="heavy" spc="-10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heavy" spc="-5" dirty="0">
                <a:solidFill>
                  <a:srgbClr val="2F5496"/>
                </a:solidFill>
                <a:uFill>
                  <a:solidFill>
                    <a:srgbClr val="2F5496"/>
                  </a:solidFill>
                </a:uFill>
                <a:latin typeface="Calibri"/>
                <a:cs typeface="Calibri"/>
              </a:rPr>
              <a:t>added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Calibri"/>
              <a:cs typeface="Calibri"/>
            </a:endParaRPr>
          </a:p>
          <a:p>
            <a:pPr marL="5757545" marR="5783580" indent="-1138555">
              <a:lnSpc>
                <a:spcPct val="100000"/>
              </a:lnSpc>
              <a:tabLst>
                <a:tab pos="5533390" algn="l"/>
                <a:tab pos="644779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35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275862" y="4226850"/>
          <a:ext cx="8090533" cy="2615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0875"/>
                <a:gridCol w="1056005"/>
                <a:gridCol w="1016634"/>
                <a:gridCol w="3883025"/>
                <a:gridCol w="967104"/>
                <a:gridCol w="516890"/>
              </a:tblGrid>
              <a:tr h="93779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57340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324485" algn="r">
                        <a:lnSpc>
                          <a:spcPct val="100000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271780" algn="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  <a:p>
                      <a:pPr marR="66040" algn="r">
                        <a:lnSpc>
                          <a:spcPct val="10000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</a:tr>
              <a:tr h="4193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3530">
                        <a:lnSpc>
                          <a:spcPts val="3160"/>
                        </a:lnSpc>
                        <a:tabLst>
                          <a:tab pos="3300729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6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6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7447">
                <a:tc>
                  <a:txBody>
                    <a:bodyPr/>
                    <a:lstStyle/>
                    <a:p>
                      <a:pPr marL="85090">
                        <a:lnSpc>
                          <a:spcPts val="32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32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21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T w="28575">
                      <a:solidFill>
                        <a:srgbClr val="2F5496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843530">
                        <a:lnSpc>
                          <a:spcPts val="3220"/>
                        </a:lnSpc>
                        <a:tabLst>
                          <a:tab pos="3300729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4327">
                <a:tc>
                  <a:txBody>
                    <a:bodyPr/>
                    <a:lstStyle/>
                    <a:p>
                      <a:pPr marL="85090">
                        <a:lnSpc>
                          <a:spcPts val="31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49250">
                        <a:lnSpc>
                          <a:spcPts val="31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368300" algn="r">
                        <a:lnSpc>
                          <a:spcPts val="3215"/>
                        </a:lnSpc>
                        <a:tabLst>
                          <a:tab pos="45656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21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321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376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3405">
                        <a:lnSpc>
                          <a:spcPts val="286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2F5496"/>
                      </a:solidFill>
                      <a:prstDash val="solid"/>
                    </a:lnR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2F5496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860499" y="2938299"/>
          <a:ext cx="4383402" cy="2729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/>
                <a:gridCol w="377189"/>
                <a:gridCol w="658495"/>
                <a:gridCol w="1016634"/>
                <a:gridCol w="1659889"/>
              </a:tblGrid>
              <a:tr h="351979">
                <a:tc rowSpan="2">
                  <a:txBody>
                    <a:bodyPr/>
                    <a:lstStyle/>
                    <a:p>
                      <a:pPr marL="85725">
                        <a:lnSpc>
                          <a:spcPts val="3254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 marL="328930">
                        <a:lnSpc>
                          <a:spcPts val="3254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207645">
                        <a:lnSpc>
                          <a:spcPts val="3254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81280" algn="ctr">
                        <a:lnSpc>
                          <a:spcPts val="267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3810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874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38100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893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881047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32893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207645">
                        <a:lnSpc>
                          <a:spcPct val="10000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3495">
                        <a:lnSpc>
                          <a:spcPct val="100000"/>
                        </a:lnSpc>
                        <a:spcBef>
                          <a:spcPts val="1200"/>
                        </a:spcBef>
                        <a:tabLst>
                          <a:tab pos="702945" algn="l"/>
                          <a:tab pos="1652270" algn="l"/>
                        </a:tabLst>
                      </a:pP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Times New Roman"/>
                          <a:cs typeface="Times New Roman"/>
                        </a:rPr>
                        <a:t> 	</a:t>
                      </a:r>
                      <a:r>
                        <a:rPr sz="2800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44546A"/>
                            </a:solidFill>
                          </a:uFill>
                          <a:latin typeface="Calibri"/>
                          <a:cs typeface="Calibri"/>
                        </a:rPr>
                        <a:t>A	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5240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388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3085">
                        <a:lnSpc>
                          <a:spcPts val="294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</a:tcPr>
                </a:tc>
              </a:tr>
              <a:tr h="59320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44546A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6995" marR="12065"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101600" marB="0">
                    <a:lnL w="9525">
                      <a:solidFill>
                        <a:srgbClr val="44546A"/>
                      </a:solidFill>
                      <a:prstDash val="solid"/>
                    </a:lnL>
                    <a:lnB w="53975">
                      <a:solidFill>
                        <a:srgbClr val="44546A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228077" y="5676813"/>
            <a:ext cx="53340" cy="41275"/>
            <a:chOff x="5228077" y="5676813"/>
            <a:chExt cx="53340" cy="41275"/>
          </a:xfrm>
        </p:grpSpPr>
        <p:sp>
          <p:nvSpPr>
            <p:cNvPr id="19" name="object 19"/>
            <p:cNvSpPr/>
            <p:nvPr/>
          </p:nvSpPr>
          <p:spPr>
            <a:xfrm>
              <a:off x="5232840" y="56815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3"/>
                  </a:moveTo>
                  <a:lnTo>
                    <a:pt x="325" y="0"/>
                  </a:lnTo>
                  <a:lnTo>
                    <a:pt x="43385" y="16179"/>
                  </a:lnTo>
                  <a:lnTo>
                    <a:pt x="0" y="31463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32840" y="568157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3"/>
                  </a:moveTo>
                  <a:lnTo>
                    <a:pt x="43385" y="16179"/>
                  </a:lnTo>
                  <a:lnTo>
                    <a:pt x="325" y="0"/>
                  </a:lnTo>
                  <a:lnTo>
                    <a:pt x="0" y="31463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309812"/>
          <a:ext cx="8997946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799589"/>
                <a:gridCol w="1799589"/>
                <a:gridCol w="1799589"/>
                <a:gridCol w="1799590"/>
              </a:tblGrid>
              <a:tr h="609574">
                <a:tc rowSpan="2"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391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07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5281612"/>
          <a:ext cx="8997946" cy="24382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799589"/>
                <a:gridCol w="1799589"/>
                <a:gridCol w="1799589"/>
                <a:gridCol w="1799590"/>
              </a:tblGrid>
              <a:tr h="609574">
                <a:tc rowSpan="2"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0391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073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18.1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55212" y="2233612"/>
          <a:ext cx="8997946" cy="3657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9589"/>
                <a:gridCol w="1799589"/>
                <a:gridCol w="1799589"/>
                <a:gridCol w="1799589"/>
                <a:gridCol w="1799590"/>
              </a:tblGrid>
              <a:tr h="609574">
                <a:tc rowSpan="2">
                  <a:txBody>
                    <a:bodyPr/>
                    <a:lstStyle/>
                    <a:p>
                      <a:pPr marL="5200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184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75" b="1" spc="277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775" b="1" spc="277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56751" y="6456095"/>
            <a:ext cx="910780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714375" algn="l"/>
                <a:tab pos="2211070" algn="l"/>
                <a:tab pos="2595880" algn="l"/>
                <a:tab pos="3255645" algn="l"/>
                <a:tab pos="3689350" algn="l"/>
                <a:tab pos="4594860" algn="l"/>
                <a:tab pos="5662930" algn="l"/>
                <a:tab pos="6563995" algn="l"/>
                <a:tab pos="7513320" algn="l"/>
                <a:tab pos="8354059" algn="l"/>
                <a:tab pos="868934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amma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0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amil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sinc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xi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2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r/r 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(reduce/reduce) conflicts.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614100" y="3005875"/>
            <a:ext cx="3396615" cy="4915535"/>
            <a:chOff x="10614100" y="3005875"/>
            <a:chExt cx="3396615" cy="4915535"/>
          </a:xfrm>
        </p:grpSpPr>
        <p:sp>
          <p:nvSpPr>
            <p:cNvPr id="8" name="object 8"/>
            <p:cNvSpPr/>
            <p:nvPr/>
          </p:nvSpPr>
          <p:spPr>
            <a:xfrm>
              <a:off x="10626800" y="3018575"/>
              <a:ext cx="3371215" cy="4890135"/>
            </a:xfrm>
            <a:custGeom>
              <a:avLst/>
              <a:gdLst/>
              <a:ahLst/>
              <a:cxnLst/>
              <a:rect l="l" t="t" r="r" b="b"/>
              <a:pathLst>
                <a:path w="3371215" h="4890134">
                  <a:moveTo>
                    <a:pt x="2808988" y="4889699"/>
                  </a:moveTo>
                  <a:lnTo>
                    <a:pt x="561810" y="4889699"/>
                  </a:lnTo>
                  <a:lnTo>
                    <a:pt x="513335" y="4887637"/>
                  </a:lnTo>
                  <a:lnTo>
                    <a:pt x="466005" y="4881563"/>
                  </a:lnTo>
                  <a:lnTo>
                    <a:pt x="419989" y="4871646"/>
                  </a:lnTo>
                  <a:lnTo>
                    <a:pt x="375455" y="4858054"/>
                  </a:lnTo>
                  <a:lnTo>
                    <a:pt x="332571" y="4840956"/>
                  </a:lnTo>
                  <a:lnTo>
                    <a:pt x="291508" y="4820520"/>
                  </a:lnTo>
                  <a:lnTo>
                    <a:pt x="252433" y="4796916"/>
                  </a:lnTo>
                  <a:lnTo>
                    <a:pt x="215514" y="4770312"/>
                  </a:lnTo>
                  <a:lnTo>
                    <a:pt x="180922" y="4740876"/>
                  </a:lnTo>
                  <a:lnTo>
                    <a:pt x="148823" y="4708777"/>
                  </a:lnTo>
                  <a:lnTo>
                    <a:pt x="119387" y="4674184"/>
                  </a:lnTo>
                  <a:lnTo>
                    <a:pt x="92783" y="4637266"/>
                  </a:lnTo>
                  <a:lnTo>
                    <a:pt x="69179" y="4598191"/>
                  </a:lnTo>
                  <a:lnTo>
                    <a:pt x="48743" y="4557127"/>
                  </a:lnTo>
                  <a:lnTo>
                    <a:pt x="31645" y="4514244"/>
                  </a:lnTo>
                  <a:lnTo>
                    <a:pt x="18053" y="4469710"/>
                  </a:lnTo>
                  <a:lnTo>
                    <a:pt x="8136" y="4423694"/>
                  </a:lnTo>
                  <a:lnTo>
                    <a:pt x="2062" y="4376364"/>
                  </a:lnTo>
                  <a:lnTo>
                    <a:pt x="0" y="4327888"/>
                  </a:lnTo>
                  <a:lnTo>
                    <a:pt x="0" y="561811"/>
                  </a:ln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7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4327888"/>
                  </a:lnTo>
                  <a:lnTo>
                    <a:pt x="3368737" y="4376364"/>
                  </a:lnTo>
                  <a:lnTo>
                    <a:pt x="3362663" y="4423694"/>
                  </a:lnTo>
                  <a:lnTo>
                    <a:pt x="3352746" y="4469710"/>
                  </a:lnTo>
                  <a:lnTo>
                    <a:pt x="3339154" y="4514244"/>
                  </a:lnTo>
                  <a:lnTo>
                    <a:pt x="3322056" y="4557127"/>
                  </a:lnTo>
                  <a:lnTo>
                    <a:pt x="3301620" y="4598191"/>
                  </a:lnTo>
                  <a:lnTo>
                    <a:pt x="3278016" y="4637266"/>
                  </a:lnTo>
                  <a:lnTo>
                    <a:pt x="3251412" y="4674184"/>
                  </a:lnTo>
                  <a:lnTo>
                    <a:pt x="3221976" y="4708777"/>
                  </a:lnTo>
                  <a:lnTo>
                    <a:pt x="3189877" y="4740876"/>
                  </a:lnTo>
                  <a:lnTo>
                    <a:pt x="3155285" y="4770312"/>
                  </a:lnTo>
                  <a:lnTo>
                    <a:pt x="3118366" y="4796916"/>
                  </a:lnTo>
                  <a:lnTo>
                    <a:pt x="3079291" y="4820520"/>
                  </a:lnTo>
                  <a:lnTo>
                    <a:pt x="3038227" y="4840956"/>
                  </a:lnTo>
                  <a:lnTo>
                    <a:pt x="2995344" y="4858054"/>
                  </a:lnTo>
                  <a:lnTo>
                    <a:pt x="2950810" y="4871646"/>
                  </a:lnTo>
                  <a:lnTo>
                    <a:pt x="2904794" y="4881563"/>
                  </a:lnTo>
                  <a:lnTo>
                    <a:pt x="2857464" y="4887637"/>
                  </a:lnTo>
                  <a:lnTo>
                    <a:pt x="2808988" y="4889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626800" y="3018575"/>
              <a:ext cx="3371215" cy="4890135"/>
            </a:xfrm>
            <a:custGeom>
              <a:avLst/>
              <a:gdLst/>
              <a:ahLst/>
              <a:cxnLst/>
              <a:rect l="l" t="t" r="r" b="b"/>
              <a:pathLst>
                <a:path w="3371215" h="4890134">
                  <a:moveTo>
                    <a:pt x="0" y="561811"/>
                  </a:moveTo>
                  <a:lnTo>
                    <a:pt x="2062" y="513336"/>
                  </a:lnTo>
                  <a:lnTo>
                    <a:pt x="8136" y="466005"/>
                  </a:lnTo>
                  <a:lnTo>
                    <a:pt x="18053" y="419989"/>
                  </a:lnTo>
                  <a:lnTo>
                    <a:pt x="31645" y="375455"/>
                  </a:lnTo>
                  <a:lnTo>
                    <a:pt x="48743" y="332572"/>
                  </a:lnTo>
                  <a:lnTo>
                    <a:pt x="69179" y="291508"/>
                  </a:lnTo>
                  <a:lnTo>
                    <a:pt x="92783" y="252433"/>
                  </a:lnTo>
                  <a:lnTo>
                    <a:pt x="119387" y="215515"/>
                  </a:lnTo>
                  <a:lnTo>
                    <a:pt x="148823" y="180922"/>
                  </a:lnTo>
                  <a:lnTo>
                    <a:pt x="180922" y="148823"/>
                  </a:lnTo>
                  <a:lnTo>
                    <a:pt x="215514" y="119387"/>
                  </a:lnTo>
                  <a:lnTo>
                    <a:pt x="252433" y="92783"/>
                  </a:lnTo>
                  <a:lnTo>
                    <a:pt x="291508" y="69179"/>
                  </a:lnTo>
                  <a:lnTo>
                    <a:pt x="332571" y="48743"/>
                  </a:lnTo>
                  <a:lnTo>
                    <a:pt x="375455" y="31645"/>
                  </a:lnTo>
                  <a:lnTo>
                    <a:pt x="419989" y="18053"/>
                  </a:lnTo>
                  <a:lnTo>
                    <a:pt x="466005" y="8136"/>
                  </a:lnTo>
                  <a:lnTo>
                    <a:pt x="513335" y="2062"/>
                  </a:lnTo>
                  <a:lnTo>
                    <a:pt x="561810" y="0"/>
                  </a:lnTo>
                  <a:lnTo>
                    <a:pt x="2808988" y="0"/>
                  </a:lnTo>
                  <a:lnTo>
                    <a:pt x="2858386" y="2174"/>
                  </a:lnTo>
                  <a:lnTo>
                    <a:pt x="2907074" y="8626"/>
                  </a:lnTo>
                  <a:lnTo>
                    <a:pt x="2954791" y="19247"/>
                  </a:lnTo>
                  <a:lnTo>
                    <a:pt x="3001281" y="33932"/>
                  </a:lnTo>
                  <a:lnTo>
                    <a:pt x="3046283" y="52573"/>
                  </a:lnTo>
                  <a:lnTo>
                    <a:pt x="3089540" y="75062"/>
                  </a:lnTo>
                  <a:lnTo>
                    <a:pt x="3130793" y="101293"/>
                  </a:lnTo>
                  <a:lnTo>
                    <a:pt x="3169782" y="131158"/>
                  </a:lnTo>
                  <a:lnTo>
                    <a:pt x="3206249" y="164550"/>
                  </a:lnTo>
                  <a:lnTo>
                    <a:pt x="3239642" y="201018"/>
                  </a:lnTo>
                  <a:lnTo>
                    <a:pt x="3269507" y="240007"/>
                  </a:lnTo>
                  <a:lnTo>
                    <a:pt x="3295737" y="281259"/>
                  </a:lnTo>
                  <a:lnTo>
                    <a:pt x="3318226" y="324516"/>
                  </a:lnTo>
                  <a:lnTo>
                    <a:pt x="3336867" y="369518"/>
                  </a:lnTo>
                  <a:lnTo>
                    <a:pt x="3351552" y="416008"/>
                  </a:lnTo>
                  <a:lnTo>
                    <a:pt x="3362173" y="463725"/>
                  </a:lnTo>
                  <a:lnTo>
                    <a:pt x="3368625" y="512413"/>
                  </a:lnTo>
                  <a:lnTo>
                    <a:pt x="3370799" y="561811"/>
                  </a:lnTo>
                  <a:lnTo>
                    <a:pt x="3370799" y="4327888"/>
                  </a:lnTo>
                  <a:lnTo>
                    <a:pt x="3368737" y="4376364"/>
                  </a:lnTo>
                  <a:lnTo>
                    <a:pt x="3362663" y="4423694"/>
                  </a:lnTo>
                  <a:lnTo>
                    <a:pt x="3352746" y="4469710"/>
                  </a:lnTo>
                  <a:lnTo>
                    <a:pt x="3339154" y="4514244"/>
                  </a:lnTo>
                  <a:lnTo>
                    <a:pt x="3322056" y="4557127"/>
                  </a:lnTo>
                  <a:lnTo>
                    <a:pt x="3301620" y="4598191"/>
                  </a:lnTo>
                  <a:lnTo>
                    <a:pt x="3278016" y="4637266"/>
                  </a:lnTo>
                  <a:lnTo>
                    <a:pt x="3251412" y="4674185"/>
                  </a:lnTo>
                  <a:lnTo>
                    <a:pt x="3221976" y="4708777"/>
                  </a:lnTo>
                  <a:lnTo>
                    <a:pt x="3189877" y="4740876"/>
                  </a:lnTo>
                  <a:lnTo>
                    <a:pt x="3155285" y="4770312"/>
                  </a:lnTo>
                  <a:lnTo>
                    <a:pt x="3118366" y="4796916"/>
                  </a:lnTo>
                  <a:lnTo>
                    <a:pt x="3079291" y="4820520"/>
                  </a:lnTo>
                  <a:lnTo>
                    <a:pt x="3038228" y="4840956"/>
                  </a:lnTo>
                  <a:lnTo>
                    <a:pt x="2995344" y="4858054"/>
                  </a:lnTo>
                  <a:lnTo>
                    <a:pt x="2950810" y="4871646"/>
                  </a:lnTo>
                  <a:lnTo>
                    <a:pt x="2904794" y="4881563"/>
                  </a:lnTo>
                  <a:lnTo>
                    <a:pt x="2857464" y="4887637"/>
                  </a:lnTo>
                  <a:lnTo>
                    <a:pt x="2808988" y="4889699"/>
                  </a:lnTo>
                  <a:lnTo>
                    <a:pt x="561810" y="4889699"/>
                  </a:lnTo>
                  <a:lnTo>
                    <a:pt x="513335" y="4887637"/>
                  </a:lnTo>
                  <a:lnTo>
                    <a:pt x="466005" y="4881563"/>
                  </a:lnTo>
                  <a:lnTo>
                    <a:pt x="419989" y="4871646"/>
                  </a:lnTo>
                  <a:lnTo>
                    <a:pt x="375455" y="4858054"/>
                  </a:lnTo>
                  <a:lnTo>
                    <a:pt x="332571" y="4840956"/>
                  </a:lnTo>
                  <a:lnTo>
                    <a:pt x="291508" y="4820520"/>
                  </a:lnTo>
                  <a:lnTo>
                    <a:pt x="252433" y="4796916"/>
                  </a:lnTo>
                  <a:lnTo>
                    <a:pt x="215514" y="4770312"/>
                  </a:lnTo>
                  <a:lnTo>
                    <a:pt x="180922" y="4740876"/>
                  </a:lnTo>
                  <a:lnTo>
                    <a:pt x="148823" y="4708777"/>
                  </a:lnTo>
                  <a:lnTo>
                    <a:pt x="119387" y="4674185"/>
                  </a:lnTo>
                  <a:lnTo>
                    <a:pt x="92783" y="4637266"/>
                  </a:lnTo>
                  <a:lnTo>
                    <a:pt x="69179" y="4598191"/>
                  </a:lnTo>
                  <a:lnTo>
                    <a:pt x="48743" y="4557127"/>
                  </a:lnTo>
                  <a:lnTo>
                    <a:pt x="31645" y="4514244"/>
                  </a:lnTo>
                  <a:lnTo>
                    <a:pt x="18053" y="4469710"/>
                  </a:lnTo>
                  <a:lnTo>
                    <a:pt x="8136" y="4423694"/>
                  </a:lnTo>
                  <a:lnTo>
                    <a:pt x="2062" y="4376364"/>
                  </a:lnTo>
                  <a:lnTo>
                    <a:pt x="0" y="4327888"/>
                  </a:lnTo>
                  <a:lnTo>
                    <a:pt x="0" y="56181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875129" y="3120021"/>
            <a:ext cx="2869565" cy="4536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60"/>
              </a:spcBef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Recall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that:</a:t>
            </a:r>
            <a:endParaRPr sz="2800">
              <a:latin typeface="Calibri"/>
              <a:cs typeface="Calibri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960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reduce-reduce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conflict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occurs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there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two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33020" marR="20955" algn="ctr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top-of-stack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exactly </a:t>
            </a:r>
            <a:r>
              <a:rPr sz="2800" spc="-6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matches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149860" marR="139700" algn="ctr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right-hand-side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both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507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18.2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413951"/>
            <a:ext cx="5062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0775" y="2951063"/>
          <a:ext cx="3589653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1207770"/>
                <a:gridCol w="329564"/>
                <a:gridCol w="1116964"/>
              </a:tblGrid>
              <a:tr h="450771">
                <a:tc>
                  <a:txBody>
                    <a:bodyPr/>
                    <a:lstStyle/>
                    <a:p>
                      <a:pPr marR="51435" algn="ctr">
                        <a:lnSpc>
                          <a:spcPts val="3095"/>
                        </a:lnSpc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507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18.2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2625" y="2413951"/>
            <a:ext cx="5062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0775" y="2951063"/>
          <a:ext cx="3589653" cy="13922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1207770"/>
                <a:gridCol w="329564"/>
                <a:gridCol w="1116964"/>
              </a:tblGrid>
              <a:tr h="450771">
                <a:tc>
                  <a:txBody>
                    <a:bodyPr/>
                    <a:lstStyle/>
                    <a:p>
                      <a:pPr marR="51435" algn="ctr">
                        <a:lnSpc>
                          <a:spcPts val="3095"/>
                        </a:lnSpc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5656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82625" y="4803582"/>
            <a:ext cx="6245860" cy="100711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3575" y="5895431"/>
          <a:ext cx="3602354" cy="2373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1620"/>
                <a:gridCol w="963930"/>
                <a:gridCol w="1106804"/>
              </a:tblGrid>
              <a:tr h="450771">
                <a:tc>
                  <a:txBody>
                    <a:bodyPr/>
                    <a:lstStyle/>
                    <a:p>
                      <a:pPr marL="946150">
                        <a:lnSpc>
                          <a:spcPts val="3095"/>
                        </a:lnSpc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λ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11126024" y="3005875"/>
            <a:ext cx="2799080" cy="4032885"/>
            <a:chOff x="11126024" y="3005875"/>
            <a:chExt cx="2799080" cy="4032885"/>
          </a:xfrm>
        </p:grpSpPr>
        <p:sp>
          <p:nvSpPr>
            <p:cNvPr id="10" name="object 10"/>
            <p:cNvSpPr/>
            <p:nvPr/>
          </p:nvSpPr>
          <p:spPr>
            <a:xfrm>
              <a:off x="11138724" y="3018575"/>
              <a:ext cx="2773680" cy="4007485"/>
            </a:xfrm>
            <a:custGeom>
              <a:avLst/>
              <a:gdLst/>
              <a:ahLst/>
              <a:cxnLst/>
              <a:rect l="l" t="t" r="r" b="b"/>
              <a:pathLst>
                <a:path w="2773680" h="4007484">
                  <a:moveTo>
                    <a:pt x="2310989" y="4007099"/>
                  </a:moveTo>
                  <a:lnTo>
                    <a:pt x="462209" y="4007099"/>
                  </a:lnTo>
                  <a:lnTo>
                    <a:pt x="414951" y="4004713"/>
                  </a:lnTo>
                  <a:lnTo>
                    <a:pt x="369058" y="3997709"/>
                  </a:lnTo>
                  <a:lnTo>
                    <a:pt x="324762" y="3986319"/>
                  </a:lnTo>
                  <a:lnTo>
                    <a:pt x="282296" y="3970777"/>
                  </a:lnTo>
                  <a:lnTo>
                    <a:pt x="241893" y="3951313"/>
                  </a:lnTo>
                  <a:lnTo>
                    <a:pt x="203783" y="3928161"/>
                  </a:lnTo>
                  <a:lnTo>
                    <a:pt x="168201" y="3901553"/>
                  </a:lnTo>
                  <a:lnTo>
                    <a:pt x="135378" y="3871721"/>
                  </a:lnTo>
                  <a:lnTo>
                    <a:pt x="105546" y="3838898"/>
                  </a:lnTo>
                  <a:lnTo>
                    <a:pt x="78938" y="3803316"/>
                  </a:lnTo>
                  <a:lnTo>
                    <a:pt x="55786" y="3765206"/>
                  </a:lnTo>
                  <a:lnTo>
                    <a:pt x="36322" y="3724803"/>
                  </a:lnTo>
                  <a:lnTo>
                    <a:pt x="20780" y="3682337"/>
                  </a:lnTo>
                  <a:lnTo>
                    <a:pt x="9390" y="3638041"/>
                  </a:lnTo>
                  <a:lnTo>
                    <a:pt x="2386" y="3592148"/>
                  </a:lnTo>
                  <a:lnTo>
                    <a:pt x="0" y="3544890"/>
                  </a:lnTo>
                  <a:lnTo>
                    <a:pt x="0" y="462209"/>
                  </a:lnTo>
                  <a:lnTo>
                    <a:pt x="2386" y="414951"/>
                  </a:lnTo>
                  <a:lnTo>
                    <a:pt x="9390" y="369058"/>
                  </a:lnTo>
                  <a:lnTo>
                    <a:pt x="20780" y="324762"/>
                  </a:lnTo>
                  <a:lnTo>
                    <a:pt x="36322" y="282296"/>
                  </a:lnTo>
                  <a:lnTo>
                    <a:pt x="55786" y="241892"/>
                  </a:lnTo>
                  <a:lnTo>
                    <a:pt x="78938" y="203783"/>
                  </a:lnTo>
                  <a:lnTo>
                    <a:pt x="105546" y="168201"/>
                  </a:lnTo>
                  <a:lnTo>
                    <a:pt x="135378" y="135377"/>
                  </a:lnTo>
                  <a:lnTo>
                    <a:pt x="168201" y="105546"/>
                  </a:lnTo>
                  <a:lnTo>
                    <a:pt x="203783" y="78938"/>
                  </a:lnTo>
                  <a:lnTo>
                    <a:pt x="241893" y="55786"/>
                  </a:lnTo>
                  <a:lnTo>
                    <a:pt x="282296" y="36322"/>
                  </a:lnTo>
                  <a:lnTo>
                    <a:pt x="324762" y="20780"/>
                  </a:lnTo>
                  <a:lnTo>
                    <a:pt x="369058" y="9390"/>
                  </a:lnTo>
                  <a:lnTo>
                    <a:pt x="414951" y="2386"/>
                  </a:lnTo>
                  <a:lnTo>
                    <a:pt x="462209" y="0"/>
                  </a:lnTo>
                  <a:lnTo>
                    <a:pt x="2310989" y="0"/>
                  </a:lnTo>
                  <a:lnTo>
                    <a:pt x="2363144" y="2950"/>
                  </a:lnTo>
                  <a:lnTo>
                    <a:pt x="2414230" y="11675"/>
                  </a:lnTo>
                  <a:lnTo>
                    <a:pt x="2463797" y="25989"/>
                  </a:lnTo>
                  <a:lnTo>
                    <a:pt x="2511392" y="45704"/>
                  </a:lnTo>
                  <a:lnTo>
                    <a:pt x="2556563" y="70632"/>
                  </a:lnTo>
                  <a:lnTo>
                    <a:pt x="2598857" y="100585"/>
                  </a:lnTo>
                  <a:lnTo>
                    <a:pt x="2637822" y="135377"/>
                  </a:lnTo>
                  <a:lnTo>
                    <a:pt x="2672614" y="174342"/>
                  </a:lnTo>
                  <a:lnTo>
                    <a:pt x="2702567" y="216636"/>
                  </a:lnTo>
                  <a:lnTo>
                    <a:pt x="2727495" y="261806"/>
                  </a:lnTo>
                  <a:lnTo>
                    <a:pt x="2747210" y="309401"/>
                  </a:lnTo>
                  <a:lnTo>
                    <a:pt x="2761523" y="358968"/>
                  </a:lnTo>
                  <a:lnTo>
                    <a:pt x="2770249" y="410055"/>
                  </a:lnTo>
                  <a:lnTo>
                    <a:pt x="2773199" y="462209"/>
                  </a:lnTo>
                  <a:lnTo>
                    <a:pt x="2773199" y="3544890"/>
                  </a:lnTo>
                  <a:lnTo>
                    <a:pt x="2770813" y="3592148"/>
                  </a:lnTo>
                  <a:lnTo>
                    <a:pt x="2763809" y="3638041"/>
                  </a:lnTo>
                  <a:lnTo>
                    <a:pt x="2752420" y="3682337"/>
                  </a:lnTo>
                  <a:lnTo>
                    <a:pt x="2736877" y="3724803"/>
                  </a:lnTo>
                  <a:lnTo>
                    <a:pt x="2717413" y="3765206"/>
                  </a:lnTo>
                  <a:lnTo>
                    <a:pt x="2694262" y="3803316"/>
                  </a:lnTo>
                  <a:lnTo>
                    <a:pt x="2667653" y="3838898"/>
                  </a:lnTo>
                  <a:lnTo>
                    <a:pt x="2637822" y="3871721"/>
                  </a:lnTo>
                  <a:lnTo>
                    <a:pt x="2604998" y="3901553"/>
                  </a:lnTo>
                  <a:lnTo>
                    <a:pt x="2569416" y="3928161"/>
                  </a:lnTo>
                  <a:lnTo>
                    <a:pt x="2531307" y="3951313"/>
                  </a:lnTo>
                  <a:lnTo>
                    <a:pt x="2490903" y="3970777"/>
                  </a:lnTo>
                  <a:lnTo>
                    <a:pt x="2448437" y="3986319"/>
                  </a:lnTo>
                  <a:lnTo>
                    <a:pt x="2404141" y="3997709"/>
                  </a:lnTo>
                  <a:lnTo>
                    <a:pt x="2358248" y="4004713"/>
                  </a:lnTo>
                  <a:lnTo>
                    <a:pt x="2310989" y="4007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38724" y="3018575"/>
              <a:ext cx="2773680" cy="4007485"/>
            </a:xfrm>
            <a:custGeom>
              <a:avLst/>
              <a:gdLst/>
              <a:ahLst/>
              <a:cxnLst/>
              <a:rect l="l" t="t" r="r" b="b"/>
              <a:pathLst>
                <a:path w="2773680" h="4007484">
                  <a:moveTo>
                    <a:pt x="0" y="462209"/>
                  </a:moveTo>
                  <a:lnTo>
                    <a:pt x="2386" y="414951"/>
                  </a:lnTo>
                  <a:lnTo>
                    <a:pt x="9390" y="369058"/>
                  </a:lnTo>
                  <a:lnTo>
                    <a:pt x="20780" y="324762"/>
                  </a:lnTo>
                  <a:lnTo>
                    <a:pt x="36322" y="282296"/>
                  </a:lnTo>
                  <a:lnTo>
                    <a:pt x="55786" y="241892"/>
                  </a:lnTo>
                  <a:lnTo>
                    <a:pt x="78938" y="203783"/>
                  </a:lnTo>
                  <a:lnTo>
                    <a:pt x="105546" y="168201"/>
                  </a:lnTo>
                  <a:lnTo>
                    <a:pt x="135378" y="135377"/>
                  </a:lnTo>
                  <a:lnTo>
                    <a:pt x="168201" y="105546"/>
                  </a:lnTo>
                  <a:lnTo>
                    <a:pt x="203783" y="78938"/>
                  </a:lnTo>
                  <a:lnTo>
                    <a:pt x="241893" y="55786"/>
                  </a:lnTo>
                  <a:lnTo>
                    <a:pt x="282296" y="36322"/>
                  </a:lnTo>
                  <a:lnTo>
                    <a:pt x="324762" y="20780"/>
                  </a:lnTo>
                  <a:lnTo>
                    <a:pt x="369058" y="9390"/>
                  </a:lnTo>
                  <a:lnTo>
                    <a:pt x="414951" y="2386"/>
                  </a:lnTo>
                  <a:lnTo>
                    <a:pt x="462209" y="0"/>
                  </a:lnTo>
                  <a:lnTo>
                    <a:pt x="2310989" y="0"/>
                  </a:lnTo>
                  <a:lnTo>
                    <a:pt x="2363144" y="2950"/>
                  </a:lnTo>
                  <a:lnTo>
                    <a:pt x="2414230" y="11675"/>
                  </a:lnTo>
                  <a:lnTo>
                    <a:pt x="2463797" y="25989"/>
                  </a:lnTo>
                  <a:lnTo>
                    <a:pt x="2511392" y="45704"/>
                  </a:lnTo>
                  <a:lnTo>
                    <a:pt x="2556563" y="70632"/>
                  </a:lnTo>
                  <a:lnTo>
                    <a:pt x="2598857" y="100585"/>
                  </a:lnTo>
                  <a:lnTo>
                    <a:pt x="2637822" y="135377"/>
                  </a:lnTo>
                  <a:lnTo>
                    <a:pt x="2672614" y="174342"/>
                  </a:lnTo>
                  <a:lnTo>
                    <a:pt x="2702567" y="216636"/>
                  </a:lnTo>
                  <a:lnTo>
                    <a:pt x="2727495" y="261806"/>
                  </a:lnTo>
                  <a:lnTo>
                    <a:pt x="2747210" y="309401"/>
                  </a:lnTo>
                  <a:lnTo>
                    <a:pt x="2761523" y="358968"/>
                  </a:lnTo>
                  <a:lnTo>
                    <a:pt x="2770249" y="410055"/>
                  </a:lnTo>
                  <a:lnTo>
                    <a:pt x="2773199" y="462209"/>
                  </a:lnTo>
                  <a:lnTo>
                    <a:pt x="2773199" y="3544890"/>
                  </a:lnTo>
                  <a:lnTo>
                    <a:pt x="2770813" y="3592148"/>
                  </a:lnTo>
                  <a:lnTo>
                    <a:pt x="2763809" y="3638041"/>
                  </a:lnTo>
                  <a:lnTo>
                    <a:pt x="2752420" y="3682337"/>
                  </a:lnTo>
                  <a:lnTo>
                    <a:pt x="2736877" y="3724803"/>
                  </a:lnTo>
                  <a:lnTo>
                    <a:pt x="2717413" y="3765206"/>
                  </a:lnTo>
                  <a:lnTo>
                    <a:pt x="2694262" y="3803316"/>
                  </a:lnTo>
                  <a:lnTo>
                    <a:pt x="2667654" y="3838898"/>
                  </a:lnTo>
                  <a:lnTo>
                    <a:pt x="2637822" y="3871721"/>
                  </a:lnTo>
                  <a:lnTo>
                    <a:pt x="2604998" y="3901553"/>
                  </a:lnTo>
                  <a:lnTo>
                    <a:pt x="2569416" y="3928161"/>
                  </a:lnTo>
                  <a:lnTo>
                    <a:pt x="2531307" y="3951313"/>
                  </a:lnTo>
                  <a:lnTo>
                    <a:pt x="2490903" y="3970777"/>
                  </a:lnTo>
                  <a:lnTo>
                    <a:pt x="2448437" y="3986319"/>
                  </a:lnTo>
                  <a:lnTo>
                    <a:pt x="2404141" y="3997709"/>
                  </a:lnTo>
                  <a:lnTo>
                    <a:pt x="2358248" y="4004713"/>
                  </a:lnTo>
                  <a:lnTo>
                    <a:pt x="2310989" y="4007099"/>
                  </a:lnTo>
                  <a:lnTo>
                    <a:pt x="462209" y="4007099"/>
                  </a:lnTo>
                  <a:lnTo>
                    <a:pt x="414951" y="4004713"/>
                  </a:lnTo>
                  <a:lnTo>
                    <a:pt x="369058" y="3997709"/>
                  </a:lnTo>
                  <a:lnTo>
                    <a:pt x="324762" y="3986319"/>
                  </a:lnTo>
                  <a:lnTo>
                    <a:pt x="282296" y="3970777"/>
                  </a:lnTo>
                  <a:lnTo>
                    <a:pt x="241893" y="3951313"/>
                  </a:lnTo>
                  <a:lnTo>
                    <a:pt x="203783" y="3928161"/>
                  </a:lnTo>
                  <a:lnTo>
                    <a:pt x="168201" y="3901553"/>
                  </a:lnTo>
                  <a:lnTo>
                    <a:pt x="135378" y="3871721"/>
                  </a:lnTo>
                  <a:lnTo>
                    <a:pt x="105546" y="3838898"/>
                  </a:lnTo>
                  <a:lnTo>
                    <a:pt x="78938" y="3803316"/>
                  </a:lnTo>
                  <a:lnTo>
                    <a:pt x="55786" y="3765206"/>
                  </a:lnTo>
                  <a:lnTo>
                    <a:pt x="36322" y="3724803"/>
                  </a:lnTo>
                  <a:lnTo>
                    <a:pt x="20780" y="3682337"/>
                  </a:lnTo>
                  <a:lnTo>
                    <a:pt x="9390" y="3638041"/>
                  </a:lnTo>
                  <a:lnTo>
                    <a:pt x="2386" y="3592148"/>
                  </a:lnTo>
                  <a:lnTo>
                    <a:pt x="0" y="3544890"/>
                  </a:lnTo>
                  <a:lnTo>
                    <a:pt x="0" y="462209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18196" y="3288321"/>
            <a:ext cx="221107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235" marR="5080" indent="-21717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grammar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ambiguous?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221743" y="4568480"/>
            <a:ext cx="607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No?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04134" y="5421920"/>
            <a:ext cx="223774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Construct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LR(0)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automata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check.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18.2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997399" y="2436049"/>
            <a:ext cx="3371215" cy="2638425"/>
          </a:xfrm>
          <a:custGeom>
            <a:avLst/>
            <a:gdLst/>
            <a:ahLst/>
            <a:cxnLst/>
            <a:rect l="l" t="t" r="r" b="b"/>
            <a:pathLst>
              <a:path w="3371215" h="2638425">
                <a:moveTo>
                  <a:pt x="0" y="0"/>
                </a:moveTo>
                <a:lnTo>
                  <a:pt x="3370799" y="0"/>
                </a:lnTo>
                <a:lnTo>
                  <a:pt x="3370799" y="2637899"/>
                </a:lnTo>
                <a:lnTo>
                  <a:pt x="0" y="2637899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701" y="2002016"/>
          <a:ext cx="6630033" cy="2619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0650"/>
                <a:gridCol w="963929"/>
                <a:gridCol w="1735454"/>
              </a:tblGrid>
              <a:tr h="434033">
                <a:tc>
                  <a:txBody>
                    <a:bodyPr/>
                    <a:lstStyle/>
                    <a:p>
                      <a:pPr marL="31750">
                        <a:lnSpc>
                          <a:spcPts val="2660"/>
                        </a:lnSpc>
                      </a:pPr>
                      <a:r>
                        <a:rPr sz="2800" b="1" u="heavy" spc="-15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Steps</a:t>
                      </a:r>
                      <a:r>
                        <a:rPr sz="2800" b="1" u="heavy" spc="-50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heavy" dirty="0">
                          <a:solidFill>
                            <a:srgbClr val="2F5496"/>
                          </a:solidFill>
                          <a:uFill>
                            <a:solidFill>
                              <a:srgbClr val="2F5496"/>
                            </a:solidFill>
                          </a:uFill>
                          <a:latin typeface="Calibri"/>
                          <a:cs typeface="Calibri"/>
                        </a:rPr>
                        <a:t>1-4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77018">
                <a:tc>
                  <a:txBody>
                    <a:bodyPr/>
                    <a:lstStyle/>
                    <a:p>
                      <a:pPr marR="32131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426719">
                <a:tc>
                  <a:txBody>
                    <a:bodyPr/>
                    <a:lstStyle/>
                    <a:p>
                      <a:pPr marR="40957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40957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R="361950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8252">
                <a:tc>
                  <a:txBody>
                    <a:bodyPr/>
                    <a:lstStyle/>
                    <a:p>
                      <a:pPr marR="377825" algn="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56751" y="4581515"/>
            <a:ext cx="9112250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I0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25" dirty="0">
                <a:solidFill>
                  <a:srgbClr val="C55A11"/>
                </a:solidFill>
                <a:latin typeface="Calibri"/>
                <a:cs typeface="Calibri"/>
              </a:rPr>
              <a:t>STOP!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here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800" b="1" spc="1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items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1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(reduce/reduce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Conclusion: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final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items,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does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belong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414975" y="3670250"/>
            <a:ext cx="3582670" cy="3143885"/>
          </a:xfrm>
          <a:custGeom>
            <a:avLst/>
            <a:gdLst/>
            <a:ahLst/>
            <a:cxnLst/>
            <a:rect l="l" t="t" r="r" b="b"/>
            <a:pathLst>
              <a:path w="3582669" h="3143884">
                <a:moveTo>
                  <a:pt x="3058638" y="3143699"/>
                </a:moveTo>
                <a:lnTo>
                  <a:pt x="523959" y="3143699"/>
                </a:lnTo>
                <a:lnTo>
                  <a:pt x="476268" y="3141558"/>
                </a:lnTo>
                <a:lnTo>
                  <a:pt x="429777" y="3135258"/>
                </a:lnTo>
                <a:lnTo>
                  <a:pt x="384670" y="3124983"/>
                </a:lnTo>
                <a:lnTo>
                  <a:pt x="341133" y="3110919"/>
                </a:lnTo>
                <a:lnTo>
                  <a:pt x="299350" y="3093251"/>
                </a:lnTo>
                <a:lnTo>
                  <a:pt x="259507" y="3072164"/>
                </a:lnTo>
                <a:lnTo>
                  <a:pt x="221788" y="3047842"/>
                </a:lnTo>
                <a:lnTo>
                  <a:pt x="186379" y="3020471"/>
                </a:lnTo>
                <a:lnTo>
                  <a:pt x="153464" y="2990235"/>
                </a:lnTo>
                <a:lnTo>
                  <a:pt x="123228" y="2957320"/>
                </a:lnTo>
                <a:lnTo>
                  <a:pt x="95857" y="2921911"/>
                </a:lnTo>
                <a:lnTo>
                  <a:pt x="71535" y="2884192"/>
                </a:lnTo>
                <a:lnTo>
                  <a:pt x="50448" y="2844349"/>
                </a:lnTo>
                <a:lnTo>
                  <a:pt x="32780" y="2802566"/>
                </a:lnTo>
                <a:lnTo>
                  <a:pt x="18716" y="2759028"/>
                </a:lnTo>
                <a:lnTo>
                  <a:pt x="8441" y="2713922"/>
                </a:lnTo>
                <a:lnTo>
                  <a:pt x="2141" y="2667430"/>
                </a:lnTo>
                <a:lnTo>
                  <a:pt x="0" y="2619739"/>
                </a:lnTo>
                <a:lnTo>
                  <a:pt x="0" y="523960"/>
                </a:lnTo>
                <a:lnTo>
                  <a:pt x="2141" y="476269"/>
                </a:lnTo>
                <a:lnTo>
                  <a:pt x="8441" y="429777"/>
                </a:lnTo>
                <a:lnTo>
                  <a:pt x="18716" y="384671"/>
                </a:lnTo>
                <a:lnTo>
                  <a:pt x="32780" y="341133"/>
                </a:lnTo>
                <a:lnTo>
                  <a:pt x="50448" y="299350"/>
                </a:lnTo>
                <a:lnTo>
                  <a:pt x="71535" y="259507"/>
                </a:lnTo>
                <a:lnTo>
                  <a:pt x="95857" y="221788"/>
                </a:lnTo>
                <a:lnTo>
                  <a:pt x="123228" y="186379"/>
                </a:lnTo>
                <a:lnTo>
                  <a:pt x="153464" y="153464"/>
                </a:lnTo>
                <a:lnTo>
                  <a:pt x="186379" y="123228"/>
                </a:lnTo>
                <a:lnTo>
                  <a:pt x="221788" y="95857"/>
                </a:lnTo>
                <a:lnTo>
                  <a:pt x="259507" y="71535"/>
                </a:lnTo>
                <a:lnTo>
                  <a:pt x="299350" y="50448"/>
                </a:lnTo>
                <a:lnTo>
                  <a:pt x="341133" y="32780"/>
                </a:lnTo>
                <a:lnTo>
                  <a:pt x="384670" y="18716"/>
                </a:lnTo>
                <a:lnTo>
                  <a:pt x="429777" y="8441"/>
                </a:lnTo>
                <a:lnTo>
                  <a:pt x="476268" y="2141"/>
                </a:lnTo>
                <a:lnTo>
                  <a:pt x="523959" y="0"/>
                </a:lnTo>
                <a:lnTo>
                  <a:pt x="3058638" y="0"/>
                </a:lnTo>
                <a:lnTo>
                  <a:pt x="3110426" y="2563"/>
                </a:lnTo>
                <a:lnTo>
                  <a:pt x="3161336" y="10160"/>
                </a:lnTo>
                <a:lnTo>
                  <a:pt x="3211025" y="22648"/>
                </a:lnTo>
                <a:lnTo>
                  <a:pt x="3259150" y="39884"/>
                </a:lnTo>
                <a:lnTo>
                  <a:pt x="3305367" y="61725"/>
                </a:lnTo>
                <a:lnTo>
                  <a:pt x="3349333" y="88031"/>
                </a:lnTo>
                <a:lnTo>
                  <a:pt x="3390703" y="118658"/>
                </a:lnTo>
                <a:lnTo>
                  <a:pt x="3429135" y="153464"/>
                </a:lnTo>
                <a:lnTo>
                  <a:pt x="3463941" y="191896"/>
                </a:lnTo>
                <a:lnTo>
                  <a:pt x="3494568" y="233267"/>
                </a:lnTo>
                <a:lnTo>
                  <a:pt x="3520874" y="277232"/>
                </a:lnTo>
                <a:lnTo>
                  <a:pt x="3542716" y="323449"/>
                </a:lnTo>
                <a:lnTo>
                  <a:pt x="3559951" y="371574"/>
                </a:lnTo>
                <a:lnTo>
                  <a:pt x="3572439" y="421263"/>
                </a:lnTo>
                <a:lnTo>
                  <a:pt x="3580036" y="472173"/>
                </a:lnTo>
                <a:lnTo>
                  <a:pt x="3582599" y="523960"/>
                </a:lnTo>
                <a:lnTo>
                  <a:pt x="3582599" y="2619739"/>
                </a:lnTo>
                <a:lnTo>
                  <a:pt x="3580458" y="2667430"/>
                </a:lnTo>
                <a:lnTo>
                  <a:pt x="3574158" y="2713922"/>
                </a:lnTo>
                <a:lnTo>
                  <a:pt x="3563883" y="2759028"/>
                </a:lnTo>
                <a:lnTo>
                  <a:pt x="3549819" y="2802566"/>
                </a:lnTo>
                <a:lnTo>
                  <a:pt x="3532151" y="2844349"/>
                </a:lnTo>
                <a:lnTo>
                  <a:pt x="3511064" y="2884192"/>
                </a:lnTo>
                <a:lnTo>
                  <a:pt x="3486742" y="2921911"/>
                </a:lnTo>
                <a:lnTo>
                  <a:pt x="3459371" y="2957320"/>
                </a:lnTo>
                <a:lnTo>
                  <a:pt x="3429135" y="2990235"/>
                </a:lnTo>
                <a:lnTo>
                  <a:pt x="3396220" y="3020471"/>
                </a:lnTo>
                <a:lnTo>
                  <a:pt x="3360811" y="3047842"/>
                </a:lnTo>
                <a:lnTo>
                  <a:pt x="3323092" y="3072164"/>
                </a:lnTo>
                <a:lnTo>
                  <a:pt x="3283248" y="3093251"/>
                </a:lnTo>
                <a:lnTo>
                  <a:pt x="3241466" y="3110919"/>
                </a:lnTo>
                <a:lnTo>
                  <a:pt x="3197928" y="3124983"/>
                </a:lnTo>
                <a:lnTo>
                  <a:pt x="3152821" y="3135258"/>
                </a:lnTo>
                <a:lnTo>
                  <a:pt x="3106330" y="3141558"/>
                </a:lnTo>
                <a:lnTo>
                  <a:pt x="3058638" y="3143699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414975" y="3670250"/>
            <a:ext cx="3582670" cy="3143885"/>
          </a:xfrm>
          <a:custGeom>
            <a:avLst/>
            <a:gdLst/>
            <a:ahLst/>
            <a:cxnLst/>
            <a:rect l="l" t="t" r="r" b="b"/>
            <a:pathLst>
              <a:path w="3582669" h="3143884">
                <a:moveTo>
                  <a:pt x="0" y="523960"/>
                </a:moveTo>
                <a:lnTo>
                  <a:pt x="2141" y="476269"/>
                </a:lnTo>
                <a:lnTo>
                  <a:pt x="8441" y="429777"/>
                </a:lnTo>
                <a:lnTo>
                  <a:pt x="18716" y="384671"/>
                </a:lnTo>
                <a:lnTo>
                  <a:pt x="32780" y="341133"/>
                </a:lnTo>
                <a:lnTo>
                  <a:pt x="50448" y="299350"/>
                </a:lnTo>
                <a:lnTo>
                  <a:pt x="71535" y="259507"/>
                </a:lnTo>
                <a:lnTo>
                  <a:pt x="95857" y="221788"/>
                </a:lnTo>
                <a:lnTo>
                  <a:pt x="123228" y="186379"/>
                </a:lnTo>
                <a:lnTo>
                  <a:pt x="153464" y="153464"/>
                </a:lnTo>
                <a:lnTo>
                  <a:pt x="186379" y="123228"/>
                </a:lnTo>
                <a:lnTo>
                  <a:pt x="221788" y="95857"/>
                </a:lnTo>
                <a:lnTo>
                  <a:pt x="259507" y="71535"/>
                </a:lnTo>
                <a:lnTo>
                  <a:pt x="299350" y="50448"/>
                </a:lnTo>
                <a:lnTo>
                  <a:pt x="341133" y="32780"/>
                </a:lnTo>
                <a:lnTo>
                  <a:pt x="384670" y="18716"/>
                </a:lnTo>
                <a:lnTo>
                  <a:pt x="429777" y="8441"/>
                </a:lnTo>
                <a:lnTo>
                  <a:pt x="476268" y="2141"/>
                </a:lnTo>
                <a:lnTo>
                  <a:pt x="523959" y="0"/>
                </a:lnTo>
                <a:lnTo>
                  <a:pt x="3058638" y="0"/>
                </a:lnTo>
                <a:lnTo>
                  <a:pt x="3110426" y="2563"/>
                </a:lnTo>
                <a:lnTo>
                  <a:pt x="3161336" y="10160"/>
                </a:lnTo>
                <a:lnTo>
                  <a:pt x="3211025" y="22648"/>
                </a:lnTo>
                <a:lnTo>
                  <a:pt x="3259150" y="39884"/>
                </a:lnTo>
                <a:lnTo>
                  <a:pt x="3305367" y="61725"/>
                </a:lnTo>
                <a:lnTo>
                  <a:pt x="3349333" y="88031"/>
                </a:lnTo>
                <a:lnTo>
                  <a:pt x="3390703" y="118658"/>
                </a:lnTo>
                <a:lnTo>
                  <a:pt x="3429135" y="153464"/>
                </a:lnTo>
                <a:lnTo>
                  <a:pt x="3463941" y="191896"/>
                </a:lnTo>
                <a:lnTo>
                  <a:pt x="3494568" y="233267"/>
                </a:lnTo>
                <a:lnTo>
                  <a:pt x="3520874" y="277232"/>
                </a:lnTo>
                <a:lnTo>
                  <a:pt x="3542716" y="323449"/>
                </a:lnTo>
                <a:lnTo>
                  <a:pt x="3559951" y="371574"/>
                </a:lnTo>
                <a:lnTo>
                  <a:pt x="3572439" y="421263"/>
                </a:lnTo>
                <a:lnTo>
                  <a:pt x="3580036" y="472173"/>
                </a:lnTo>
                <a:lnTo>
                  <a:pt x="3582599" y="523960"/>
                </a:lnTo>
                <a:lnTo>
                  <a:pt x="3582599" y="2619739"/>
                </a:lnTo>
                <a:lnTo>
                  <a:pt x="3580458" y="2667430"/>
                </a:lnTo>
                <a:lnTo>
                  <a:pt x="3574158" y="2713922"/>
                </a:lnTo>
                <a:lnTo>
                  <a:pt x="3563883" y="2759028"/>
                </a:lnTo>
                <a:lnTo>
                  <a:pt x="3549819" y="2802566"/>
                </a:lnTo>
                <a:lnTo>
                  <a:pt x="3532151" y="2844349"/>
                </a:lnTo>
                <a:lnTo>
                  <a:pt x="3511064" y="2884192"/>
                </a:lnTo>
                <a:lnTo>
                  <a:pt x="3486742" y="2921911"/>
                </a:lnTo>
                <a:lnTo>
                  <a:pt x="3459371" y="2957320"/>
                </a:lnTo>
                <a:lnTo>
                  <a:pt x="3429135" y="2990235"/>
                </a:lnTo>
                <a:lnTo>
                  <a:pt x="3396220" y="3020471"/>
                </a:lnTo>
                <a:lnTo>
                  <a:pt x="3360811" y="3047842"/>
                </a:lnTo>
                <a:lnTo>
                  <a:pt x="3323092" y="3072164"/>
                </a:lnTo>
                <a:lnTo>
                  <a:pt x="3283248" y="3093251"/>
                </a:lnTo>
                <a:lnTo>
                  <a:pt x="3241466" y="3110919"/>
                </a:lnTo>
                <a:lnTo>
                  <a:pt x="3197928" y="3124983"/>
                </a:lnTo>
                <a:lnTo>
                  <a:pt x="3152821" y="3135258"/>
                </a:lnTo>
                <a:lnTo>
                  <a:pt x="3106330" y="3141558"/>
                </a:lnTo>
                <a:lnTo>
                  <a:pt x="3058638" y="3143699"/>
                </a:lnTo>
                <a:lnTo>
                  <a:pt x="523959" y="3143699"/>
                </a:lnTo>
                <a:lnTo>
                  <a:pt x="476268" y="3141558"/>
                </a:lnTo>
                <a:lnTo>
                  <a:pt x="429777" y="3135258"/>
                </a:lnTo>
                <a:lnTo>
                  <a:pt x="384670" y="3124983"/>
                </a:lnTo>
                <a:lnTo>
                  <a:pt x="341133" y="3110919"/>
                </a:lnTo>
                <a:lnTo>
                  <a:pt x="299350" y="3093251"/>
                </a:lnTo>
                <a:lnTo>
                  <a:pt x="259507" y="3072164"/>
                </a:lnTo>
                <a:lnTo>
                  <a:pt x="221788" y="3047842"/>
                </a:lnTo>
                <a:lnTo>
                  <a:pt x="186379" y="3020471"/>
                </a:lnTo>
                <a:lnTo>
                  <a:pt x="153464" y="2990235"/>
                </a:lnTo>
                <a:lnTo>
                  <a:pt x="123228" y="2957320"/>
                </a:lnTo>
                <a:lnTo>
                  <a:pt x="95857" y="2921911"/>
                </a:lnTo>
                <a:lnTo>
                  <a:pt x="71535" y="2884192"/>
                </a:lnTo>
                <a:lnTo>
                  <a:pt x="50448" y="2844349"/>
                </a:lnTo>
                <a:lnTo>
                  <a:pt x="32780" y="2802566"/>
                </a:lnTo>
                <a:lnTo>
                  <a:pt x="18716" y="2759028"/>
                </a:lnTo>
                <a:lnTo>
                  <a:pt x="8441" y="2713922"/>
                </a:lnTo>
                <a:lnTo>
                  <a:pt x="2141" y="2667430"/>
                </a:lnTo>
                <a:lnTo>
                  <a:pt x="0" y="2619739"/>
                </a:lnTo>
                <a:lnTo>
                  <a:pt x="0" y="523960"/>
                </a:lnTo>
                <a:close/>
              </a:path>
            </a:pathLst>
          </a:custGeom>
          <a:ln w="25399">
            <a:solidFill>
              <a:srgbClr val="3153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641462" y="3721656"/>
            <a:ext cx="24942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622412" y="4621481"/>
          <a:ext cx="3118485" cy="2117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1079500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λ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λ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5" dirty="0"/>
              <a:t>What’s</a:t>
            </a:r>
            <a:r>
              <a:rPr sz="3000" spc="-30" dirty="0"/>
              <a:t> </a:t>
            </a:r>
            <a:r>
              <a:rPr sz="3000" spc="-15" dirty="0"/>
              <a:t>wrong?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09751"/>
            <a:ext cx="55695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snapshot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given.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5434383"/>
            <a:ext cx="8992235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575" algn="just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only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two strings that 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generated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using this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“ab”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and 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“ba”.</a:t>
            </a:r>
            <a:endParaRPr sz="2800">
              <a:latin typeface="Calibri"/>
              <a:cs typeface="Calibri"/>
            </a:endParaRPr>
          </a:p>
          <a:p>
            <a:pPr marL="12700" marR="5080" algn="just">
              <a:lnSpc>
                <a:spcPct val="114999"/>
              </a:lnSpc>
              <a:spcBef>
                <a:spcPts val="1000"/>
              </a:spcBef>
            </a:pP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Even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though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ambiguous,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a </a:t>
            </a:r>
            <a:r>
              <a:rPr sz="2800" b="1" spc="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problem.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because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LR(0).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not looking ahead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into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on the input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buffer.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212" y="3148012"/>
          <a:ext cx="8995408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235"/>
                <a:gridCol w="1499235"/>
                <a:gridCol w="1499234"/>
                <a:gridCol w="1499235"/>
                <a:gridCol w="1499235"/>
                <a:gridCol w="1499234"/>
              </a:tblGrid>
              <a:tr h="609574">
                <a:tc rowSpan="2"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45186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5" dirty="0"/>
              <a:t>Disadvantage</a:t>
            </a:r>
            <a:r>
              <a:rPr sz="3000" spc="-50" dirty="0"/>
              <a:t> </a:t>
            </a:r>
            <a:r>
              <a:rPr sz="3000" spc="-5" dirty="0"/>
              <a:t>of</a:t>
            </a:r>
            <a:r>
              <a:rPr sz="3000" spc="-5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13171"/>
            <a:ext cx="807720" cy="1261110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ack</a:t>
            </a:r>
            <a:endParaRPr sz="2800">
              <a:latin typeface="Calibri"/>
              <a:cs typeface="Calibri"/>
            </a:endParaRPr>
          </a:p>
          <a:p>
            <a:pPr marL="253365">
              <a:lnSpc>
                <a:spcPct val="100000"/>
              </a:lnSpc>
              <a:spcBef>
                <a:spcPts val="15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7149" y="2213171"/>
            <a:ext cx="1456690" cy="1261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4010" marR="5080" indent="-321945">
              <a:lnSpc>
                <a:spcPct val="144800"/>
              </a:lnSpc>
              <a:spcBef>
                <a:spcPts val="9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I/p</a:t>
            </a:r>
            <a:r>
              <a:rPr sz="2800" b="1" spc="-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02275" y="3657550"/>
            <a:ext cx="3608070" cy="3169285"/>
            <a:chOff x="10402275" y="3657550"/>
            <a:chExt cx="3608070" cy="3169285"/>
          </a:xfrm>
        </p:grpSpPr>
        <p:sp>
          <p:nvSpPr>
            <p:cNvPr id="8" name="object 8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3058638" y="3143699"/>
                  </a:move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0" y="523960"/>
                  </a:move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6749" y="3612670"/>
            <a:ext cx="12379325" cy="38049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9897110" algn="just">
              <a:lnSpc>
                <a:spcPct val="100000"/>
              </a:lnSpc>
              <a:spcBef>
                <a:spcPts val="955"/>
              </a:spcBef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 marL="12700" marR="3448685" algn="just">
              <a:lnSpc>
                <a:spcPct val="114999"/>
              </a:lnSpc>
              <a:spcBef>
                <a:spcPts val="35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symbol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85" dirty="0">
                <a:solidFill>
                  <a:srgbClr val="2F5496"/>
                </a:solidFill>
                <a:latin typeface="Calibri"/>
                <a:cs typeface="Calibri"/>
              </a:rPr>
              <a:t>“a”.</a:t>
            </a:r>
            <a:r>
              <a:rPr sz="2800" b="1" spc="-8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6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reduce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“b”,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B</a:t>
            </a:r>
            <a:r>
              <a:rPr sz="2800" b="1" spc="8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Arial"/>
                <a:cs typeface="Arial"/>
              </a:rPr>
              <a:t>λ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 marR="3423920" algn="just">
              <a:lnSpc>
                <a:spcPct val="114999"/>
              </a:lnSpc>
              <a:spcBef>
                <a:spcPts val="1000"/>
              </a:spcBef>
            </a:pP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So,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with the 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parser.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takes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decisions without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checking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properly.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weak.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look-ahead,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work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properly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CLR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/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LR(1).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0622412" y="4621481"/>
          <a:ext cx="3118485" cy="2117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1245"/>
                <a:gridCol w="967740"/>
                <a:gridCol w="1079500"/>
              </a:tblGrid>
              <a:tr h="410815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34672">
                <a:tc>
                  <a:txBody>
                    <a:bodyPr/>
                    <a:lstStyle/>
                    <a:p>
                      <a:pPr marL="31750">
                        <a:lnSpc>
                          <a:spcPts val="3220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220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220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AaAb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BbBa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λ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λ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507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18.3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86363"/>
            <a:ext cx="50628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LR(0)?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94900" y="2923475"/>
          <a:ext cx="2409824" cy="901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/>
                <a:gridCol w="857884"/>
                <a:gridCol w="328930"/>
                <a:gridCol w="287655"/>
              </a:tblGrid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488315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740025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 Design </a:t>
            </a:r>
            <a:r>
              <a:rPr sz="3000" dirty="0">
                <a:solidFill>
                  <a:srgbClr val="2F5496"/>
                </a:solidFill>
              </a:rPr>
              <a:t> </a:t>
            </a:r>
            <a:r>
              <a:rPr sz="3000" spc="-10" dirty="0"/>
              <a:t>Lecture</a:t>
            </a:r>
            <a:r>
              <a:rPr sz="3000" spc="-70" dirty="0"/>
              <a:t> </a:t>
            </a:r>
            <a:r>
              <a:rPr sz="3000" spc="-10" dirty="0"/>
              <a:t>overview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20"/>
            <a:ext cx="1120317" cy="16787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637606"/>
            <a:ext cx="5407025" cy="1802764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about: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(example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problems)</a:t>
            </a:r>
            <a:endParaRPr sz="2800">
              <a:latin typeface="Calibri"/>
              <a:cs typeface="Calibri"/>
            </a:endParaRPr>
          </a:p>
          <a:p>
            <a:pPr marL="469900" indent="-418465">
              <a:lnSpc>
                <a:spcPct val="100000"/>
              </a:lnSpc>
              <a:spcBef>
                <a:spcPts val="1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Disadvantages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450715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5" dirty="0"/>
              <a:t> </a:t>
            </a:r>
            <a:r>
              <a:rPr sz="3000" spc="-20" dirty="0"/>
              <a:t>Parsing</a:t>
            </a:r>
            <a:r>
              <a:rPr sz="3000" spc="-25" dirty="0"/>
              <a:t> </a:t>
            </a:r>
            <a:r>
              <a:rPr sz="3000" dirty="0"/>
              <a:t>-</a:t>
            </a:r>
            <a:r>
              <a:rPr sz="3000" spc="-15" dirty="0"/>
              <a:t> Example</a:t>
            </a:r>
            <a:r>
              <a:rPr sz="3000" spc="-20" dirty="0"/>
              <a:t> </a:t>
            </a:r>
            <a:r>
              <a:rPr sz="3000" spc="-5" dirty="0"/>
              <a:t>18.3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341993"/>
            <a:ext cx="6245860" cy="34607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grammar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LR(0)?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926465" algn="l"/>
                <a:tab pos="1464310" algn="l"/>
                <a:tab pos="2311400" algn="l"/>
                <a:tab pos="264160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|	T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146431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Solution: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Augmenting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numbering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7699" y="5887481"/>
          <a:ext cx="3493133" cy="1882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5430"/>
                <a:gridCol w="959484"/>
                <a:gridCol w="998219"/>
              </a:tblGrid>
              <a:tr h="450771">
                <a:tc>
                  <a:txBody>
                    <a:bodyPr/>
                    <a:lstStyle/>
                    <a:p>
                      <a:pPr marL="946150">
                        <a:lnSpc>
                          <a:spcPts val="3095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907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  <a:tr h="45077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  <a:tabLst>
                          <a:tab pos="945515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635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636524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20" dirty="0"/>
              <a:t> Parsing</a:t>
            </a:r>
            <a:r>
              <a:rPr sz="3000" spc="-15" dirty="0"/>
              <a:t> </a:t>
            </a:r>
            <a:r>
              <a:rPr sz="3000" dirty="0"/>
              <a:t>-</a:t>
            </a:r>
            <a:r>
              <a:rPr sz="3000" spc="-10" dirty="0"/>
              <a:t> </a:t>
            </a:r>
            <a:r>
              <a:rPr sz="3000" spc="-15" dirty="0"/>
              <a:t>Example</a:t>
            </a:r>
            <a:r>
              <a:rPr sz="3000" spc="-10" dirty="0"/>
              <a:t> </a:t>
            </a:r>
            <a:r>
              <a:rPr sz="3000" spc="-5" dirty="0"/>
              <a:t>18.3</a:t>
            </a:r>
            <a:r>
              <a:rPr sz="3000" spc="-15" dirty="0"/>
              <a:t> </a:t>
            </a:r>
            <a:r>
              <a:rPr sz="3000" spc="-10" dirty="0"/>
              <a:t>(continued)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23099" y="3883850"/>
          <a:ext cx="2974340" cy="1305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5005"/>
                <a:gridCol w="1094105"/>
                <a:gridCol w="1205230"/>
              </a:tblGrid>
              <a:tr h="451098">
                <a:tc>
                  <a:txBody>
                    <a:bodyPr/>
                    <a:lstStyle/>
                    <a:p>
                      <a:pPr marL="85725">
                        <a:lnSpc>
                          <a:spcPts val="335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335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3350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</a:tcPr>
                </a:tc>
              </a:tr>
              <a:tr h="854801">
                <a:tc>
                  <a:txBody>
                    <a:bodyPr/>
                    <a:lstStyle/>
                    <a:p>
                      <a:pPr marL="8572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4485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7437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3155"/>
                        </a:lnSpc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28575">
                      <a:solidFill>
                        <a:srgbClr val="31538F"/>
                      </a:solidFill>
                      <a:prstDash val="solid"/>
                    </a:lnR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60499" y="2423349"/>
          <a:ext cx="5509895" cy="2135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4975"/>
                <a:gridCol w="2534920"/>
              </a:tblGrid>
              <a:tr h="490000">
                <a:tc rowSpan="3">
                  <a:txBody>
                    <a:bodyPr/>
                    <a:lstStyle/>
                    <a:p>
                      <a:pPr marL="85725">
                        <a:lnSpc>
                          <a:spcPts val="3254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E’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350010" marR="599440" indent="-1264920">
                        <a:lnSpc>
                          <a:spcPct val="100000"/>
                        </a:lnSpc>
                        <a:tabLst>
                          <a:tab pos="999490" algn="l"/>
                          <a:tab pos="1913889" algn="l"/>
                        </a:tabLst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Arial"/>
                          <a:cs typeface="Arial"/>
                        </a:rPr>
                        <a:t>→	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800" b="1" spc="-10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 </a:t>
                      </a:r>
                      <a:r>
                        <a:rPr sz="2800" b="1" spc="-6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7765">
                        <a:lnSpc>
                          <a:spcPts val="2970"/>
                        </a:lnSpc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B w="19050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1134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1167765">
                        <a:lnSpc>
                          <a:spcPct val="100000"/>
                        </a:lnSpc>
                        <a:spcBef>
                          <a:spcPts val="2130"/>
                        </a:spcBef>
                      </a:pPr>
                      <a:r>
                        <a:rPr sz="280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19050">
                      <a:solidFill>
                        <a:srgbClr val="44546A"/>
                      </a:solidFill>
                      <a:prstDash val="solid"/>
                    </a:lnT>
                    <a:lnB w="9525">
                      <a:solidFill>
                        <a:srgbClr val="44546A"/>
                      </a:solidFill>
                      <a:prstDash val="solid"/>
                    </a:lnB>
                  </a:tcPr>
                </a:tc>
              </a:tr>
              <a:tr h="5119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T w="9525">
                      <a:solidFill>
                        <a:srgbClr val="44546A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373832" y="2423349"/>
            <a:ext cx="3049905" cy="996315"/>
            <a:chOff x="6373832" y="2423349"/>
            <a:chExt cx="3049905" cy="996315"/>
          </a:xfrm>
        </p:grpSpPr>
        <p:sp>
          <p:nvSpPr>
            <p:cNvPr id="8" name="object 8"/>
            <p:cNvSpPr/>
            <p:nvPr/>
          </p:nvSpPr>
          <p:spPr>
            <a:xfrm>
              <a:off x="6435799" y="2436049"/>
              <a:ext cx="2975610" cy="970915"/>
            </a:xfrm>
            <a:custGeom>
              <a:avLst/>
              <a:gdLst/>
              <a:ahLst/>
              <a:cxnLst/>
              <a:rect l="l" t="t" r="r" b="b"/>
              <a:pathLst>
                <a:path w="2975609" h="970914">
                  <a:moveTo>
                    <a:pt x="0" y="0"/>
                  </a:moveTo>
                  <a:lnTo>
                    <a:pt x="2975099" y="0"/>
                  </a:lnTo>
                  <a:lnTo>
                    <a:pt x="2975099" y="970799"/>
                  </a:lnTo>
                  <a:lnTo>
                    <a:pt x="0" y="970799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8595" y="2905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10" y="31465"/>
                  </a:moveTo>
                  <a:lnTo>
                    <a:pt x="0" y="0"/>
                  </a:lnTo>
                  <a:lnTo>
                    <a:pt x="43280" y="15581"/>
                  </a:lnTo>
                  <a:lnTo>
                    <a:pt x="11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78595" y="29059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110" y="31465"/>
                  </a:moveTo>
                  <a:lnTo>
                    <a:pt x="43280" y="15581"/>
                  </a:lnTo>
                  <a:lnTo>
                    <a:pt x="0" y="0"/>
                  </a:lnTo>
                  <a:lnTo>
                    <a:pt x="11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381337" y="4039579"/>
            <a:ext cx="53340" cy="41275"/>
            <a:chOff x="6381337" y="4039579"/>
            <a:chExt cx="53340" cy="41275"/>
          </a:xfrm>
        </p:grpSpPr>
        <p:sp>
          <p:nvSpPr>
            <p:cNvPr id="12" name="object 12"/>
            <p:cNvSpPr/>
            <p:nvPr/>
          </p:nvSpPr>
          <p:spPr>
            <a:xfrm>
              <a:off x="6386100" y="4044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4454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6100" y="40443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402275" y="3657550"/>
            <a:ext cx="3608070" cy="3169285"/>
            <a:chOff x="10402275" y="3657550"/>
            <a:chExt cx="3608070" cy="3169285"/>
          </a:xfrm>
        </p:grpSpPr>
        <p:sp>
          <p:nvSpPr>
            <p:cNvPr id="15" name="object 15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3058638" y="3143699"/>
                  </a:move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14975" y="3670250"/>
              <a:ext cx="3582670" cy="3143885"/>
            </a:xfrm>
            <a:custGeom>
              <a:avLst/>
              <a:gdLst/>
              <a:ahLst/>
              <a:cxnLst/>
              <a:rect l="l" t="t" r="r" b="b"/>
              <a:pathLst>
                <a:path w="3582669" h="3143884">
                  <a:moveTo>
                    <a:pt x="0" y="523960"/>
                  </a:moveTo>
                  <a:lnTo>
                    <a:pt x="2141" y="476269"/>
                  </a:lnTo>
                  <a:lnTo>
                    <a:pt x="8441" y="429777"/>
                  </a:lnTo>
                  <a:lnTo>
                    <a:pt x="18716" y="384671"/>
                  </a:lnTo>
                  <a:lnTo>
                    <a:pt x="32780" y="341133"/>
                  </a:lnTo>
                  <a:lnTo>
                    <a:pt x="50448" y="299350"/>
                  </a:lnTo>
                  <a:lnTo>
                    <a:pt x="71535" y="259507"/>
                  </a:lnTo>
                  <a:lnTo>
                    <a:pt x="95857" y="221788"/>
                  </a:lnTo>
                  <a:lnTo>
                    <a:pt x="123228" y="186379"/>
                  </a:lnTo>
                  <a:lnTo>
                    <a:pt x="153464" y="153464"/>
                  </a:lnTo>
                  <a:lnTo>
                    <a:pt x="186379" y="123228"/>
                  </a:lnTo>
                  <a:lnTo>
                    <a:pt x="221788" y="95857"/>
                  </a:lnTo>
                  <a:lnTo>
                    <a:pt x="259507" y="71535"/>
                  </a:lnTo>
                  <a:lnTo>
                    <a:pt x="299350" y="50448"/>
                  </a:lnTo>
                  <a:lnTo>
                    <a:pt x="341133" y="32780"/>
                  </a:lnTo>
                  <a:lnTo>
                    <a:pt x="384670" y="18716"/>
                  </a:lnTo>
                  <a:lnTo>
                    <a:pt x="429777" y="8441"/>
                  </a:lnTo>
                  <a:lnTo>
                    <a:pt x="476268" y="2141"/>
                  </a:lnTo>
                  <a:lnTo>
                    <a:pt x="523959" y="0"/>
                  </a:lnTo>
                  <a:lnTo>
                    <a:pt x="3058638" y="0"/>
                  </a:lnTo>
                  <a:lnTo>
                    <a:pt x="3110426" y="2563"/>
                  </a:lnTo>
                  <a:lnTo>
                    <a:pt x="3161336" y="10160"/>
                  </a:lnTo>
                  <a:lnTo>
                    <a:pt x="3211025" y="22648"/>
                  </a:lnTo>
                  <a:lnTo>
                    <a:pt x="3259150" y="39884"/>
                  </a:lnTo>
                  <a:lnTo>
                    <a:pt x="3305367" y="61725"/>
                  </a:lnTo>
                  <a:lnTo>
                    <a:pt x="3349333" y="88031"/>
                  </a:lnTo>
                  <a:lnTo>
                    <a:pt x="3390703" y="118658"/>
                  </a:lnTo>
                  <a:lnTo>
                    <a:pt x="3429135" y="153464"/>
                  </a:lnTo>
                  <a:lnTo>
                    <a:pt x="3463941" y="191896"/>
                  </a:lnTo>
                  <a:lnTo>
                    <a:pt x="3494568" y="233267"/>
                  </a:lnTo>
                  <a:lnTo>
                    <a:pt x="3520874" y="277232"/>
                  </a:lnTo>
                  <a:lnTo>
                    <a:pt x="3542716" y="323449"/>
                  </a:lnTo>
                  <a:lnTo>
                    <a:pt x="3559951" y="371574"/>
                  </a:lnTo>
                  <a:lnTo>
                    <a:pt x="3572439" y="421263"/>
                  </a:lnTo>
                  <a:lnTo>
                    <a:pt x="3580036" y="472173"/>
                  </a:lnTo>
                  <a:lnTo>
                    <a:pt x="3582599" y="523960"/>
                  </a:lnTo>
                  <a:lnTo>
                    <a:pt x="3582599" y="2619739"/>
                  </a:lnTo>
                  <a:lnTo>
                    <a:pt x="3580458" y="2667430"/>
                  </a:lnTo>
                  <a:lnTo>
                    <a:pt x="3574158" y="2713922"/>
                  </a:lnTo>
                  <a:lnTo>
                    <a:pt x="3563883" y="2759028"/>
                  </a:lnTo>
                  <a:lnTo>
                    <a:pt x="3549819" y="2802566"/>
                  </a:lnTo>
                  <a:lnTo>
                    <a:pt x="3532151" y="2844349"/>
                  </a:lnTo>
                  <a:lnTo>
                    <a:pt x="3511064" y="2884192"/>
                  </a:lnTo>
                  <a:lnTo>
                    <a:pt x="3486742" y="2921911"/>
                  </a:lnTo>
                  <a:lnTo>
                    <a:pt x="3459371" y="2957320"/>
                  </a:lnTo>
                  <a:lnTo>
                    <a:pt x="3429135" y="2990235"/>
                  </a:lnTo>
                  <a:lnTo>
                    <a:pt x="3396220" y="3020471"/>
                  </a:lnTo>
                  <a:lnTo>
                    <a:pt x="3360811" y="3047842"/>
                  </a:lnTo>
                  <a:lnTo>
                    <a:pt x="3323092" y="3072164"/>
                  </a:lnTo>
                  <a:lnTo>
                    <a:pt x="3283248" y="3093251"/>
                  </a:lnTo>
                  <a:lnTo>
                    <a:pt x="3241466" y="3110919"/>
                  </a:lnTo>
                  <a:lnTo>
                    <a:pt x="3197928" y="3124983"/>
                  </a:lnTo>
                  <a:lnTo>
                    <a:pt x="3152821" y="3135258"/>
                  </a:lnTo>
                  <a:lnTo>
                    <a:pt x="3106330" y="3141558"/>
                  </a:lnTo>
                  <a:lnTo>
                    <a:pt x="3058638" y="3143699"/>
                  </a:lnTo>
                  <a:lnTo>
                    <a:pt x="523959" y="3143699"/>
                  </a:lnTo>
                  <a:lnTo>
                    <a:pt x="476268" y="3141558"/>
                  </a:lnTo>
                  <a:lnTo>
                    <a:pt x="429777" y="3135258"/>
                  </a:lnTo>
                  <a:lnTo>
                    <a:pt x="384670" y="3124983"/>
                  </a:lnTo>
                  <a:lnTo>
                    <a:pt x="341133" y="3110919"/>
                  </a:lnTo>
                  <a:lnTo>
                    <a:pt x="299350" y="3093251"/>
                  </a:lnTo>
                  <a:lnTo>
                    <a:pt x="259507" y="3072164"/>
                  </a:lnTo>
                  <a:lnTo>
                    <a:pt x="221788" y="3047842"/>
                  </a:lnTo>
                  <a:lnTo>
                    <a:pt x="186379" y="3020471"/>
                  </a:lnTo>
                  <a:lnTo>
                    <a:pt x="153464" y="2990235"/>
                  </a:lnTo>
                  <a:lnTo>
                    <a:pt x="123228" y="2957320"/>
                  </a:lnTo>
                  <a:lnTo>
                    <a:pt x="95857" y="2921911"/>
                  </a:lnTo>
                  <a:lnTo>
                    <a:pt x="71535" y="2884192"/>
                  </a:lnTo>
                  <a:lnTo>
                    <a:pt x="50448" y="2844349"/>
                  </a:lnTo>
                  <a:lnTo>
                    <a:pt x="32780" y="2802566"/>
                  </a:lnTo>
                  <a:lnTo>
                    <a:pt x="18716" y="2759028"/>
                  </a:lnTo>
                  <a:lnTo>
                    <a:pt x="8441" y="2713922"/>
                  </a:lnTo>
                  <a:lnTo>
                    <a:pt x="2141" y="2667430"/>
                  </a:lnTo>
                  <a:lnTo>
                    <a:pt x="0" y="2619739"/>
                  </a:lnTo>
                  <a:lnTo>
                    <a:pt x="0" y="523960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56749" y="2467805"/>
            <a:ext cx="12379325" cy="489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28815" marR="4429125" indent="-1264920">
              <a:lnSpc>
                <a:spcPct val="100000"/>
              </a:lnSpc>
              <a:spcBef>
                <a:spcPts val="100"/>
              </a:spcBef>
              <a:tabLst>
                <a:tab pos="6678930" algn="l"/>
                <a:tab pos="7593330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E’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	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10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.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9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rules: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00">
              <a:latin typeface="Calibri"/>
              <a:cs typeface="Calibri"/>
            </a:endParaRPr>
          </a:p>
          <a:p>
            <a:pPr marL="12700" marR="3409950" algn="just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Notice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 conflict.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transition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over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“+”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5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new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state,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based</a:t>
            </a:r>
            <a:r>
              <a:rPr sz="2800" b="1" spc="3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first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item. </a:t>
            </a:r>
            <a:r>
              <a:rPr sz="2800" b="1" spc="-75" dirty="0">
                <a:solidFill>
                  <a:srgbClr val="2F5496"/>
                </a:solidFill>
                <a:latin typeface="Calibri"/>
                <a:cs typeface="Calibri"/>
              </a:rPr>
              <a:t>Or,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reduction can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happen using rule 2,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since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second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in the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final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item.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0622412" y="4834841"/>
          <a:ext cx="3032758" cy="1690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6960"/>
                <a:gridCol w="960754"/>
                <a:gridCol w="995044"/>
              </a:tblGrid>
              <a:tr h="418767">
                <a:tc>
                  <a:txBody>
                    <a:bodyPr/>
                    <a:lstStyle/>
                    <a:p>
                      <a:pPr marL="488950">
                        <a:lnSpc>
                          <a:spcPts val="309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E’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09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sz="2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26719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  <a:tr h="418767">
                <a:tc>
                  <a:txBody>
                    <a:bodyPr/>
                    <a:lstStyle/>
                    <a:p>
                      <a:pPr marL="31750">
                        <a:lnSpc>
                          <a:spcPts val="3155"/>
                        </a:lnSpc>
                        <a:tabLst>
                          <a:tab pos="488315" algn="l"/>
                        </a:tabLst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3.	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1780" algn="r">
                        <a:lnSpc>
                          <a:spcPts val="3155"/>
                        </a:lnSpc>
                      </a:pPr>
                      <a:r>
                        <a:rPr sz="280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→</a:t>
                      </a:r>
                      <a:endParaRPr sz="2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3155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5" dirty="0"/>
              <a:t>What’s</a:t>
            </a:r>
            <a:r>
              <a:rPr sz="3000" spc="-30" dirty="0"/>
              <a:t> </a:t>
            </a:r>
            <a:r>
              <a:rPr sz="3000" spc="-15" dirty="0"/>
              <a:t>wrong?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000208"/>
            <a:ext cx="5717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snapshot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given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below: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4880568"/>
            <a:ext cx="8976995" cy="3951604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Conclusion: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Since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3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shift/reduce</a:t>
            </a:r>
            <a:r>
              <a:rPr sz="2800" b="1" spc="3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conflict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“+”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</a:t>
            </a:r>
            <a:r>
              <a:rPr sz="2800" b="1" spc="3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I2, </a:t>
            </a:r>
            <a:r>
              <a:rPr sz="2800" b="1" spc="-6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is not in LR(0).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Calibri"/>
              <a:cs typeface="Calibri"/>
            </a:endParaRPr>
          </a:p>
          <a:p>
            <a:pPr marL="469900" marR="935990" indent="-457200">
              <a:lnSpc>
                <a:spcPct val="114999"/>
              </a:lnSpc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But, is it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really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problem?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This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generate: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id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55212" y="2767012"/>
          <a:ext cx="9277350" cy="18287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6225"/>
                <a:gridCol w="1546225"/>
                <a:gridCol w="1546225"/>
                <a:gridCol w="1546225"/>
                <a:gridCol w="1546225"/>
                <a:gridCol w="1546225"/>
              </a:tblGrid>
              <a:tr h="609574">
                <a:tc rowSpan="2">
                  <a:txBody>
                    <a:bodyPr/>
                    <a:lstStyle/>
                    <a:p>
                      <a:pPr marL="3937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7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7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+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96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/r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5" dirty="0"/>
              <a:t>What’s</a:t>
            </a:r>
            <a:r>
              <a:rPr sz="3000" spc="-30" dirty="0"/>
              <a:t> </a:t>
            </a:r>
            <a:r>
              <a:rPr sz="3000" spc="-15" dirty="0"/>
              <a:t>wrong?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2451213"/>
            <a:ext cx="8970010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5080" indent="-44386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working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with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just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“id”,</a:t>
            </a:r>
            <a:r>
              <a:rPr sz="2800" b="1" spc="-5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60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upon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‘$’ and 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just look-ahead 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check if it 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70" dirty="0">
                <a:solidFill>
                  <a:srgbClr val="2F5496"/>
                </a:solidFill>
                <a:latin typeface="Calibri"/>
                <a:cs typeface="Calibri"/>
              </a:rPr>
              <a:t>‘$’,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we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simply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reduce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it.</a:t>
            </a:r>
            <a:endParaRPr sz="2800">
              <a:latin typeface="Calibri"/>
              <a:cs typeface="Calibri"/>
            </a:endParaRPr>
          </a:p>
          <a:p>
            <a:pPr marL="455930" marR="31750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was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“+”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</a:t>
            </a:r>
            <a:r>
              <a:rPr sz="2800" b="1" spc="1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13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buffer,</a:t>
            </a:r>
            <a:r>
              <a:rPr sz="2800" b="1" spc="1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then </a:t>
            </a:r>
            <a:r>
              <a:rPr sz="2800" b="1" spc="-62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can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shifted.</a:t>
            </a:r>
            <a:endParaRPr sz="2800">
              <a:latin typeface="Calibri"/>
              <a:cs typeface="Calibri"/>
            </a:endParaRPr>
          </a:p>
          <a:p>
            <a:pPr marL="455930" indent="-443865" algn="just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LR(1)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works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better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such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cases.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393700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10" dirty="0"/>
              <a:t>LR(0)</a:t>
            </a:r>
            <a:r>
              <a:rPr sz="3000" spc="-30" dirty="0"/>
              <a:t> </a:t>
            </a:r>
            <a:r>
              <a:rPr sz="3000" spc="-5" dirty="0"/>
              <a:t>is</a:t>
            </a:r>
            <a:r>
              <a:rPr sz="3000" spc="-25" dirty="0"/>
              <a:t> </a:t>
            </a:r>
            <a:r>
              <a:rPr sz="3000" spc="-5" dirty="0"/>
              <a:t>not</a:t>
            </a:r>
            <a:r>
              <a:rPr sz="3000" spc="-25" dirty="0"/>
              <a:t> </a:t>
            </a:r>
            <a:r>
              <a:rPr sz="3000" spc="-10" dirty="0"/>
              <a:t>good</a:t>
            </a:r>
            <a:r>
              <a:rPr sz="3000" spc="-25" dirty="0"/>
              <a:t> </a:t>
            </a:r>
            <a:r>
              <a:rPr sz="3000" spc="-5" dirty="0"/>
              <a:t>enough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0596" y="2161179"/>
            <a:ext cx="8982710" cy="6168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5930" marR="26670" indent="-443865" algn="just">
              <a:lnSpc>
                <a:spcPct val="114999"/>
              </a:lnSpc>
              <a:spcBef>
                <a:spcPts val="1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is the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simplest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technique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LR 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family.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Although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makes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easiest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learn, these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parsers are 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too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 weak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practical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anything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very limited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grammars.</a:t>
            </a:r>
            <a:endParaRPr sz="2800" dirty="0">
              <a:latin typeface="Calibri"/>
              <a:cs typeface="Calibri"/>
            </a:endParaRPr>
          </a:p>
          <a:p>
            <a:pPr marL="455930" marR="10160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fundamental limitation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LR(</a:t>
            </a:r>
            <a:r>
              <a:rPr sz="2800" b="1" spc="-5" dirty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) is the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zero,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meaning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lookahead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used. It is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stifling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constraint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have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make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decisions using only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has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already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been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read,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without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even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glancing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what comes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input.</a:t>
            </a:r>
            <a:endParaRPr sz="2800" dirty="0">
              <a:latin typeface="Calibri"/>
              <a:cs typeface="Calibri"/>
            </a:endParaRPr>
          </a:p>
          <a:p>
            <a:pPr marL="455930" marR="5080" indent="-443865" algn="just">
              <a:lnSpc>
                <a:spcPct val="114999"/>
              </a:lnSpc>
              <a:spcBef>
                <a:spcPts val="1000"/>
              </a:spcBef>
              <a:buFont typeface="Arial"/>
              <a:buChar char="●"/>
              <a:tabLst>
                <a:tab pos="456565" algn="l"/>
              </a:tabLst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If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could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peek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token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use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part of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decision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making,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we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will find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it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allows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much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larger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class of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grammars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be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parsed.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37801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ln w="38099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000" b="1" spc="-15" dirty="0">
                <a:latin typeface="Calibri"/>
                <a:cs typeface="Calibri"/>
              </a:rPr>
              <a:t>Preet</a:t>
            </a:r>
            <a:r>
              <a:rPr sz="3000" b="1" spc="-40" dirty="0">
                <a:latin typeface="Calibri"/>
                <a:cs typeface="Calibri"/>
              </a:rPr>
              <a:t> </a:t>
            </a:r>
            <a:r>
              <a:rPr sz="3000" b="1" spc="-20" dirty="0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000" spc="-10" dirty="0">
                <a:latin typeface="Calibri"/>
                <a:cs typeface="Calibri"/>
              </a:rPr>
              <a:t>Department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of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Computer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Science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&amp;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sz="3000" b="1" spc="-15" dirty="0">
                <a:latin typeface="Calibri"/>
                <a:cs typeface="Calibri"/>
                <a:hlinkClick r:id="rId2"/>
              </a:rPr>
              <a:t>preetkanw</a:t>
            </a:r>
            <a:r>
              <a:rPr sz="3000" b="1" spc="-15" dirty="0">
                <a:latin typeface="Calibri"/>
                <a:cs typeface="Calibri"/>
                <a:hlinkClick r:id="rId3"/>
              </a:rPr>
              <a:t>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18529" y="465949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6720" y="7319543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94369" y="2141654"/>
            <a:ext cx="2843061" cy="426022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93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THANK</a:t>
            </a:r>
            <a:r>
              <a:rPr spc="-90" dirty="0"/>
              <a:t> </a:t>
            </a:r>
            <a:r>
              <a:rPr spc="-60"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949715"/>
            <a:ext cx="9098280" cy="268224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Recall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from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our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previous lecture.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spcBef>
                <a:spcPts val="800"/>
              </a:spcBef>
              <a:tabLst>
                <a:tab pos="641350" algn="l"/>
                <a:tab pos="1338580" algn="l"/>
                <a:tab pos="3211830" algn="l"/>
                <a:tab pos="4462780" algn="l"/>
                <a:tab pos="4968875" algn="l"/>
                <a:tab pos="5859145" algn="l"/>
                <a:tab pos="7639050" algn="l"/>
                <a:tab pos="8335645" algn="l"/>
              </a:tabLst>
            </a:pP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ha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succes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full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y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)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au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om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d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 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grammar: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9264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S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-15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5"/>
              </a:spcBef>
              <a:tabLst>
                <a:tab pos="926465" algn="l"/>
                <a:tab pos="2014855" algn="l"/>
                <a:tab pos="2344420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</a:t>
            </a:r>
            <a:r>
              <a:rPr sz="2800" b="1" dirty="0">
                <a:solidFill>
                  <a:srgbClr val="2F5496"/>
                </a:solidFill>
                <a:latin typeface="Arial"/>
                <a:cs typeface="Arial"/>
              </a:rPr>
              <a:t>→</a:t>
            </a:r>
            <a:r>
              <a:rPr sz="2800" b="1" spc="20" dirty="0">
                <a:solidFill>
                  <a:srgbClr val="2F5496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A	|	b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9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 </a:t>
            </a:r>
            <a:r>
              <a:rPr sz="3000" spc="-665" dirty="0">
                <a:solidFill>
                  <a:srgbClr val="2F5496"/>
                </a:solidFill>
              </a:rPr>
              <a:t> </a:t>
            </a:r>
            <a:r>
              <a:rPr sz="3000" spc="-20" dirty="0"/>
              <a:t>Parsing</a:t>
            </a:r>
            <a:r>
              <a:rPr sz="3000" spc="-30" dirty="0"/>
              <a:t> </a:t>
            </a:r>
            <a:r>
              <a:rPr sz="3000" dirty="0"/>
              <a:t>a</a:t>
            </a:r>
            <a:r>
              <a:rPr sz="3000" spc="-20" dirty="0"/>
              <a:t> </a:t>
            </a:r>
            <a:r>
              <a:rPr sz="3000" spc="-15" dirty="0"/>
              <a:t>string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69651" y="2111543"/>
            <a:ext cx="56781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Here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reference.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55212" y="2995612"/>
          <a:ext cx="8846819" cy="54859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4470"/>
                <a:gridCol w="1474470"/>
                <a:gridCol w="1474469"/>
                <a:gridCol w="1474470"/>
                <a:gridCol w="1474470"/>
                <a:gridCol w="1474470"/>
              </a:tblGrid>
              <a:tr h="609549">
                <a:tc rowSpan="2">
                  <a:txBody>
                    <a:bodyPr/>
                    <a:lstStyle/>
                    <a:p>
                      <a:pPr marL="3581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095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166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94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Accept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94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944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775" b="1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1538F"/>
                      </a:solidFill>
                      <a:prstDash val="solid"/>
                    </a:lnL>
                    <a:lnR w="952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442658"/>
            <a:ext cx="9583420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Let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us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see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moves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made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by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LR(0)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parser</a:t>
            </a:r>
            <a:r>
              <a:rPr sz="2800" b="1" spc="21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on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sz="2800" b="1" spc="2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example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string </a:t>
            </a:r>
            <a:r>
              <a:rPr sz="2800" b="1" spc="-60" dirty="0">
                <a:solidFill>
                  <a:srgbClr val="2F5496"/>
                </a:solidFill>
                <a:latin typeface="Calibri"/>
                <a:cs typeface="Calibri"/>
              </a:rPr>
              <a:t>“abb”.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6655502"/>
            <a:ext cx="9571990" cy="1828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6966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Start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state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Input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String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14999"/>
              </a:lnSpc>
              <a:tabLst>
                <a:tab pos="674370" algn="l"/>
                <a:tab pos="1487170" algn="l"/>
                <a:tab pos="2734945" algn="l"/>
                <a:tab pos="3825875" algn="l"/>
                <a:tab pos="4423410" algn="l"/>
                <a:tab pos="4962525" algn="l"/>
                <a:tab pos="6141720" algn="l"/>
                <a:tab pos="6757034" algn="l"/>
                <a:tab pos="7395209" algn="l"/>
                <a:tab pos="8060690" algn="l"/>
                <a:tab pos="9242425" algn="l"/>
              </a:tabLst>
            </a:pPr>
            <a:r>
              <a:rPr sz="2800" b="1" spc="-10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5" dirty="0">
                <a:solidFill>
                  <a:srgbClr val="2F5496"/>
                </a:solidFill>
                <a:latin typeface="Calibri"/>
                <a:cs typeface="Calibri"/>
              </a:rPr>
              <a:t>s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p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pa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r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sin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g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when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45" dirty="0">
                <a:solidFill>
                  <a:srgbClr val="2F5496"/>
                </a:solidFill>
                <a:latin typeface="Calibri"/>
                <a:cs typeface="Calibri"/>
              </a:rPr>
              <a:t>f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r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n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,	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w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g</a:t>
            </a:r>
            <a:r>
              <a:rPr sz="2800" b="1" spc="-20" dirty="0">
                <a:solidFill>
                  <a:srgbClr val="2F5496"/>
                </a:solidFill>
                <a:latin typeface="Calibri"/>
                <a:cs typeface="Calibri"/>
              </a:rPr>
              <a:t>e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e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outpu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t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  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“Accept”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according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table.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24187" y="4619637"/>
            <a:ext cx="9482455" cy="1276350"/>
            <a:chOff x="824187" y="4619637"/>
            <a:chExt cx="9482455" cy="1276350"/>
          </a:xfrm>
        </p:grpSpPr>
        <p:sp>
          <p:nvSpPr>
            <p:cNvPr id="8" name="object 8"/>
            <p:cNvSpPr/>
            <p:nvPr/>
          </p:nvSpPr>
          <p:spPr>
            <a:xfrm>
              <a:off x="852749" y="4633924"/>
              <a:ext cx="0" cy="1247775"/>
            </a:xfrm>
            <a:custGeom>
              <a:avLst/>
              <a:gdLst/>
              <a:ahLst/>
              <a:cxnLst/>
              <a:rect l="l" t="t" r="r" b="b"/>
              <a:pathLst>
                <a:path h="1247775">
                  <a:moveTo>
                    <a:pt x="0" y="0"/>
                  </a:moveTo>
                  <a:lnTo>
                    <a:pt x="0" y="1247649"/>
                  </a:lnTo>
                </a:path>
              </a:pathLst>
            </a:custGeom>
            <a:ln w="28574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6624" y="4633924"/>
              <a:ext cx="2541905" cy="1247775"/>
            </a:xfrm>
            <a:custGeom>
              <a:avLst/>
              <a:gdLst/>
              <a:ahLst/>
              <a:cxnLst/>
              <a:rect l="l" t="t" r="r" b="b"/>
              <a:pathLst>
                <a:path w="2541904" h="1247775">
                  <a:moveTo>
                    <a:pt x="0" y="0"/>
                  </a:moveTo>
                  <a:lnTo>
                    <a:pt x="0" y="1247649"/>
                  </a:lnTo>
                </a:path>
                <a:path w="2541904" h="1247775">
                  <a:moveTo>
                    <a:pt x="2541574" y="0"/>
                  </a:moveTo>
                  <a:lnTo>
                    <a:pt x="2541574" y="1247649"/>
                  </a:lnTo>
                </a:path>
              </a:pathLst>
            </a:custGeom>
            <a:ln w="9524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474" y="4633924"/>
              <a:ext cx="9453880" cy="1247775"/>
            </a:xfrm>
            <a:custGeom>
              <a:avLst/>
              <a:gdLst/>
              <a:ahLst/>
              <a:cxnLst/>
              <a:rect l="l" t="t" r="r" b="b"/>
              <a:pathLst>
                <a:path w="9453880" h="1247775">
                  <a:moveTo>
                    <a:pt x="9439449" y="0"/>
                  </a:moveTo>
                  <a:lnTo>
                    <a:pt x="9439449" y="1247649"/>
                  </a:lnTo>
                </a:path>
                <a:path w="9453880" h="1247775">
                  <a:moveTo>
                    <a:pt x="0" y="14274"/>
                  </a:moveTo>
                  <a:lnTo>
                    <a:pt x="9453724" y="14274"/>
                  </a:lnTo>
                </a:path>
                <a:path w="9453880" h="1247775">
                  <a:moveTo>
                    <a:pt x="0" y="623824"/>
                  </a:moveTo>
                  <a:lnTo>
                    <a:pt x="9453724" y="623824"/>
                  </a:lnTo>
                </a:path>
                <a:path w="9453880" h="1247775">
                  <a:moveTo>
                    <a:pt x="0" y="1233374"/>
                  </a:moveTo>
                  <a:lnTo>
                    <a:pt x="9453724" y="1233374"/>
                  </a:lnTo>
                </a:path>
              </a:pathLst>
            </a:custGeom>
            <a:ln w="28574">
              <a:solidFill>
                <a:srgbClr val="2F55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22962" y="4707001"/>
            <a:ext cx="4340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6749" y="3882330"/>
            <a:ext cx="5486400" cy="188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initial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configuration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Calibri"/>
              <a:cs typeface="Calibri"/>
            </a:endParaRPr>
          </a:p>
          <a:p>
            <a:pPr marL="81280" algn="ctr">
              <a:lnSpc>
                <a:spcPct val="100000"/>
              </a:lnSpc>
              <a:tabLst>
                <a:tab pos="2292985" algn="l"/>
              </a:tabLst>
            </a:pP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Stack	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I/p</a:t>
            </a:r>
            <a:r>
              <a:rPr sz="2800" b="1" spc="-4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  <a:p>
            <a:pPr marR="220345" algn="ctr">
              <a:lnSpc>
                <a:spcPct val="100000"/>
              </a:lnSpc>
              <a:spcBef>
                <a:spcPts val="1440"/>
              </a:spcBef>
              <a:tabLst>
                <a:tab pos="4368165" algn="l"/>
              </a:tabLst>
            </a:pP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0	w</a:t>
            </a:r>
            <a:r>
              <a:rPr sz="2800" b="1" spc="-5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$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91312" y="5778362"/>
            <a:ext cx="4327525" cy="899794"/>
            <a:chOff x="1191312" y="5778362"/>
            <a:chExt cx="4327525" cy="899794"/>
          </a:xfrm>
        </p:grpSpPr>
        <p:sp>
          <p:nvSpPr>
            <p:cNvPr id="14" name="object 14"/>
            <p:cNvSpPr/>
            <p:nvPr/>
          </p:nvSpPr>
          <p:spPr>
            <a:xfrm>
              <a:off x="1196074" y="5783124"/>
              <a:ext cx="203200" cy="890269"/>
            </a:xfrm>
            <a:custGeom>
              <a:avLst/>
              <a:gdLst/>
              <a:ahLst/>
              <a:cxnLst/>
              <a:rect l="l" t="t" r="r" b="b"/>
              <a:pathLst>
                <a:path w="203200" h="890270">
                  <a:moveTo>
                    <a:pt x="152324" y="889799"/>
                  </a:moveTo>
                  <a:lnTo>
                    <a:pt x="50774" y="889799"/>
                  </a:lnTo>
                  <a:lnTo>
                    <a:pt x="50774" y="101549"/>
                  </a:lnTo>
                  <a:lnTo>
                    <a:pt x="0" y="101549"/>
                  </a:lnTo>
                  <a:lnTo>
                    <a:pt x="101549" y="0"/>
                  </a:lnTo>
                  <a:lnTo>
                    <a:pt x="203099" y="101549"/>
                  </a:lnTo>
                  <a:lnTo>
                    <a:pt x="152324" y="101549"/>
                  </a:lnTo>
                  <a:lnTo>
                    <a:pt x="152324" y="8897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96074" y="5783124"/>
              <a:ext cx="203200" cy="890269"/>
            </a:xfrm>
            <a:custGeom>
              <a:avLst/>
              <a:gdLst/>
              <a:ahLst/>
              <a:cxnLst/>
              <a:rect l="l" t="t" r="r" b="b"/>
              <a:pathLst>
                <a:path w="203200" h="890270">
                  <a:moveTo>
                    <a:pt x="50774" y="889799"/>
                  </a:moveTo>
                  <a:lnTo>
                    <a:pt x="50774" y="101549"/>
                  </a:lnTo>
                  <a:lnTo>
                    <a:pt x="0" y="101549"/>
                  </a:lnTo>
                  <a:lnTo>
                    <a:pt x="101549" y="0"/>
                  </a:lnTo>
                  <a:lnTo>
                    <a:pt x="203099" y="101549"/>
                  </a:lnTo>
                  <a:lnTo>
                    <a:pt x="152324" y="101549"/>
                  </a:lnTo>
                  <a:lnTo>
                    <a:pt x="152324" y="889799"/>
                  </a:lnTo>
                  <a:lnTo>
                    <a:pt x="50774" y="8897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10874" y="5783124"/>
              <a:ext cx="203200" cy="890269"/>
            </a:xfrm>
            <a:custGeom>
              <a:avLst/>
              <a:gdLst/>
              <a:ahLst/>
              <a:cxnLst/>
              <a:rect l="l" t="t" r="r" b="b"/>
              <a:pathLst>
                <a:path w="203200" h="890270">
                  <a:moveTo>
                    <a:pt x="152324" y="889799"/>
                  </a:moveTo>
                  <a:lnTo>
                    <a:pt x="50774" y="889799"/>
                  </a:lnTo>
                  <a:lnTo>
                    <a:pt x="50774" y="101549"/>
                  </a:lnTo>
                  <a:lnTo>
                    <a:pt x="0" y="101549"/>
                  </a:lnTo>
                  <a:lnTo>
                    <a:pt x="101549" y="0"/>
                  </a:lnTo>
                  <a:lnTo>
                    <a:pt x="203099" y="101549"/>
                  </a:lnTo>
                  <a:lnTo>
                    <a:pt x="152324" y="101549"/>
                  </a:lnTo>
                  <a:lnTo>
                    <a:pt x="152324" y="889799"/>
                  </a:lnTo>
                  <a:close/>
                </a:path>
              </a:pathLst>
            </a:custGeom>
            <a:solidFill>
              <a:srgbClr val="E7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10874" y="5783124"/>
              <a:ext cx="203200" cy="890269"/>
            </a:xfrm>
            <a:custGeom>
              <a:avLst/>
              <a:gdLst/>
              <a:ahLst/>
              <a:cxnLst/>
              <a:rect l="l" t="t" r="r" b="b"/>
              <a:pathLst>
                <a:path w="203200" h="890270">
                  <a:moveTo>
                    <a:pt x="50774" y="889799"/>
                  </a:moveTo>
                  <a:lnTo>
                    <a:pt x="50774" y="101549"/>
                  </a:lnTo>
                  <a:lnTo>
                    <a:pt x="0" y="101549"/>
                  </a:lnTo>
                  <a:lnTo>
                    <a:pt x="101549" y="0"/>
                  </a:lnTo>
                  <a:lnTo>
                    <a:pt x="203099" y="101549"/>
                  </a:lnTo>
                  <a:lnTo>
                    <a:pt x="152324" y="101549"/>
                  </a:lnTo>
                  <a:lnTo>
                    <a:pt x="152324" y="889799"/>
                  </a:lnTo>
                  <a:lnTo>
                    <a:pt x="50774" y="889799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56749" y="2212982"/>
            <a:ext cx="9603105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Look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at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top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of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stack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next symbol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in the input </a:t>
            </a:r>
            <a:r>
              <a:rPr sz="2800" b="1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buffer to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be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read. Find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the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corresponding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cell in the </a:t>
            </a:r>
            <a:r>
              <a:rPr sz="2800" b="1" spc="-15" dirty="0">
                <a:solidFill>
                  <a:srgbClr val="2F5496"/>
                </a:solidFill>
                <a:latin typeface="Calibri"/>
                <a:cs typeface="Calibri"/>
              </a:rPr>
              <a:t>parsing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table </a:t>
            </a:r>
            <a:r>
              <a:rPr sz="2800" b="1" spc="-62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 perform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that</a:t>
            </a: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 action.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749" y="7582541"/>
            <a:ext cx="34912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F5496"/>
                </a:solidFill>
                <a:latin typeface="Calibri"/>
                <a:cs typeface="Calibri"/>
              </a:rPr>
              <a:t>Now</a:t>
            </a:r>
            <a:r>
              <a:rPr sz="2800" b="1" spc="-30" dirty="0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F5496"/>
                </a:solidFill>
                <a:latin typeface="Calibri"/>
                <a:cs typeface="Calibri"/>
              </a:rPr>
              <a:t>continue</a:t>
            </a:r>
            <a:r>
              <a:rPr sz="2800" b="1" spc="-25" dirty="0">
                <a:solidFill>
                  <a:srgbClr val="2F5496"/>
                </a:solidFill>
                <a:latin typeface="Calibri"/>
                <a:cs typeface="Calibri"/>
              </a:rPr>
              <a:t> similarly.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8462" y="4100512"/>
          <a:ext cx="9425939" cy="2682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462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abb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 marR="183197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‘a’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800" b="1" spc="-6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0a3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bb</a:t>
                      </a:r>
                      <a:r>
                        <a:rPr sz="2800" b="1" spc="-4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8462" y="2957512"/>
          <a:ext cx="9425939" cy="41450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2541904"/>
                <a:gridCol w="4359910"/>
              </a:tblGrid>
              <a:tr h="6095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81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8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462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abb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8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8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=s</a:t>
                      </a:r>
                      <a:r>
                        <a:rPr sz="2775" b="1" spc="7" baseline="-3153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 marR="1831975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 </a:t>
                      </a:r>
                      <a:r>
                        <a:rPr sz="28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‘a’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800" b="1" spc="-6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8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46299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</a:t>
                      </a:r>
                      <a:r>
                        <a:rPr sz="28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775" b="1" spc="22" baseline="-3153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775" baseline="-31531">
                        <a:latin typeface="Calibri"/>
                        <a:cs typeface="Calibri"/>
                      </a:endParaRPr>
                    </a:p>
                    <a:p>
                      <a:pPr marL="85090" marR="1807210">
                        <a:lnSpc>
                          <a:spcPct val="100000"/>
                        </a:lnSpc>
                      </a:pP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8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800" b="1" spc="-6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8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609549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0a3b4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8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7112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1" y="280327"/>
            <a:ext cx="4227830" cy="109156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sz="3000" spc="-5" dirty="0">
                <a:solidFill>
                  <a:srgbClr val="2F5496"/>
                </a:solidFill>
              </a:rPr>
              <a:t>Compiler</a:t>
            </a:r>
            <a:r>
              <a:rPr sz="3000" spc="-45" dirty="0">
                <a:solidFill>
                  <a:srgbClr val="2F5496"/>
                </a:solidFill>
              </a:rPr>
              <a:t> </a:t>
            </a:r>
            <a:r>
              <a:rPr sz="3000" spc="-5" dirty="0">
                <a:solidFill>
                  <a:srgbClr val="2F5496"/>
                </a:solidFill>
              </a:rPr>
              <a:t>Design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000" spc="-20" dirty="0"/>
              <a:t>Parsing</a:t>
            </a:r>
            <a:r>
              <a:rPr sz="3000" spc="-35" dirty="0"/>
              <a:t> </a:t>
            </a:r>
            <a:r>
              <a:rPr sz="3000" dirty="0"/>
              <a:t>a</a:t>
            </a:r>
            <a:r>
              <a:rPr sz="3000" spc="-25" dirty="0"/>
              <a:t> </a:t>
            </a:r>
            <a:r>
              <a:rPr sz="3000" spc="-10" dirty="0"/>
              <a:t>string</a:t>
            </a:r>
            <a:r>
              <a:rPr sz="3000" spc="-25" dirty="0"/>
              <a:t> </a:t>
            </a:r>
            <a:r>
              <a:rPr sz="3000" spc="-5" dirty="0"/>
              <a:t>using</a:t>
            </a:r>
            <a:r>
              <a:rPr sz="3000" spc="-30" dirty="0"/>
              <a:t> </a:t>
            </a:r>
            <a:r>
              <a:rPr sz="3000" spc="-5" dirty="0"/>
              <a:t>LR(0)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0" y="16600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1423" y="626519"/>
            <a:ext cx="1120317" cy="167875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8387" y="1738312"/>
          <a:ext cx="10239375" cy="734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1930"/>
                <a:gridCol w="2760980"/>
                <a:gridCol w="4736465"/>
              </a:tblGrid>
              <a:tr h="5638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422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I/p</a:t>
                      </a:r>
                      <a:r>
                        <a:rPr sz="2500" b="1" spc="-4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abb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A[0,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725" marR="246951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‘a’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2857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1325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bb</a:t>
                      </a:r>
                      <a:r>
                        <a:rPr sz="2500" b="1" spc="-4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A[3,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75" b="1" spc="15" baseline="-31986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725" marR="24479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3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3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5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2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35661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0a3b4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A[4,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b]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75" b="1" spc="15" baseline="-31986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475" baseline="-31986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880"/>
                        </a:lnSpc>
                        <a:spcBef>
                          <a:spcPts val="5"/>
                        </a:spcBef>
                      </a:pPr>
                      <a:r>
                        <a:rPr sz="24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{Reduce</a:t>
                      </a:r>
                      <a:r>
                        <a:rPr sz="24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24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4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24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3rd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rule}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5725" marR="2282190">
                        <a:lnSpc>
                          <a:spcPts val="3000"/>
                        </a:lnSpc>
                        <a:spcBef>
                          <a:spcPts val="95"/>
                        </a:spcBef>
                      </a:pP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4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from stack </a:t>
                      </a: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Pop</a:t>
                      </a:r>
                      <a:r>
                        <a:rPr sz="2500" b="1" spc="-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‘b’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500" b="1" spc="-5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‘A’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stack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 marR="433705">
                        <a:lnSpc>
                          <a:spcPts val="2880"/>
                        </a:lnSpc>
                      </a:pPr>
                      <a:r>
                        <a:rPr sz="24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{TOS </a:t>
                      </a:r>
                      <a:r>
                        <a:rPr sz="24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must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be </a:t>
                      </a:r>
                      <a:r>
                        <a:rPr sz="24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24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state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number and </a:t>
                      </a:r>
                      <a:r>
                        <a:rPr sz="2400" b="1" spc="-53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so,</a:t>
                      </a:r>
                      <a:r>
                        <a:rPr sz="24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24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Goto </a:t>
                      </a:r>
                      <a:r>
                        <a:rPr sz="24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function}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ts val="2900"/>
                        </a:lnSpc>
                      </a:pPr>
                      <a:r>
                        <a:rPr sz="2500" b="1" spc="-1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Goto[3,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A]</a:t>
                      </a:r>
                      <a:r>
                        <a:rPr sz="2500" b="1" spc="-2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5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Push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500" b="1" spc="-2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1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952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  <a:tr h="563824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spc="-5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0a3A6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2857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810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2500" b="1" spc="-50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500" b="1" dirty="0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$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73025" marB="0">
                    <a:lnL w="9525">
                      <a:solidFill>
                        <a:srgbClr val="2F5597"/>
                      </a:solidFill>
                      <a:prstDash val="solid"/>
                    </a:lnL>
                    <a:lnR w="952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2F5597"/>
                      </a:solidFill>
                      <a:prstDash val="solid"/>
                    </a:lnL>
                    <a:lnR w="28575">
                      <a:solidFill>
                        <a:srgbClr val="2F5597"/>
                      </a:solidFill>
                      <a:prstDash val="solid"/>
                    </a:lnR>
                    <a:lnT w="9525">
                      <a:solidFill>
                        <a:srgbClr val="2F5597"/>
                      </a:solidFill>
                      <a:prstDash val="solid"/>
                    </a:lnT>
                    <a:lnB w="28575">
                      <a:solidFill>
                        <a:srgbClr val="2F5597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0614100" y="2806675"/>
            <a:ext cx="3485515" cy="6127115"/>
            <a:chOff x="10614100" y="2806675"/>
            <a:chExt cx="3485515" cy="6127115"/>
          </a:xfrm>
        </p:grpSpPr>
        <p:sp>
          <p:nvSpPr>
            <p:cNvPr id="7" name="object 7"/>
            <p:cNvSpPr/>
            <p:nvPr/>
          </p:nvSpPr>
          <p:spPr>
            <a:xfrm>
              <a:off x="10626800" y="2819374"/>
              <a:ext cx="3460115" cy="6101715"/>
            </a:xfrm>
            <a:custGeom>
              <a:avLst/>
              <a:gdLst/>
              <a:ahLst/>
              <a:cxnLst/>
              <a:rect l="l" t="t" r="r" b="b"/>
              <a:pathLst>
                <a:path w="3460115" h="6101715">
                  <a:moveTo>
                    <a:pt x="2883238" y="6101099"/>
                  </a:moveTo>
                  <a:lnTo>
                    <a:pt x="576661" y="6101099"/>
                  </a:lnTo>
                  <a:lnTo>
                    <a:pt x="529366" y="6099188"/>
                  </a:lnTo>
                  <a:lnTo>
                    <a:pt x="483124" y="6093552"/>
                  </a:lnTo>
                  <a:lnTo>
                    <a:pt x="438083" y="6084340"/>
                  </a:lnTo>
                  <a:lnTo>
                    <a:pt x="394392" y="6071701"/>
                  </a:lnTo>
                  <a:lnTo>
                    <a:pt x="352199" y="6055782"/>
                  </a:lnTo>
                  <a:lnTo>
                    <a:pt x="311652" y="6036733"/>
                  </a:lnTo>
                  <a:lnTo>
                    <a:pt x="272901" y="6014702"/>
                  </a:lnTo>
                  <a:lnTo>
                    <a:pt x="236092" y="5989837"/>
                  </a:lnTo>
                  <a:lnTo>
                    <a:pt x="201376" y="5962287"/>
                  </a:lnTo>
                  <a:lnTo>
                    <a:pt x="168900" y="5932199"/>
                  </a:lnTo>
                  <a:lnTo>
                    <a:pt x="138812" y="5899723"/>
                  </a:lnTo>
                  <a:lnTo>
                    <a:pt x="111262" y="5865007"/>
                  </a:lnTo>
                  <a:lnTo>
                    <a:pt x="86397" y="5828198"/>
                  </a:lnTo>
                  <a:lnTo>
                    <a:pt x="64365" y="5789447"/>
                  </a:lnTo>
                  <a:lnTo>
                    <a:pt x="45316" y="5748900"/>
                  </a:lnTo>
                  <a:lnTo>
                    <a:pt x="29398" y="5706707"/>
                  </a:lnTo>
                  <a:lnTo>
                    <a:pt x="16759" y="5663016"/>
                  </a:lnTo>
                  <a:lnTo>
                    <a:pt x="7547" y="5617975"/>
                  </a:lnTo>
                  <a:lnTo>
                    <a:pt x="1911" y="5571733"/>
                  </a:lnTo>
                  <a:lnTo>
                    <a:pt x="0" y="5524438"/>
                  </a:lnTo>
                  <a:lnTo>
                    <a:pt x="0" y="576661"/>
                  </a:lnTo>
                  <a:lnTo>
                    <a:pt x="1911" y="529366"/>
                  </a:lnTo>
                  <a:lnTo>
                    <a:pt x="7547" y="483124"/>
                  </a:lnTo>
                  <a:lnTo>
                    <a:pt x="16759" y="438083"/>
                  </a:lnTo>
                  <a:lnTo>
                    <a:pt x="29398" y="394391"/>
                  </a:lnTo>
                  <a:lnTo>
                    <a:pt x="45316" y="352198"/>
                  </a:lnTo>
                  <a:lnTo>
                    <a:pt x="64365" y="311652"/>
                  </a:lnTo>
                  <a:lnTo>
                    <a:pt x="86397" y="272900"/>
                  </a:lnTo>
                  <a:lnTo>
                    <a:pt x="111262" y="236092"/>
                  </a:lnTo>
                  <a:lnTo>
                    <a:pt x="138812" y="201376"/>
                  </a:lnTo>
                  <a:lnTo>
                    <a:pt x="168900" y="168900"/>
                  </a:lnTo>
                  <a:lnTo>
                    <a:pt x="201376" y="138812"/>
                  </a:lnTo>
                  <a:lnTo>
                    <a:pt x="236092" y="111262"/>
                  </a:lnTo>
                  <a:lnTo>
                    <a:pt x="272901" y="86397"/>
                  </a:lnTo>
                  <a:lnTo>
                    <a:pt x="311652" y="64365"/>
                  </a:lnTo>
                  <a:lnTo>
                    <a:pt x="352199" y="45316"/>
                  </a:lnTo>
                  <a:lnTo>
                    <a:pt x="394392" y="29398"/>
                  </a:lnTo>
                  <a:lnTo>
                    <a:pt x="438083" y="16759"/>
                  </a:lnTo>
                  <a:lnTo>
                    <a:pt x="483124" y="7547"/>
                  </a:lnTo>
                  <a:lnTo>
                    <a:pt x="529366" y="1911"/>
                  </a:lnTo>
                  <a:lnTo>
                    <a:pt x="576661" y="0"/>
                  </a:lnTo>
                  <a:lnTo>
                    <a:pt x="2883238" y="0"/>
                  </a:lnTo>
                  <a:lnTo>
                    <a:pt x="2933942" y="2231"/>
                  </a:lnTo>
                  <a:lnTo>
                    <a:pt x="2983916" y="8854"/>
                  </a:lnTo>
                  <a:lnTo>
                    <a:pt x="3032895" y="19756"/>
                  </a:lnTo>
                  <a:lnTo>
                    <a:pt x="3080613" y="34829"/>
                  </a:lnTo>
                  <a:lnTo>
                    <a:pt x="3126805" y="53963"/>
                  </a:lnTo>
                  <a:lnTo>
                    <a:pt x="3171206" y="77046"/>
                  </a:lnTo>
                  <a:lnTo>
                    <a:pt x="3213548" y="103970"/>
                  </a:lnTo>
                  <a:lnTo>
                    <a:pt x="3253568" y="134625"/>
                  </a:lnTo>
                  <a:lnTo>
                    <a:pt x="3290999" y="168900"/>
                  </a:lnTo>
                  <a:lnTo>
                    <a:pt x="3325274" y="206331"/>
                  </a:lnTo>
                  <a:lnTo>
                    <a:pt x="3355929" y="246351"/>
                  </a:lnTo>
                  <a:lnTo>
                    <a:pt x="3382853" y="288693"/>
                  </a:lnTo>
                  <a:lnTo>
                    <a:pt x="3405937" y="333094"/>
                  </a:lnTo>
                  <a:lnTo>
                    <a:pt x="3425070" y="379286"/>
                  </a:lnTo>
                  <a:lnTo>
                    <a:pt x="3440143" y="427004"/>
                  </a:lnTo>
                  <a:lnTo>
                    <a:pt x="3451045" y="475983"/>
                  </a:lnTo>
                  <a:lnTo>
                    <a:pt x="3457668" y="525957"/>
                  </a:lnTo>
                  <a:lnTo>
                    <a:pt x="3459899" y="576661"/>
                  </a:lnTo>
                  <a:lnTo>
                    <a:pt x="3459899" y="5524438"/>
                  </a:lnTo>
                  <a:lnTo>
                    <a:pt x="3457988" y="5571733"/>
                  </a:lnTo>
                  <a:lnTo>
                    <a:pt x="3452352" y="5617975"/>
                  </a:lnTo>
                  <a:lnTo>
                    <a:pt x="3443140" y="5663016"/>
                  </a:lnTo>
                  <a:lnTo>
                    <a:pt x="3430501" y="5706707"/>
                  </a:lnTo>
                  <a:lnTo>
                    <a:pt x="3414583" y="5748900"/>
                  </a:lnTo>
                  <a:lnTo>
                    <a:pt x="3395534" y="5789447"/>
                  </a:lnTo>
                  <a:lnTo>
                    <a:pt x="3373502" y="5828198"/>
                  </a:lnTo>
                  <a:lnTo>
                    <a:pt x="3348637" y="5865007"/>
                  </a:lnTo>
                  <a:lnTo>
                    <a:pt x="3321087" y="5899723"/>
                  </a:lnTo>
                  <a:lnTo>
                    <a:pt x="3290999" y="5932199"/>
                  </a:lnTo>
                  <a:lnTo>
                    <a:pt x="3258523" y="5962287"/>
                  </a:lnTo>
                  <a:lnTo>
                    <a:pt x="3223807" y="5989837"/>
                  </a:lnTo>
                  <a:lnTo>
                    <a:pt x="3186999" y="6014702"/>
                  </a:lnTo>
                  <a:lnTo>
                    <a:pt x="3148247" y="6036733"/>
                  </a:lnTo>
                  <a:lnTo>
                    <a:pt x="3107701" y="6055782"/>
                  </a:lnTo>
                  <a:lnTo>
                    <a:pt x="3065508" y="6071701"/>
                  </a:lnTo>
                  <a:lnTo>
                    <a:pt x="3021817" y="6084340"/>
                  </a:lnTo>
                  <a:lnTo>
                    <a:pt x="2976776" y="6093552"/>
                  </a:lnTo>
                  <a:lnTo>
                    <a:pt x="2930534" y="6099188"/>
                  </a:lnTo>
                  <a:lnTo>
                    <a:pt x="2883238" y="61010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26800" y="2819375"/>
              <a:ext cx="3460115" cy="6101715"/>
            </a:xfrm>
            <a:custGeom>
              <a:avLst/>
              <a:gdLst/>
              <a:ahLst/>
              <a:cxnLst/>
              <a:rect l="l" t="t" r="r" b="b"/>
              <a:pathLst>
                <a:path w="3460115" h="6101715">
                  <a:moveTo>
                    <a:pt x="0" y="576661"/>
                  </a:moveTo>
                  <a:lnTo>
                    <a:pt x="1911" y="529366"/>
                  </a:lnTo>
                  <a:lnTo>
                    <a:pt x="7547" y="483124"/>
                  </a:lnTo>
                  <a:lnTo>
                    <a:pt x="16759" y="438083"/>
                  </a:lnTo>
                  <a:lnTo>
                    <a:pt x="29398" y="394391"/>
                  </a:lnTo>
                  <a:lnTo>
                    <a:pt x="45316" y="352198"/>
                  </a:lnTo>
                  <a:lnTo>
                    <a:pt x="64365" y="311652"/>
                  </a:lnTo>
                  <a:lnTo>
                    <a:pt x="86397" y="272900"/>
                  </a:lnTo>
                  <a:lnTo>
                    <a:pt x="111262" y="236092"/>
                  </a:lnTo>
                  <a:lnTo>
                    <a:pt x="138812" y="201376"/>
                  </a:lnTo>
                  <a:lnTo>
                    <a:pt x="168900" y="168900"/>
                  </a:lnTo>
                  <a:lnTo>
                    <a:pt x="201376" y="138812"/>
                  </a:lnTo>
                  <a:lnTo>
                    <a:pt x="236092" y="111262"/>
                  </a:lnTo>
                  <a:lnTo>
                    <a:pt x="272901" y="86397"/>
                  </a:lnTo>
                  <a:lnTo>
                    <a:pt x="311652" y="64365"/>
                  </a:lnTo>
                  <a:lnTo>
                    <a:pt x="352199" y="45316"/>
                  </a:lnTo>
                  <a:lnTo>
                    <a:pt x="394392" y="29398"/>
                  </a:lnTo>
                  <a:lnTo>
                    <a:pt x="438083" y="16759"/>
                  </a:lnTo>
                  <a:lnTo>
                    <a:pt x="483124" y="7547"/>
                  </a:lnTo>
                  <a:lnTo>
                    <a:pt x="529366" y="1911"/>
                  </a:lnTo>
                  <a:lnTo>
                    <a:pt x="576661" y="0"/>
                  </a:lnTo>
                  <a:lnTo>
                    <a:pt x="2883238" y="0"/>
                  </a:lnTo>
                  <a:lnTo>
                    <a:pt x="2933942" y="2231"/>
                  </a:lnTo>
                  <a:lnTo>
                    <a:pt x="2983916" y="8854"/>
                  </a:lnTo>
                  <a:lnTo>
                    <a:pt x="3032895" y="19756"/>
                  </a:lnTo>
                  <a:lnTo>
                    <a:pt x="3080613" y="34829"/>
                  </a:lnTo>
                  <a:lnTo>
                    <a:pt x="3126805" y="53963"/>
                  </a:lnTo>
                  <a:lnTo>
                    <a:pt x="3171206" y="77046"/>
                  </a:lnTo>
                  <a:lnTo>
                    <a:pt x="3213548" y="103970"/>
                  </a:lnTo>
                  <a:lnTo>
                    <a:pt x="3253568" y="134625"/>
                  </a:lnTo>
                  <a:lnTo>
                    <a:pt x="3290999" y="168900"/>
                  </a:lnTo>
                  <a:lnTo>
                    <a:pt x="3325274" y="206331"/>
                  </a:lnTo>
                  <a:lnTo>
                    <a:pt x="3355929" y="246351"/>
                  </a:lnTo>
                  <a:lnTo>
                    <a:pt x="3382853" y="288693"/>
                  </a:lnTo>
                  <a:lnTo>
                    <a:pt x="3405937" y="333094"/>
                  </a:lnTo>
                  <a:lnTo>
                    <a:pt x="3425070" y="379286"/>
                  </a:lnTo>
                  <a:lnTo>
                    <a:pt x="3440143" y="427004"/>
                  </a:lnTo>
                  <a:lnTo>
                    <a:pt x="3451045" y="475983"/>
                  </a:lnTo>
                  <a:lnTo>
                    <a:pt x="3457668" y="525957"/>
                  </a:lnTo>
                  <a:lnTo>
                    <a:pt x="3459899" y="576661"/>
                  </a:lnTo>
                  <a:lnTo>
                    <a:pt x="3459899" y="5524438"/>
                  </a:lnTo>
                  <a:lnTo>
                    <a:pt x="3457988" y="5571733"/>
                  </a:lnTo>
                  <a:lnTo>
                    <a:pt x="3452352" y="5617975"/>
                  </a:lnTo>
                  <a:lnTo>
                    <a:pt x="3443140" y="5663016"/>
                  </a:lnTo>
                  <a:lnTo>
                    <a:pt x="3430501" y="5706707"/>
                  </a:lnTo>
                  <a:lnTo>
                    <a:pt x="3414583" y="5748900"/>
                  </a:lnTo>
                  <a:lnTo>
                    <a:pt x="3395534" y="5789447"/>
                  </a:lnTo>
                  <a:lnTo>
                    <a:pt x="3373502" y="5828198"/>
                  </a:lnTo>
                  <a:lnTo>
                    <a:pt x="3348637" y="5865007"/>
                  </a:lnTo>
                  <a:lnTo>
                    <a:pt x="3321087" y="5899723"/>
                  </a:lnTo>
                  <a:lnTo>
                    <a:pt x="3290999" y="5932199"/>
                  </a:lnTo>
                  <a:lnTo>
                    <a:pt x="3258523" y="5962287"/>
                  </a:lnTo>
                  <a:lnTo>
                    <a:pt x="3223807" y="5989837"/>
                  </a:lnTo>
                  <a:lnTo>
                    <a:pt x="3186999" y="6014702"/>
                  </a:lnTo>
                  <a:lnTo>
                    <a:pt x="3148247" y="6036733"/>
                  </a:lnTo>
                  <a:lnTo>
                    <a:pt x="3107701" y="6055783"/>
                  </a:lnTo>
                  <a:lnTo>
                    <a:pt x="3065508" y="6071701"/>
                  </a:lnTo>
                  <a:lnTo>
                    <a:pt x="3021817" y="6084340"/>
                  </a:lnTo>
                  <a:lnTo>
                    <a:pt x="2976776" y="6093552"/>
                  </a:lnTo>
                  <a:lnTo>
                    <a:pt x="2930534" y="6099188"/>
                  </a:lnTo>
                  <a:lnTo>
                    <a:pt x="2883238" y="6101099"/>
                  </a:lnTo>
                  <a:lnTo>
                    <a:pt x="576661" y="6101099"/>
                  </a:lnTo>
                  <a:lnTo>
                    <a:pt x="529366" y="6099188"/>
                  </a:lnTo>
                  <a:lnTo>
                    <a:pt x="483124" y="6093552"/>
                  </a:lnTo>
                  <a:lnTo>
                    <a:pt x="438083" y="6084340"/>
                  </a:lnTo>
                  <a:lnTo>
                    <a:pt x="394392" y="6071701"/>
                  </a:lnTo>
                  <a:lnTo>
                    <a:pt x="352199" y="6055783"/>
                  </a:lnTo>
                  <a:lnTo>
                    <a:pt x="311652" y="6036733"/>
                  </a:lnTo>
                  <a:lnTo>
                    <a:pt x="272901" y="6014702"/>
                  </a:lnTo>
                  <a:lnTo>
                    <a:pt x="236092" y="5989837"/>
                  </a:lnTo>
                  <a:lnTo>
                    <a:pt x="201376" y="5962287"/>
                  </a:lnTo>
                  <a:lnTo>
                    <a:pt x="168900" y="5932199"/>
                  </a:lnTo>
                  <a:lnTo>
                    <a:pt x="138812" y="5899723"/>
                  </a:lnTo>
                  <a:lnTo>
                    <a:pt x="111262" y="5865007"/>
                  </a:lnTo>
                  <a:lnTo>
                    <a:pt x="86397" y="5828198"/>
                  </a:lnTo>
                  <a:lnTo>
                    <a:pt x="64365" y="5789447"/>
                  </a:lnTo>
                  <a:lnTo>
                    <a:pt x="45316" y="5748900"/>
                  </a:lnTo>
                  <a:lnTo>
                    <a:pt x="29398" y="5706707"/>
                  </a:lnTo>
                  <a:lnTo>
                    <a:pt x="16759" y="5663016"/>
                  </a:lnTo>
                  <a:lnTo>
                    <a:pt x="7547" y="5617975"/>
                  </a:lnTo>
                  <a:lnTo>
                    <a:pt x="1911" y="5571733"/>
                  </a:lnTo>
                  <a:lnTo>
                    <a:pt x="0" y="5524438"/>
                  </a:lnTo>
                  <a:lnTo>
                    <a:pt x="0" y="576661"/>
                  </a:lnTo>
                  <a:close/>
                </a:path>
              </a:pathLst>
            </a:custGeom>
            <a:ln w="253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880183" y="2855961"/>
            <a:ext cx="2948940" cy="599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If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size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RHS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reducing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 </a:t>
            </a:r>
            <a:r>
              <a:rPr sz="2800" spc="-6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is x,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then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pop 2x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symbols off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stack.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10489" marR="99695" algn="ctr">
              <a:lnSpc>
                <a:spcPct val="100000"/>
              </a:lnSpc>
            </a:pP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Hence,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our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case,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Microsoft Sans Serif"/>
                <a:cs typeface="Microsoft Sans Serif"/>
              </a:rPr>
              <a:t>→</a:t>
            </a:r>
            <a:r>
              <a:rPr sz="28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9050" marR="8890" indent="-3175" algn="ctr">
              <a:lnSpc>
                <a:spcPct val="100000"/>
              </a:lnSpc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Size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RHS=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|b|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= 1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Therefore,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pop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2800" spc="-6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symbols off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 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stack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push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LHS of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production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“A”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1918</Words>
  <Application>Microsoft Office PowerPoint</Application>
  <PresentationFormat>Custom</PresentationFormat>
  <Paragraphs>673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Compiler Design</vt:lpstr>
      <vt:lpstr>Compiler Design</vt:lpstr>
      <vt:lpstr>Compiler Design  Lecture overview</vt:lpstr>
      <vt:lpstr>Compiler Design  Parsing a string</vt:lpstr>
      <vt:lpstr>Compiler Design  Parsing a string</vt:lpstr>
      <vt:lpstr>Compiler Design Parsing a string using LR(0)</vt:lpstr>
      <vt:lpstr>Compiler Design Parsing a string using LR(0)</vt:lpstr>
      <vt:lpstr>Compiler Design Parsing a string using LR(0)</vt:lpstr>
      <vt:lpstr>Compiler Design Parsing a string using LR(0)</vt:lpstr>
      <vt:lpstr>Compiler Design Parsing a string using LR(0)</vt:lpstr>
      <vt:lpstr>Compiler Design Parsing a string using LR(0)</vt:lpstr>
      <vt:lpstr>Compiler Design Parsing a string using LR(0)</vt:lpstr>
      <vt:lpstr>Compiler Design Parsing a string using LR(0)</vt:lpstr>
      <vt:lpstr>Compiler Design Parsing a string using LR(0)</vt:lpstr>
      <vt:lpstr>Compiler Design Is something wrong?</vt:lpstr>
      <vt:lpstr>Compiler Design LR(0) Parsing - Example 18.1</vt:lpstr>
      <vt:lpstr>Compiler Design  Points to remember</vt:lpstr>
      <vt:lpstr>Compiler Design LR(0) Parsing - Example 18.1</vt:lpstr>
      <vt:lpstr>Compiler Design LR(0) Parsing - Example 18.1 (continued)</vt:lpstr>
      <vt:lpstr>Compiler Design LR(0) Parsing - Example 18.1 (continued)</vt:lpstr>
      <vt:lpstr>Compiler Design LR(0) Parsing - Example 18.1 (continued)</vt:lpstr>
      <vt:lpstr>Compiler Design LR(0) Parsing - Example 18.1 (continued)</vt:lpstr>
      <vt:lpstr>Compiler Design LR(0) Parsing - Example 18.1 (continued)</vt:lpstr>
      <vt:lpstr>Compiler Design LR(0) Parsing - Example 18.2</vt:lpstr>
      <vt:lpstr>Compiler Design LR(0) Parsing - Example 18.2</vt:lpstr>
      <vt:lpstr>Compiler Design LR(0) Parsing - Example 18.2 (continued)</vt:lpstr>
      <vt:lpstr>Compiler Design  What’s wrong?</vt:lpstr>
      <vt:lpstr>Compiler Design  Disadvantage of LR(0)</vt:lpstr>
      <vt:lpstr>Compiler Design LR(0) Parsing - Example 18.3</vt:lpstr>
      <vt:lpstr>Compiler Design LR(0) Parsing - Example 18.3</vt:lpstr>
      <vt:lpstr>Compiler Design LR(0) Parsing - Example 18.3 (continued)</vt:lpstr>
      <vt:lpstr>Compiler Design  What’s wrong?</vt:lpstr>
      <vt:lpstr>Compiler Design  What’s wrong?</vt:lpstr>
      <vt:lpstr>Compiler Design LR(0) is not good enough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18_Table driven BUP - LR(0) Parser.pptx</dc:title>
  <cp:lastModifiedBy>Divyaprabha Madhu</cp:lastModifiedBy>
  <cp:revision>1</cp:revision>
  <dcterms:created xsi:type="dcterms:W3CDTF">2022-02-09T07:24:56Z</dcterms:created>
  <dcterms:modified xsi:type="dcterms:W3CDTF">2024-02-08T04:17:48Z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