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</p:sldIdLst>
  <p:sldSz cx="14630400" cy="9144000"/>
  <p:notesSz cx="146304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84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331" y="280327"/>
            <a:ext cx="13553737" cy="1091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462" y="2652712"/>
            <a:ext cx="9468485" cy="624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al@pes.edu" TargetMode="External"/><Relationship Id="rId2" Type="http://schemas.openxmlformats.org/officeDocument/2006/relationships/hyperlink" Target="mailto:preetkanwal@pe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Compiler</a:t>
            </a:r>
            <a:r>
              <a:rPr spc="-9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96" y="1353388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026835" y="354977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3927" y="7952010"/>
            <a:ext cx="6339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Teaching</a:t>
            </a:r>
            <a:r>
              <a:rPr sz="3000" spc="-15" dirty="0">
                <a:latin typeface="Calibri"/>
                <a:cs typeface="Calibri"/>
              </a:rPr>
              <a:t> Assistant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Lavitra</a:t>
            </a:r>
            <a:r>
              <a:rPr sz="3000" spc="-10" dirty="0">
                <a:latin typeface="Calibri"/>
                <a:cs typeface="Calibri"/>
              </a:rPr>
              <a:t> Kshitij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Madan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28104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5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098065"/>
            <a:ext cx="5689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now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build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212" y="3071812"/>
          <a:ext cx="9277350" cy="4876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225"/>
                <a:gridCol w="1546225"/>
                <a:gridCol w="1546225"/>
                <a:gridCol w="1546225"/>
                <a:gridCol w="1546225"/>
                <a:gridCol w="1546225"/>
              </a:tblGrid>
              <a:tr h="609574">
                <a:tc row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7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8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9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9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96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9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0402275" y="3657550"/>
            <a:ext cx="3608070" cy="3169285"/>
            <a:chOff x="10402275" y="3657550"/>
            <a:chExt cx="3608070" cy="3169285"/>
          </a:xfrm>
        </p:grpSpPr>
        <p:sp>
          <p:nvSpPr>
            <p:cNvPr id="8" name="object 8"/>
            <p:cNvSpPr/>
            <p:nvPr/>
          </p:nvSpPr>
          <p:spPr>
            <a:xfrm>
              <a:off x="10414975" y="3670250"/>
              <a:ext cx="3582670" cy="3143885"/>
            </a:xfrm>
            <a:custGeom>
              <a:avLst/>
              <a:gdLst/>
              <a:ahLst/>
              <a:cxnLst/>
              <a:rect l="l" t="t" r="r" b="b"/>
              <a:pathLst>
                <a:path w="3582669" h="3143884">
                  <a:moveTo>
                    <a:pt x="3058638" y="3143699"/>
                  </a:moveTo>
                  <a:lnTo>
                    <a:pt x="523959" y="3143699"/>
                  </a:lnTo>
                  <a:lnTo>
                    <a:pt x="476268" y="3141558"/>
                  </a:lnTo>
                  <a:lnTo>
                    <a:pt x="429777" y="3135258"/>
                  </a:lnTo>
                  <a:lnTo>
                    <a:pt x="384670" y="3124983"/>
                  </a:lnTo>
                  <a:lnTo>
                    <a:pt x="341133" y="3110919"/>
                  </a:lnTo>
                  <a:lnTo>
                    <a:pt x="299350" y="3093251"/>
                  </a:lnTo>
                  <a:lnTo>
                    <a:pt x="259507" y="3072164"/>
                  </a:lnTo>
                  <a:lnTo>
                    <a:pt x="221788" y="3047842"/>
                  </a:lnTo>
                  <a:lnTo>
                    <a:pt x="186379" y="3020471"/>
                  </a:lnTo>
                  <a:lnTo>
                    <a:pt x="153464" y="2990235"/>
                  </a:lnTo>
                  <a:lnTo>
                    <a:pt x="123228" y="2957320"/>
                  </a:lnTo>
                  <a:lnTo>
                    <a:pt x="95857" y="2921911"/>
                  </a:lnTo>
                  <a:lnTo>
                    <a:pt x="71535" y="2884192"/>
                  </a:lnTo>
                  <a:lnTo>
                    <a:pt x="50448" y="2844349"/>
                  </a:lnTo>
                  <a:lnTo>
                    <a:pt x="32780" y="2802566"/>
                  </a:lnTo>
                  <a:lnTo>
                    <a:pt x="18716" y="2759028"/>
                  </a:lnTo>
                  <a:lnTo>
                    <a:pt x="8441" y="2713922"/>
                  </a:lnTo>
                  <a:lnTo>
                    <a:pt x="2141" y="2667430"/>
                  </a:lnTo>
                  <a:lnTo>
                    <a:pt x="0" y="2619739"/>
                  </a:lnTo>
                  <a:lnTo>
                    <a:pt x="0" y="523960"/>
                  </a:lnTo>
                  <a:lnTo>
                    <a:pt x="2141" y="476269"/>
                  </a:lnTo>
                  <a:lnTo>
                    <a:pt x="8441" y="429777"/>
                  </a:lnTo>
                  <a:lnTo>
                    <a:pt x="18716" y="384671"/>
                  </a:lnTo>
                  <a:lnTo>
                    <a:pt x="32780" y="341133"/>
                  </a:lnTo>
                  <a:lnTo>
                    <a:pt x="50448" y="299350"/>
                  </a:lnTo>
                  <a:lnTo>
                    <a:pt x="71535" y="259507"/>
                  </a:lnTo>
                  <a:lnTo>
                    <a:pt x="95857" y="221788"/>
                  </a:lnTo>
                  <a:lnTo>
                    <a:pt x="123228" y="186379"/>
                  </a:lnTo>
                  <a:lnTo>
                    <a:pt x="153464" y="153464"/>
                  </a:lnTo>
                  <a:lnTo>
                    <a:pt x="186379" y="123228"/>
                  </a:lnTo>
                  <a:lnTo>
                    <a:pt x="221788" y="95857"/>
                  </a:lnTo>
                  <a:lnTo>
                    <a:pt x="259507" y="71535"/>
                  </a:lnTo>
                  <a:lnTo>
                    <a:pt x="299350" y="50448"/>
                  </a:lnTo>
                  <a:lnTo>
                    <a:pt x="341133" y="32780"/>
                  </a:lnTo>
                  <a:lnTo>
                    <a:pt x="384670" y="18716"/>
                  </a:lnTo>
                  <a:lnTo>
                    <a:pt x="429777" y="8441"/>
                  </a:lnTo>
                  <a:lnTo>
                    <a:pt x="476268" y="2141"/>
                  </a:lnTo>
                  <a:lnTo>
                    <a:pt x="523959" y="0"/>
                  </a:lnTo>
                  <a:lnTo>
                    <a:pt x="3058638" y="0"/>
                  </a:lnTo>
                  <a:lnTo>
                    <a:pt x="3110426" y="2563"/>
                  </a:lnTo>
                  <a:lnTo>
                    <a:pt x="3161336" y="10160"/>
                  </a:lnTo>
                  <a:lnTo>
                    <a:pt x="3211025" y="22648"/>
                  </a:lnTo>
                  <a:lnTo>
                    <a:pt x="3259150" y="39884"/>
                  </a:lnTo>
                  <a:lnTo>
                    <a:pt x="3305367" y="61725"/>
                  </a:lnTo>
                  <a:lnTo>
                    <a:pt x="3349333" y="88031"/>
                  </a:lnTo>
                  <a:lnTo>
                    <a:pt x="3390703" y="118658"/>
                  </a:lnTo>
                  <a:lnTo>
                    <a:pt x="3429135" y="153464"/>
                  </a:lnTo>
                  <a:lnTo>
                    <a:pt x="3463941" y="191896"/>
                  </a:lnTo>
                  <a:lnTo>
                    <a:pt x="3494568" y="233267"/>
                  </a:lnTo>
                  <a:lnTo>
                    <a:pt x="3520874" y="277232"/>
                  </a:lnTo>
                  <a:lnTo>
                    <a:pt x="3542716" y="323449"/>
                  </a:lnTo>
                  <a:lnTo>
                    <a:pt x="3559951" y="371574"/>
                  </a:lnTo>
                  <a:lnTo>
                    <a:pt x="3572439" y="421263"/>
                  </a:lnTo>
                  <a:lnTo>
                    <a:pt x="3580036" y="472173"/>
                  </a:lnTo>
                  <a:lnTo>
                    <a:pt x="3582599" y="523960"/>
                  </a:lnTo>
                  <a:lnTo>
                    <a:pt x="3582599" y="2619739"/>
                  </a:lnTo>
                  <a:lnTo>
                    <a:pt x="3580458" y="2667430"/>
                  </a:lnTo>
                  <a:lnTo>
                    <a:pt x="3574158" y="2713922"/>
                  </a:lnTo>
                  <a:lnTo>
                    <a:pt x="3563883" y="2759028"/>
                  </a:lnTo>
                  <a:lnTo>
                    <a:pt x="3549819" y="2802566"/>
                  </a:lnTo>
                  <a:lnTo>
                    <a:pt x="3532151" y="2844349"/>
                  </a:lnTo>
                  <a:lnTo>
                    <a:pt x="3511064" y="2884192"/>
                  </a:lnTo>
                  <a:lnTo>
                    <a:pt x="3486742" y="2921911"/>
                  </a:lnTo>
                  <a:lnTo>
                    <a:pt x="3459371" y="2957320"/>
                  </a:lnTo>
                  <a:lnTo>
                    <a:pt x="3429135" y="2990235"/>
                  </a:lnTo>
                  <a:lnTo>
                    <a:pt x="3396220" y="3020471"/>
                  </a:lnTo>
                  <a:lnTo>
                    <a:pt x="3360811" y="3047842"/>
                  </a:lnTo>
                  <a:lnTo>
                    <a:pt x="3323092" y="3072164"/>
                  </a:lnTo>
                  <a:lnTo>
                    <a:pt x="3283248" y="3093251"/>
                  </a:lnTo>
                  <a:lnTo>
                    <a:pt x="3241466" y="3110919"/>
                  </a:lnTo>
                  <a:lnTo>
                    <a:pt x="3197928" y="3124983"/>
                  </a:lnTo>
                  <a:lnTo>
                    <a:pt x="3152821" y="3135258"/>
                  </a:lnTo>
                  <a:lnTo>
                    <a:pt x="3106330" y="3141558"/>
                  </a:lnTo>
                  <a:lnTo>
                    <a:pt x="3058638" y="3143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14975" y="3670250"/>
              <a:ext cx="3582670" cy="3143885"/>
            </a:xfrm>
            <a:custGeom>
              <a:avLst/>
              <a:gdLst/>
              <a:ahLst/>
              <a:cxnLst/>
              <a:rect l="l" t="t" r="r" b="b"/>
              <a:pathLst>
                <a:path w="3582669" h="3143884">
                  <a:moveTo>
                    <a:pt x="0" y="523960"/>
                  </a:moveTo>
                  <a:lnTo>
                    <a:pt x="2141" y="476269"/>
                  </a:lnTo>
                  <a:lnTo>
                    <a:pt x="8441" y="429777"/>
                  </a:lnTo>
                  <a:lnTo>
                    <a:pt x="18716" y="384671"/>
                  </a:lnTo>
                  <a:lnTo>
                    <a:pt x="32780" y="341133"/>
                  </a:lnTo>
                  <a:lnTo>
                    <a:pt x="50448" y="299350"/>
                  </a:lnTo>
                  <a:lnTo>
                    <a:pt x="71535" y="259507"/>
                  </a:lnTo>
                  <a:lnTo>
                    <a:pt x="95857" y="221788"/>
                  </a:lnTo>
                  <a:lnTo>
                    <a:pt x="123228" y="186379"/>
                  </a:lnTo>
                  <a:lnTo>
                    <a:pt x="153464" y="153464"/>
                  </a:lnTo>
                  <a:lnTo>
                    <a:pt x="186379" y="123228"/>
                  </a:lnTo>
                  <a:lnTo>
                    <a:pt x="221788" y="95857"/>
                  </a:lnTo>
                  <a:lnTo>
                    <a:pt x="259507" y="71535"/>
                  </a:lnTo>
                  <a:lnTo>
                    <a:pt x="299350" y="50448"/>
                  </a:lnTo>
                  <a:lnTo>
                    <a:pt x="341133" y="32780"/>
                  </a:lnTo>
                  <a:lnTo>
                    <a:pt x="384670" y="18716"/>
                  </a:lnTo>
                  <a:lnTo>
                    <a:pt x="429777" y="8441"/>
                  </a:lnTo>
                  <a:lnTo>
                    <a:pt x="476268" y="2141"/>
                  </a:lnTo>
                  <a:lnTo>
                    <a:pt x="523959" y="0"/>
                  </a:lnTo>
                  <a:lnTo>
                    <a:pt x="3058638" y="0"/>
                  </a:lnTo>
                  <a:lnTo>
                    <a:pt x="3110426" y="2563"/>
                  </a:lnTo>
                  <a:lnTo>
                    <a:pt x="3161336" y="10160"/>
                  </a:lnTo>
                  <a:lnTo>
                    <a:pt x="3211025" y="22648"/>
                  </a:lnTo>
                  <a:lnTo>
                    <a:pt x="3259150" y="39884"/>
                  </a:lnTo>
                  <a:lnTo>
                    <a:pt x="3305367" y="61725"/>
                  </a:lnTo>
                  <a:lnTo>
                    <a:pt x="3349333" y="88031"/>
                  </a:lnTo>
                  <a:lnTo>
                    <a:pt x="3390703" y="118658"/>
                  </a:lnTo>
                  <a:lnTo>
                    <a:pt x="3429135" y="153464"/>
                  </a:lnTo>
                  <a:lnTo>
                    <a:pt x="3463941" y="191896"/>
                  </a:lnTo>
                  <a:lnTo>
                    <a:pt x="3494568" y="233267"/>
                  </a:lnTo>
                  <a:lnTo>
                    <a:pt x="3520874" y="277232"/>
                  </a:lnTo>
                  <a:lnTo>
                    <a:pt x="3542716" y="323449"/>
                  </a:lnTo>
                  <a:lnTo>
                    <a:pt x="3559951" y="371574"/>
                  </a:lnTo>
                  <a:lnTo>
                    <a:pt x="3572439" y="421263"/>
                  </a:lnTo>
                  <a:lnTo>
                    <a:pt x="3580036" y="472173"/>
                  </a:lnTo>
                  <a:lnTo>
                    <a:pt x="3582599" y="523960"/>
                  </a:lnTo>
                  <a:lnTo>
                    <a:pt x="3582599" y="2619739"/>
                  </a:lnTo>
                  <a:lnTo>
                    <a:pt x="3580458" y="2667430"/>
                  </a:lnTo>
                  <a:lnTo>
                    <a:pt x="3574158" y="2713922"/>
                  </a:lnTo>
                  <a:lnTo>
                    <a:pt x="3563883" y="2759028"/>
                  </a:lnTo>
                  <a:lnTo>
                    <a:pt x="3549819" y="2802566"/>
                  </a:lnTo>
                  <a:lnTo>
                    <a:pt x="3532151" y="2844349"/>
                  </a:lnTo>
                  <a:lnTo>
                    <a:pt x="3511064" y="2884192"/>
                  </a:lnTo>
                  <a:lnTo>
                    <a:pt x="3486742" y="2921911"/>
                  </a:lnTo>
                  <a:lnTo>
                    <a:pt x="3459371" y="2957320"/>
                  </a:lnTo>
                  <a:lnTo>
                    <a:pt x="3429135" y="2990235"/>
                  </a:lnTo>
                  <a:lnTo>
                    <a:pt x="3396220" y="3020471"/>
                  </a:lnTo>
                  <a:lnTo>
                    <a:pt x="3360811" y="3047842"/>
                  </a:lnTo>
                  <a:lnTo>
                    <a:pt x="3323092" y="3072164"/>
                  </a:lnTo>
                  <a:lnTo>
                    <a:pt x="3283248" y="3093251"/>
                  </a:lnTo>
                  <a:lnTo>
                    <a:pt x="3241466" y="3110919"/>
                  </a:lnTo>
                  <a:lnTo>
                    <a:pt x="3197928" y="3124983"/>
                  </a:lnTo>
                  <a:lnTo>
                    <a:pt x="3152821" y="3135258"/>
                  </a:lnTo>
                  <a:lnTo>
                    <a:pt x="3106330" y="3141558"/>
                  </a:lnTo>
                  <a:lnTo>
                    <a:pt x="3058638" y="3143699"/>
                  </a:lnTo>
                  <a:lnTo>
                    <a:pt x="523959" y="3143699"/>
                  </a:lnTo>
                  <a:lnTo>
                    <a:pt x="476268" y="3141558"/>
                  </a:lnTo>
                  <a:lnTo>
                    <a:pt x="429777" y="3135258"/>
                  </a:lnTo>
                  <a:lnTo>
                    <a:pt x="384670" y="3124983"/>
                  </a:lnTo>
                  <a:lnTo>
                    <a:pt x="341133" y="3110919"/>
                  </a:lnTo>
                  <a:lnTo>
                    <a:pt x="299350" y="3093251"/>
                  </a:lnTo>
                  <a:lnTo>
                    <a:pt x="259507" y="3072164"/>
                  </a:lnTo>
                  <a:lnTo>
                    <a:pt x="221788" y="3047842"/>
                  </a:lnTo>
                  <a:lnTo>
                    <a:pt x="186379" y="3020471"/>
                  </a:lnTo>
                  <a:lnTo>
                    <a:pt x="153464" y="2990235"/>
                  </a:lnTo>
                  <a:lnTo>
                    <a:pt x="123228" y="2957320"/>
                  </a:lnTo>
                  <a:lnTo>
                    <a:pt x="95857" y="2921911"/>
                  </a:lnTo>
                  <a:lnTo>
                    <a:pt x="71535" y="2884192"/>
                  </a:lnTo>
                  <a:lnTo>
                    <a:pt x="50448" y="2844349"/>
                  </a:lnTo>
                  <a:lnTo>
                    <a:pt x="32780" y="2802566"/>
                  </a:lnTo>
                  <a:lnTo>
                    <a:pt x="18716" y="2759028"/>
                  </a:lnTo>
                  <a:lnTo>
                    <a:pt x="8441" y="2713922"/>
                  </a:lnTo>
                  <a:lnTo>
                    <a:pt x="2141" y="2667430"/>
                  </a:lnTo>
                  <a:lnTo>
                    <a:pt x="0" y="2619739"/>
                  </a:lnTo>
                  <a:lnTo>
                    <a:pt x="0" y="52396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41462" y="393501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622412" y="4834841"/>
          <a:ext cx="3032758" cy="1690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/>
                <a:gridCol w="960754"/>
                <a:gridCol w="995044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44246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Advantage </a:t>
            </a:r>
            <a:r>
              <a:rPr sz="3000" spc="-5" dirty="0"/>
              <a:t>of</a:t>
            </a:r>
            <a:r>
              <a:rPr sz="3000" spc="-20" dirty="0"/>
              <a:t> </a:t>
            </a:r>
            <a:r>
              <a:rPr sz="3000" spc="-5" dirty="0"/>
              <a:t>SLR</a:t>
            </a:r>
            <a:r>
              <a:rPr sz="3000" spc="-15" dirty="0"/>
              <a:t> over</a:t>
            </a:r>
            <a:r>
              <a:rPr sz="3000" spc="-2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867374"/>
            <a:ext cx="9095740" cy="192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blank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corresponds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error.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</a:t>
            </a:r>
            <a:r>
              <a:rPr sz="2800" b="1" spc="1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detects</a:t>
            </a:r>
            <a:r>
              <a:rPr sz="2800" b="1" spc="1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errors</a:t>
            </a:r>
            <a:r>
              <a:rPr sz="2800" b="1" spc="11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faster</a:t>
            </a:r>
            <a:r>
              <a:rPr sz="2800" b="1" spc="1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than</a:t>
            </a:r>
            <a:r>
              <a:rPr sz="2800" b="1" spc="1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11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2800" b="1" spc="11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</a:t>
            </a:r>
            <a:r>
              <a:rPr sz="2800" b="1" spc="11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11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blanks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than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corresponding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LR(0)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44246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Advantage </a:t>
            </a:r>
            <a:r>
              <a:rPr sz="3000" spc="-5" dirty="0"/>
              <a:t>of</a:t>
            </a:r>
            <a:r>
              <a:rPr sz="3000" spc="-20" dirty="0"/>
              <a:t> </a:t>
            </a:r>
            <a:r>
              <a:rPr sz="3000" spc="-5" dirty="0"/>
              <a:t>SLR</a:t>
            </a:r>
            <a:r>
              <a:rPr sz="3000" spc="-15" dirty="0"/>
              <a:t> over</a:t>
            </a:r>
            <a:r>
              <a:rPr sz="3000" spc="-2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82295"/>
            <a:ext cx="9124315" cy="346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simple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improvement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SLR(1)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makes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on the basic LR(0) </a:t>
            </a:r>
            <a:r>
              <a:rPr sz="2800" b="1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parser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reduce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only if the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next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input 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token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member of </a:t>
            </a:r>
            <a:r>
              <a:rPr sz="2800" b="1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follow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of the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non-terminal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being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reduced.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715" algn="just">
              <a:lnSpc>
                <a:spcPct val="114999"/>
              </a:lnSpc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When filling in the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table, we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don't assume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reduce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on all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inputs as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did in LR(0),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we selectively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choose the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reduction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only when the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next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input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symbols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member of the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follow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set.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5" dirty="0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87168"/>
            <a:ext cx="9111615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31740" indent="-457200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 now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string: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“id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id”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tabLst>
                <a:tab pos="946785" algn="l"/>
                <a:tab pos="1595755" algn="l"/>
                <a:tab pos="2826385" algn="l"/>
                <a:tab pos="3734435" algn="l"/>
                <a:tab pos="4332605" algn="l"/>
                <a:tab pos="5194300" algn="l"/>
                <a:tab pos="6901180" algn="l"/>
                <a:tab pos="7374890" algn="l"/>
                <a:tab pos="8146415" algn="l"/>
                <a:tab pos="860615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elope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example.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initial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configuration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7258456"/>
            <a:ext cx="6283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start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string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step-by-step.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8462" y="5472112"/>
          <a:ext cx="9425939" cy="1219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1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5" dirty="0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652712"/>
          <a:ext cx="9425939" cy="2255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A[0,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id]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6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‘id’,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5" dirty="0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652712"/>
          <a:ext cx="9425939" cy="4145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A[0,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6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‘id’,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5930" algn="l"/>
                          <a:tab pos="2173605" algn="l"/>
                          <a:tab pos="2689860" algn="l"/>
                        </a:tabLst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A[3,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+]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(T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80465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‘id’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from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693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‘T’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Goto[0,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T]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5" dirty="0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652712"/>
          <a:ext cx="9425939" cy="5181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A[0,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6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‘id’,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5930" algn="l"/>
                          <a:tab pos="2173605" algn="l"/>
                          <a:tab pos="2689860" algn="l"/>
                        </a:tabLst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A[3,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+]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(T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80465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‘id’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from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693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‘T’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Goto[0,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A[2,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+]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15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7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‘+’,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5" dirty="0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652712"/>
          <a:ext cx="9425939" cy="6217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A[0,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6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‘id’,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5930" algn="l"/>
                          <a:tab pos="2173605" algn="l"/>
                          <a:tab pos="2689860" algn="l"/>
                        </a:tabLst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A[3,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+]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(T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80465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‘id’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from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693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‘T’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Goto[0,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A[2,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15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‘+’,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A[4,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id]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6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‘id’,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onto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5" dirty="0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652712"/>
          <a:ext cx="9425939" cy="371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9105" algn="l"/>
                          <a:tab pos="2176145" algn="l"/>
                          <a:tab pos="2692400" algn="l"/>
                        </a:tabLst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A[3,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(T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74115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‘id’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from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693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‘T’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Goto[4,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T]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5" dirty="0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652712"/>
          <a:ext cx="9425939" cy="5608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9105" algn="l"/>
                          <a:tab pos="2176145" algn="l"/>
                          <a:tab pos="2692400" algn="l"/>
                        </a:tabLst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A[3,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(T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74115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‘id’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from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6939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‘T’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Goto[4,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9105" algn="l"/>
                          <a:tab pos="2173605" algn="l"/>
                          <a:tab pos="2689860" algn="l"/>
                        </a:tabLst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A[2,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(E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74115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‘T’</a:t>
                      </a: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7320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 ‘E’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Goto[4,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E]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Compiler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35" y="3863769"/>
            <a:ext cx="40887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b="1" spc="-40" dirty="0">
                <a:solidFill>
                  <a:srgbClr val="2F5496"/>
                </a:solidFill>
                <a:latin typeface="Calibri"/>
                <a:cs typeface="Calibri"/>
              </a:rPr>
              <a:t>Table-driven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5" dirty="0">
                <a:solidFill>
                  <a:srgbClr val="2F5496"/>
                </a:solidFill>
                <a:latin typeface="Calibri"/>
                <a:cs typeface="Calibri"/>
              </a:rPr>
              <a:t>BUP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35" y="7248706"/>
            <a:ext cx="6223000" cy="102996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500" spc="-10" dirty="0">
                <a:latin typeface="Calibri"/>
                <a:cs typeface="Calibri"/>
              </a:rPr>
              <a:t>Department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Computer </a:t>
            </a:r>
            <a:r>
              <a:rPr sz="2500" spc="-5" dirty="0">
                <a:latin typeface="Calibri"/>
                <a:cs typeface="Calibri"/>
              </a:rPr>
              <a:t>Science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&amp;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ln w="38099">
            <a:solidFill>
              <a:srgbClr val="DEA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5" dirty="0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652712"/>
          <a:ext cx="9425939" cy="371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9105" algn="l"/>
                          <a:tab pos="2173605" algn="l"/>
                          <a:tab pos="2689860" algn="l"/>
                        </a:tabLst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A[5,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(E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74115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7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‘E’,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7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‘+’,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‘T’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7320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 ‘E’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Goto[0,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E]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5" dirty="0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652712"/>
          <a:ext cx="9425939" cy="3718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729105" algn="l"/>
                          <a:tab pos="2173605" algn="l"/>
                          <a:tab pos="2689860" algn="l"/>
                        </a:tabLst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A[5,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=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(E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174115" algn="ctr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‘E’,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‘+’,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2,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‘T’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 marR="147320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‘E’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onto stack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Goto[0,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A[1,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61403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Comparison</a:t>
            </a:r>
            <a:r>
              <a:rPr sz="3000" spc="-25" dirty="0"/>
              <a:t> </a:t>
            </a:r>
            <a:r>
              <a:rPr sz="3000" spc="-10" dirty="0"/>
              <a:t>between</a:t>
            </a:r>
            <a:r>
              <a:rPr sz="3000" spc="-25" dirty="0"/>
              <a:t> </a:t>
            </a:r>
            <a:r>
              <a:rPr sz="3000" spc="-10" dirty="0"/>
              <a:t>LR(0)</a:t>
            </a:r>
            <a:r>
              <a:rPr sz="3000" spc="-25" dirty="0"/>
              <a:t> </a:t>
            </a:r>
            <a:r>
              <a:rPr sz="3000" spc="-5" dirty="0"/>
              <a:t>and</a:t>
            </a:r>
            <a:r>
              <a:rPr sz="3000" spc="-25" dirty="0"/>
              <a:t> </a:t>
            </a:r>
            <a:r>
              <a:rPr sz="3000" spc="-5" dirty="0"/>
              <a:t>SLR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15840"/>
            <a:ext cx="9109710" cy="19888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Similarities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between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parsers: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Both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automata</a:t>
            </a:r>
            <a:endParaRPr sz="2800">
              <a:latin typeface="Calibri"/>
              <a:cs typeface="Calibri"/>
            </a:endParaRPr>
          </a:p>
          <a:p>
            <a:pPr marL="469900" marR="5080" indent="-443865">
              <a:lnSpc>
                <a:spcPct val="114999"/>
              </a:lnSpc>
              <a:buFont typeface="Arial"/>
              <a:buChar char="●"/>
              <a:tabLst>
                <a:tab pos="469265" algn="l"/>
                <a:tab pos="469900" algn="l"/>
                <a:tab pos="1407795" algn="l"/>
                <a:tab pos="2134870" algn="l"/>
                <a:tab pos="2573655" algn="l"/>
                <a:tab pos="3075305" algn="l"/>
                <a:tab pos="3695065" algn="l"/>
                <a:tab pos="4552315" algn="l"/>
                <a:tab pos="5294630" algn="l"/>
                <a:tab pos="5847080" algn="l"/>
                <a:tab pos="6466840" algn="l"/>
                <a:tab pos="7247890" algn="l"/>
                <a:tab pos="8199120" algn="l"/>
                <a:tab pos="860488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Sam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Go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4669479"/>
            <a:ext cx="9116695" cy="395160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only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difference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between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two: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5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Where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place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move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Calibri"/>
              <a:cs typeface="Calibri"/>
            </a:endParaRPr>
          </a:p>
          <a:p>
            <a:pPr marL="12700" marR="5715" algn="just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addition of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just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one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token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use of 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greatly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expands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class of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grammars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can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without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in LR(0), it 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definitely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SLR and if it is 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or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 be in LR(0).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14975" y="5041850"/>
            <a:ext cx="3582670" cy="3355975"/>
          </a:xfrm>
          <a:custGeom>
            <a:avLst/>
            <a:gdLst/>
            <a:ahLst/>
            <a:cxnLst/>
            <a:rect l="l" t="t" r="r" b="b"/>
            <a:pathLst>
              <a:path w="3582669" h="3355975">
                <a:moveTo>
                  <a:pt x="0" y="1677749"/>
                </a:moveTo>
                <a:lnTo>
                  <a:pt x="688" y="1630788"/>
                </a:lnTo>
                <a:lnTo>
                  <a:pt x="2740" y="1584147"/>
                </a:lnTo>
                <a:lnTo>
                  <a:pt x="6139" y="1537841"/>
                </a:lnTo>
                <a:lnTo>
                  <a:pt x="10867" y="1491888"/>
                </a:lnTo>
                <a:lnTo>
                  <a:pt x="16905" y="1446305"/>
                </a:lnTo>
                <a:lnTo>
                  <a:pt x="24235" y="1401108"/>
                </a:lnTo>
                <a:lnTo>
                  <a:pt x="32840" y="1356314"/>
                </a:lnTo>
                <a:lnTo>
                  <a:pt x="42702" y="1311941"/>
                </a:lnTo>
                <a:lnTo>
                  <a:pt x="53803" y="1268005"/>
                </a:lnTo>
                <a:lnTo>
                  <a:pt x="66124" y="1224522"/>
                </a:lnTo>
                <a:lnTo>
                  <a:pt x="79648" y="1181510"/>
                </a:lnTo>
                <a:lnTo>
                  <a:pt x="94357" y="1138986"/>
                </a:lnTo>
                <a:lnTo>
                  <a:pt x="110233" y="1096965"/>
                </a:lnTo>
                <a:lnTo>
                  <a:pt x="127257" y="1055466"/>
                </a:lnTo>
                <a:lnTo>
                  <a:pt x="145413" y="1014504"/>
                </a:lnTo>
                <a:lnTo>
                  <a:pt x="164681" y="974098"/>
                </a:lnTo>
                <a:lnTo>
                  <a:pt x="185045" y="934262"/>
                </a:lnTo>
                <a:lnTo>
                  <a:pt x="206485" y="895015"/>
                </a:lnTo>
                <a:lnTo>
                  <a:pt x="228985" y="856374"/>
                </a:lnTo>
                <a:lnTo>
                  <a:pt x="252526" y="818354"/>
                </a:lnTo>
                <a:lnTo>
                  <a:pt x="277090" y="780973"/>
                </a:lnTo>
                <a:lnTo>
                  <a:pt x="302659" y="744247"/>
                </a:lnTo>
                <a:lnTo>
                  <a:pt x="329216" y="708194"/>
                </a:lnTo>
                <a:lnTo>
                  <a:pt x="356742" y="672830"/>
                </a:lnTo>
                <a:lnTo>
                  <a:pt x="385219" y="638173"/>
                </a:lnTo>
                <a:lnTo>
                  <a:pt x="414630" y="604238"/>
                </a:lnTo>
                <a:lnTo>
                  <a:pt x="444956" y="571043"/>
                </a:lnTo>
                <a:lnTo>
                  <a:pt x="476180" y="538604"/>
                </a:lnTo>
                <a:lnTo>
                  <a:pt x="508283" y="506939"/>
                </a:lnTo>
                <a:lnTo>
                  <a:pt x="541248" y="476063"/>
                </a:lnTo>
                <a:lnTo>
                  <a:pt x="575057" y="445995"/>
                </a:lnTo>
                <a:lnTo>
                  <a:pt x="609691" y="416751"/>
                </a:lnTo>
                <a:lnTo>
                  <a:pt x="645133" y="388347"/>
                </a:lnTo>
                <a:lnTo>
                  <a:pt x="681364" y="360800"/>
                </a:lnTo>
                <a:lnTo>
                  <a:pt x="718368" y="334128"/>
                </a:lnTo>
                <a:lnTo>
                  <a:pt x="756125" y="308347"/>
                </a:lnTo>
                <a:lnTo>
                  <a:pt x="794618" y="283474"/>
                </a:lnTo>
                <a:lnTo>
                  <a:pt x="833829" y="259525"/>
                </a:lnTo>
                <a:lnTo>
                  <a:pt x="873740" y="236518"/>
                </a:lnTo>
                <a:lnTo>
                  <a:pt x="914333" y="214470"/>
                </a:lnTo>
                <a:lnTo>
                  <a:pt x="955590" y="193396"/>
                </a:lnTo>
                <a:lnTo>
                  <a:pt x="997493" y="173315"/>
                </a:lnTo>
                <a:lnTo>
                  <a:pt x="1040025" y="154242"/>
                </a:lnTo>
                <a:lnTo>
                  <a:pt x="1083166" y="136195"/>
                </a:lnTo>
                <a:lnTo>
                  <a:pt x="1126900" y="119190"/>
                </a:lnTo>
                <a:lnTo>
                  <a:pt x="1171208" y="103245"/>
                </a:lnTo>
                <a:lnTo>
                  <a:pt x="1216072" y="88376"/>
                </a:lnTo>
                <a:lnTo>
                  <a:pt x="1261475" y="74599"/>
                </a:lnTo>
                <a:lnTo>
                  <a:pt x="1307398" y="61932"/>
                </a:lnTo>
                <a:lnTo>
                  <a:pt x="1353823" y="50392"/>
                </a:lnTo>
                <a:lnTo>
                  <a:pt x="1400733" y="39995"/>
                </a:lnTo>
                <a:lnTo>
                  <a:pt x="1448110" y="30759"/>
                </a:lnTo>
                <a:lnTo>
                  <a:pt x="1495935" y="22699"/>
                </a:lnTo>
                <a:lnTo>
                  <a:pt x="1544191" y="15833"/>
                </a:lnTo>
                <a:lnTo>
                  <a:pt x="1592859" y="10178"/>
                </a:lnTo>
                <a:lnTo>
                  <a:pt x="1641922" y="5750"/>
                </a:lnTo>
                <a:lnTo>
                  <a:pt x="1691362" y="2567"/>
                </a:lnTo>
                <a:lnTo>
                  <a:pt x="1741160" y="644"/>
                </a:lnTo>
                <a:lnTo>
                  <a:pt x="1791299" y="0"/>
                </a:lnTo>
                <a:lnTo>
                  <a:pt x="1841439" y="644"/>
                </a:lnTo>
                <a:lnTo>
                  <a:pt x="1891237" y="2567"/>
                </a:lnTo>
                <a:lnTo>
                  <a:pt x="1940677" y="5750"/>
                </a:lnTo>
                <a:lnTo>
                  <a:pt x="1989740" y="10178"/>
                </a:lnTo>
                <a:lnTo>
                  <a:pt x="2038408" y="15833"/>
                </a:lnTo>
                <a:lnTo>
                  <a:pt x="2086664" y="22699"/>
                </a:lnTo>
                <a:lnTo>
                  <a:pt x="2134489" y="30759"/>
                </a:lnTo>
                <a:lnTo>
                  <a:pt x="2181866" y="39995"/>
                </a:lnTo>
                <a:lnTo>
                  <a:pt x="2228776" y="50392"/>
                </a:lnTo>
                <a:lnTo>
                  <a:pt x="2275201" y="61932"/>
                </a:lnTo>
                <a:lnTo>
                  <a:pt x="2321124" y="74599"/>
                </a:lnTo>
                <a:lnTo>
                  <a:pt x="2366527" y="88376"/>
                </a:lnTo>
                <a:lnTo>
                  <a:pt x="2411391" y="103245"/>
                </a:lnTo>
                <a:lnTo>
                  <a:pt x="2455699" y="119190"/>
                </a:lnTo>
                <a:lnTo>
                  <a:pt x="2499433" y="136195"/>
                </a:lnTo>
                <a:lnTo>
                  <a:pt x="2542574" y="154242"/>
                </a:lnTo>
                <a:lnTo>
                  <a:pt x="2585106" y="173315"/>
                </a:lnTo>
                <a:lnTo>
                  <a:pt x="2627009" y="193396"/>
                </a:lnTo>
                <a:lnTo>
                  <a:pt x="2668266" y="214470"/>
                </a:lnTo>
                <a:lnTo>
                  <a:pt x="2708859" y="236518"/>
                </a:lnTo>
                <a:lnTo>
                  <a:pt x="2748770" y="259525"/>
                </a:lnTo>
                <a:lnTo>
                  <a:pt x="2787981" y="283474"/>
                </a:lnTo>
                <a:lnTo>
                  <a:pt x="2826474" y="308347"/>
                </a:lnTo>
                <a:lnTo>
                  <a:pt x="2864231" y="334128"/>
                </a:lnTo>
                <a:lnTo>
                  <a:pt x="2901235" y="360800"/>
                </a:lnTo>
                <a:lnTo>
                  <a:pt x="2937466" y="388347"/>
                </a:lnTo>
                <a:lnTo>
                  <a:pt x="2972908" y="416751"/>
                </a:lnTo>
                <a:lnTo>
                  <a:pt x="3007542" y="445995"/>
                </a:lnTo>
                <a:lnTo>
                  <a:pt x="3041351" y="476063"/>
                </a:lnTo>
                <a:lnTo>
                  <a:pt x="3074316" y="506939"/>
                </a:lnTo>
                <a:lnTo>
                  <a:pt x="3106419" y="538604"/>
                </a:lnTo>
                <a:lnTo>
                  <a:pt x="3137643" y="571043"/>
                </a:lnTo>
                <a:lnTo>
                  <a:pt x="3167969" y="604238"/>
                </a:lnTo>
                <a:lnTo>
                  <a:pt x="3197380" y="638173"/>
                </a:lnTo>
                <a:lnTo>
                  <a:pt x="3225857" y="672830"/>
                </a:lnTo>
                <a:lnTo>
                  <a:pt x="3253383" y="708194"/>
                </a:lnTo>
                <a:lnTo>
                  <a:pt x="3279939" y="744247"/>
                </a:lnTo>
                <a:lnTo>
                  <a:pt x="3305509" y="780973"/>
                </a:lnTo>
                <a:lnTo>
                  <a:pt x="3330073" y="818354"/>
                </a:lnTo>
                <a:lnTo>
                  <a:pt x="3353614" y="856374"/>
                </a:lnTo>
                <a:lnTo>
                  <a:pt x="3376114" y="895015"/>
                </a:lnTo>
                <a:lnTo>
                  <a:pt x="3397554" y="934262"/>
                </a:lnTo>
                <a:lnTo>
                  <a:pt x="3417918" y="974098"/>
                </a:lnTo>
                <a:lnTo>
                  <a:pt x="3437186" y="1014504"/>
                </a:lnTo>
                <a:lnTo>
                  <a:pt x="3455342" y="1055466"/>
                </a:lnTo>
                <a:lnTo>
                  <a:pt x="3472366" y="1096965"/>
                </a:lnTo>
                <a:lnTo>
                  <a:pt x="3488242" y="1138986"/>
                </a:lnTo>
                <a:lnTo>
                  <a:pt x="3502951" y="1181510"/>
                </a:lnTo>
                <a:lnTo>
                  <a:pt x="3516475" y="1224522"/>
                </a:lnTo>
                <a:lnTo>
                  <a:pt x="3528796" y="1268005"/>
                </a:lnTo>
                <a:lnTo>
                  <a:pt x="3539897" y="1311941"/>
                </a:lnTo>
                <a:lnTo>
                  <a:pt x="3549759" y="1356314"/>
                </a:lnTo>
                <a:lnTo>
                  <a:pt x="3558364" y="1401108"/>
                </a:lnTo>
                <a:lnTo>
                  <a:pt x="3565694" y="1446305"/>
                </a:lnTo>
                <a:lnTo>
                  <a:pt x="3571732" y="1491888"/>
                </a:lnTo>
                <a:lnTo>
                  <a:pt x="3576460" y="1537841"/>
                </a:lnTo>
                <a:lnTo>
                  <a:pt x="3579859" y="1584147"/>
                </a:lnTo>
                <a:lnTo>
                  <a:pt x="3581911" y="1630788"/>
                </a:lnTo>
                <a:lnTo>
                  <a:pt x="3582599" y="1677749"/>
                </a:lnTo>
                <a:lnTo>
                  <a:pt x="3581911" y="1724711"/>
                </a:lnTo>
                <a:lnTo>
                  <a:pt x="3579859" y="1771352"/>
                </a:lnTo>
                <a:lnTo>
                  <a:pt x="3576460" y="1817658"/>
                </a:lnTo>
                <a:lnTo>
                  <a:pt x="3571732" y="1863611"/>
                </a:lnTo>
                <a:lnTo>
                  <a:pt x="3565694" y="1909194"/>
                </a:lnTo>
                <a:lnTo>
                  <a:pt x="3558364" y="1954391"/>
                </a:lnTo>
                <a:lnTo>
                  <a:pt x="3549759" y="1999185"/>
                </a:lnTo>
                <a:lnTo>
                  <a:pt x="3539897" y="2043558"/>
                </a:lnTo>
                <a:lnTo>
                  <a:pt x="3528796" y="2087494"/>
                </a:lnTo>
                <a:lnTo>
                  <a:pt x="3516475" y="2130977"/>
                </a:lnTo>
                <a:lnTo>
                  <a:pt x="3502951" y="2173989"/>
                </a:lnTo>
                <a:lnTo>
                  <a:pt x="3488242" y="2216513"/>
                </a:lnTo>
                <a:lnTo>
                  <a:pt x="3472366" y="2258534"/>
                </a:lnTo>
                <a:lnTo>
                  <a:pt x="3455342" y="2300033"/>
                </a:lnTo>
                <a:lnTo>
                  <a:pt x="3437186" y="2340995"/>
                </a:lnTo>
                <a:lnTo>
                  <a:pt x="3417918" y="2381401"/>
                </a:lnTo>
                <a:lnTo>
                  <a:pt x="3397554" y="2421237"/>
                </a:lnTo>
                <a:lnTo>
                  <a:pt x="3376114" y="2460484"/>
                </a:lnTo>
                <a:lnTo>
                  <a:pt x="3353614" y="2499125"/>
                </a:lnTo>
                <a:lnTo>
                  <a:pt x="3330073" y="2537145"/>
                </a:lnTo>
                <a:lnTo>
                  <a:pt x="3305509" y="2574526"/>
                </a:lnTo>
                <a:lnTo>
                  <a:pt x="3279939" y="2611252"/>
                </a:lnTo>
                <a:lnTo>
                  <a:pt x="3253383" y="2647305"/>
                </a:lnTo>
                <a:lnTo>
                  <a:pt x="3225857" y="2682669"/>
                </a:lnTo>
                <a:lnTo>
                  <a:pt x="3197380" y="2717326"/>
                </a:lnTo>
                <a:lnTo>
                  <a:pt x="3167969" y="2751261"/>
                </a:lnTo>
                <a:lnTo>
                  <a:pt x="3137643" y="2784457"/>
                </a:lnTo>
                <a:lnTo>
                  <a:pt x="3106419" y="2816895"/>
                </a:lnTo>
                <a:lnTo>
                  <a:pt x="3074316" y="2848561"/>
                </a:lnTo>
                <a:lnTo>
                  <a:pt x="3041351" y="2879436"/>
                </a:lnTo>
                <a:lnTo>
                  <a:pt x="3007542" y="2909504"/>
                </a:lnTo>
                <a:lnTo>
                  <a:pt x="2972908" y="2938748"/>
                </a:lnTo>
                <a:lnTo>
                  <a:pt x="2937466" y="2967152"/>
                </a:lnTo>
                <a:lnTo>
                  <a:pt x="2901235" y="2994699"/>
                </a:lnTo>
                <a:lnTo>
                  <a:pt x="2864231" y="3021371"/>
                </a:lnTo>
                <a:lnTo>
                  <a:pt x="2826474" y="3047152"/>
                </a:lnTo>
                <a:lnTo>
                  <a:pt x="2787981" y="3072025"/>
                </a:lnTo>
                <a:lnTo>
                  <a:pt x="2748770" y="3095974"/>
                </a:lnTo>
                <a:lnTo>
                  <a:pt x="2708859" y="3118981"/>
                </a:lnTo>
                <a:lnTo>
                  <a:pt x="2668266" y="3141029"/>
                </a:lnTo>
                <a:lnTo>
                  <a:pt x="2627009" y="3162103"/>
                </a:lnTo>
                <a:lnTo>
                  <a:pt x="2585106" y="3182184"/>
                </a:lnTo>
                <a:lnTo>
                  <a:pt x="2542574" y="3201257"/>
                </a:lnTo>
                <a:lnTo>
                  <a:pt x="2499433" y="3219304"/>
                </a:lnTo>
                <a:lnTo>
                  <a:pt x="2455699" y="3236309"/>
                </a:lnTo>
                <a:lnTo>
                  <a:pt x="2411391" y="3252254"/>
                </a:lnTo>
                <a:lnTo>
                  <a:pt x="2366527" y="3267123"/>
                </a:lnTo>
                <a:lnTo>
                  <a:pt x="2321124" y="3280900"/>
                </a:lnTo>
                <a:lnTo>
                  <a:pt x="2275201" y="3293567"/>
                </a:lnTo>
                <a:lnTo>
                  <a:pt x="2228776" y="3305107"/>
                </a:lnTo>
                <a:lnTo>
                  <a:pt x="2181866" y="3315504"/>
                </a:lnTo>
                <a:lnTo>
                  <a:pt x="2134489" y="3324740"/>
                </a:lnTo>
                <a:lnTo>
                  <a:pt x="2086664" y="3332800"/>
                </a:lnTo>
                <a:lnTo>
                  <a:pt x="2038408" y="3339666"/>
                </a:lnTo>
                <a:lnTo>
                  <a:pt x="1989740" y="3345321"/>
                </a:lnTo>
                <a:lnTo>
                  <a:pt x="1940677" y="3349749"/>
                </a:lnTo>
                <a:lnTo>
                  <a:pt x="1891237" y="3352932"/>
                </a:lnTo>
                <a:lnTo>
                  <a:pt x="1841439" y="3354855"/>
                </a:lnTo>
                <a:lnTo>
                  <a:pt x="1791299" y="3355499"/>
                </a:lnTo>
                <a:lnTo>
                  <a:pt x="1741160" y="3354855"/>
                </a:lnTo>
                <a:lnTo>
                  <a:pt x="1691362" y="3352932"/>
                </a:lnTo>
                <a:lnTo>
                  <a:pt x="1641922" y="3349749"/>
                </a:lnTo>
                <a:lnTo>
                  <a:pt x="1592859" y="3345321"/>
                </a:lnTo>
                <a:lnTo>
                  <a:pt x="1544191" y="3339666"/>
                </a:lnTo>
                <a:lnTo>
                  <a:pt x="1495935" y="3332800"/>
                </a:lnTo>
                <a:lnTo>
                  <a:pt x="1448110" y="3324740"/>
                </a:lnTo>
                <a:lnTo>
                  <a:pt x="1400733" y="3315504"/>
                </a:lnTo>
                <a:lnTo>
                  <a:pt x="1353823" y="3305107"/>
                </a:lnTo>
                <a:lnTo>
                  <a:pt x="1307398" y="3293567"/>
                </a:lnTo>
                <a:lnTo>
                  <a:pt x="1261475" y="3280900"/>
                </a:lnTo>
                <a:lnTo>
                  <a:pt x="1216072" y="3267123"/>
                </a:lnTo>
                <a:lnTo>
                  <a:pt x="1171208" y="3252254"/>
                </a:lnTo>
                <a:lnTo>
                  <a:pt x="1126900" y="3236309"/>
                </a:lnTo>
                <a:lnTo>
                  <a:pt x="1083166" y="3219304"/>
                </a:lnTo>
                <a:lnTo>
                  <a:pt x="1040025" y="3201257"/>
                </a:lnTo>
                <a:lnTo>
                  <a:pt x="997493" y="3182184"/>
                </a:lnTo>
                <a:lnTo>
                  <a:pt x="955590" y="3162103"/>
                </a:lnTo>
                <a:lnTo>
                  <a:pt x="914333" y="3141029"/>
                </a:lnTo>
                <a:lnTo>
                  <a:pt x="873740" y="3118981"/>
                </a:lnTo>
                <a:lnTo>
                  <a:pt x="833829" y="3095974"/>
                </a:lnTo>
                <a:lnTo>
                  <a:pt x="794618" y="3072025"/>
                </a:lnTo>
                <a:lnTo>
                  <a:pt x="756125" y="3047152"/>
                </a:lnTo>
                <a:lnTo>
                  <a:pt x="718368" y="3021371"/>
                </a:lnTo>
                <a:lnTo>
                  <a:pt x="681364" y="2994699"/>
                </a:lnTo>
                <a:lnTo>
                  <a:pt x="645133" y="2967152"/>
                </a:lnTo>
                <a:lnTo>
                  <a:pt x="609691" y="2938748"/>
                </a:lnTo>
                <a:lnTo>
                  <a:pt x="575057" y="2909504"/>
                </a:lnTo>
                <a:lnTo>
                  <a:pt x="541248" y="2879436"/>
                </a:lnTo>
                <a:lnTo>
                  <a:pt x="508283" y="2848561"/>
                </a:lnTo>
                <a:lnTo>
                  <a:pt x="476180" y="2816895"/>
                </a:lnTo>
                <a:lnTo>
                  <a:pt x="444956" y="2784457"/>
                </a:lnTo>
                <a:lnTo>
                  <a:pt x="414630" y="2751261"/>
                </a:lnTo>
                <a:lnTo>
                  <a:pt x="385219" y="2717326"/>
                </a:lnTo>
                <a:lnTo>
                  <a:pt x="356742" y="2682669"/>
                </a:lnTo>
                <a:lnTo>
                  <a:pt x="329216" y="2647305"/>
                </a:lnTo>
                <a:lnTo>
                  <a:pt x="302659" y="2611252"/>
                </a:lnTo>
                <a:lnTo>
                  <a:pt x="277090" y="2574526"/>
                </a:lnTo>
                <a:lnTo>
                  <a:pt x="252526" y="2537145"/>
                </a:lnTo>
                <a:lnTo>
                  <a:pt x="228985" y="2499125"/>
                </a:lnTo>
                <a:lnTo>
                  <a:pt x="206485" y="2460484"/>
                </a:lnTo>
                <a:lnTo>
                  <a:pt x="185045" y="2421237"/>
                </a:lnTo>
                <a:lnTo>
                  <a:pt x="164681" y="2381401"/>
                </a:lnTo>
                <a:lnTo>
                  <a:pt x="145413" y="2340995"/>
                </a:lnTo>
                <a:lnTo>
                  <a:pt x="127257" y="2300033"/>
                </a:lnTo>
                <a:lnTo>
                  <a:pt x="110233" y="2258534"/>
                </a:lnTo>
                <a:lnTo>
                  <a:pt x="94357" y="2216513"/>
                </a:lnTo>
                <a:lnTo>
                  <a:pt x="79648" y="2173989"/>
                </a:lnTo>
                <a:lnTo>
                  <a:pt x="66124" y="2130977"/>
                </a:lnTo>
                <a:lnTo>
                  <a:pt x="53803" y="2087494"/>
                </a:lnTo>
                <a:lnTo>
                  <a:pt x="42702" y="2043558"/>
                </a:lnTo>
                <a:lnTo>
                  <a:pt x="32840" y="1999185"/>
                </a:lnTo>
                <a:lnTo>
                  <a:pt x="24235" y="1954391"/>
                </a:lnTo>
                <a:lnTo>
                  <a:pt x="16905" y="1909194"/>
                </a:lnTo>
                <a:lnTo>
                  <a:pt x="10867" y="1863611"/>
                </a:lnTo>
                <a:lnTo>
                  <a:pt x="6139" y="1817658"/>
                </a:lnTo>
                <a:lnTo>
                  <a:pt x="2740" y="1771352"/>
                </a:lnTo>
                <a:lnTo>
                  <a:pt x="688" y="1724711"/>
                </a:lnTo>
                <a:lnTo>
                  <a:pt x="0" y="1677749"/>
                </a:lnTo>
                <a:close/>
              </a:path>
              <a:path w="3582669" h="3355975">
                <a:moveTo>
                  <a:pt x="990599" y="1695149"/>
                </a:moveTo>
                <a:lnTo>
                  <a:pt x="992033" y="1647588"/>
                </a:lnTo>
                <a:lnTo>
                  <a:pt x="996279" y="1600781"/>
                </a:lnTo>
                <a:lnTo>
                  <a:pt x="1003256" y="1554809"/>
                </a:lnTo>
                <a:lnTo>
                  <a:pt x="1012880" y="1509753"/>
                </a:lnTo>
                <a:lnTo>
                  <a:pt x="1025071" y="1465697"/>
                </a:lnTo>
                <a:lnTo>
                  <a:pt x="1039745" y="1422720"/>
                </a:lnTo>
                <a:lnTo>
                  <a:pt x="1056822" y="1380906"/>
                </a:lnTo>
                <a:lnTo>
                  <a:pt x="1076217" y="1340335"/>
                </a:lnTo>
                <a:lnTo>
                  <a:pt x="1097850" y="1301090"/>
                </a:lnTo>
                <a:lnTo>
                  <a:pt x="1121638" y="1263251"/>
                </a:lnTo>
                <a:lnTo>
                  <a:pt x="1147499" y="1226902"/>
                </a:lnTo>
                <a:lnTo>
                  <a:pt x="1175351" y="1192122"/>
                </a:lnTo>
                <a:lnTo>
                  <a:pt x="1205111" y="1158995"/>
                </a:lnTo>
                <a:lnTo>
                  <a:pt x="1236698" y="1127601"/>
                </a:lnTo>
                <a:lnTo>
                  <a:pt x="1270030" y="1098022"/>
                </a:lnTo>
                <a:lnTo>
                  <a:pt x="1305023" y="1070340"/>
                </a:lnTo>
                <a:lnTo>
                  <a:pt x="1341596" y="1044637"/>
                </a:lnTo>
                <a:lnTo>
                  <a:pt x="1379667" y="1020995"/>
                </a:lnTo>
                <a:lnTo>
                  <a:pt x="1419154" y="999494"/>
                </a:lnTo>
                <a:lnTo>
                  <a:pt x="1459974" y="980217"/>
                </a:lnTo>
                <a:lnTo>
                  <a:pt x="1502046" y="963245"/>
                </a:lnTo>
                <a:lnTo>
                  <a:pt x="1545286" y="948660"/>
                </a:lnTo>
                <a:lnTo>
                  <a:pt x="1589614" y="936544"/>
                </a:lnTo>
                <a:lnTo>
                  <a:pt x="1634946" y="926978"/>
                </a:lnTo>
                <a:lnTo>
                  <a:pt x="1681201" y="920045"/>
                </a:lnTo>
                <a:lnTo>
                  <a:pt x="1728296" y="915824"/>
                </a:lnTo>
                <a:lnTo>
                  <a:pt x="1776149" y="914399"/>
                </a:lnTo>
                <a:lnTo>
                  <a:pt x="1828031" y="916103"/>
                </a:lnTo>
                <a:lnTo>
                  <a:pt x="1879405" y="921171"/>
                </a:lnTo>
                <a:lnTo>
                  <a:pt x="1930118" y="929540"/>
                </a:lnTo>
                <a:lnTo>
                  <a:pt x="1980018" y="941148"/>
                </a:lnTo>
                <a:lnTo>
                  <a:pt x="2028951" y="955933"/>
                </a:lnTo>
                <a:lnTo>
                  <a:pt x="2076766" y="973831"/>
                </a:lnTo>
                <a:lnTo>
                  <a:pt x="2123310" y="994779"/>
                </a:lnTo>
                <a:lnTo>
                  <a:pt x="2168430" y="1018714"/>
                </a:lnTo>
                <a:lnTo>
                  <a:pt x="2211973" y="1045575"/>
                </a:lnTo>
                <a:lnTo>
                  <a:pt x="2253787" y="1075297"/>
                </a:lnTo>
                <a:lnTo>
                  <a:pt x="2293720" y="1107818"/>
                </a:lnTo>
                <a:lnTo>
                  <a:pt x="2331617" y="1143076"/>
                </a:lnTo>
                <a:lnTo>
                  <a:pt x="2367092" y="1180742"/>
                </a:lnTo>
                <a:lnTo>
                  <a:pt x="2399813" y="1220430"/>
                </a:lnTo>
                <a:lnTo>
                  <a:pt x="2429718" y="1261989"/>
                </a:lnTo>
                <a:lnTo>
                  <a:pt x="2456743" y="1305266"/>
                </a:lnTo>
                <a:lnTo>
                  <a:pt x="2480826" y="1350110"/>
                </a:lnTo>
                <a:lnTo>
                  <a:pt x="2501903" y="1396369"/>
                </a:lnTo>
                <a:lnTo>
                  <a:pt x="2519911" y="1443892"/>
                </a:lnTo>
                <a:lnTo>
                  <a:pt x="2534786" y="1492527"/>
                </a:lnTo>
                <a:lnTo>
                  <a:pt x="2546466" y="1542121"/>
                </a:lnTo>
                <a:lnTo>
                  <a:pt x="2554887" y="1592525"/>
                </a:lnTo>
                <a:lnTo>
                  <a:pt x="2559986" y="1643584"/>
                </a:lnTo>
                <a:lnTo>
                  <a:pt x="2561699" y="1695149"/>
                </a:lnTo>
                <a:lnTo>
                  <a:pt x="2560266" y="1742711"/>
                </a:lnTo>
                <a:lnTo>
                  <a:pt x="2556020" y="1789518"/>
                </a:lnTo>
                <a:lnTo>
                  <a:pt x="2549043" y="1835490"/>
                </a:lnTo>
                <a:lnTo>
                  <a:pt x="2539419" y="1880545"/>
                </a:lnTo>
                <a:lnTo>
                  <a:pt x="2527228" y="1924602"/>
                </a:lnTo>
                <a:lnTo>
                  <a:pt x="2512554" y="1967578"/>
                </a:lnTo>
                <a:lnTo>
                  <a:pt x="2495477" y="2009393"/>
                </a:lnTo>
                <a:lnTo>
                  <a:pt x="2476082" y="2049963"/>
                </a:lnTo>
                <a:lnTo>
                  <a:pt x="2454449" y="2089209"/>
                </a:lnTo>
                <a:lnTo>
                  <a:pt x="2430661" y="2127047"/>
                </a:lnTo>
                <a:lnTo>
                  <a:pt x="2404800" y="2163397"/>
                </a:lnTo>
                <a:lnTo>
                  <a:pt x="2376948" y="2198177"/>
                </a:lnTo>
                <a:lnTo>
                  <a:pt x="2347188" y="2231304"/>
                </a:lnTo>
                <a:lnTo>
                  <a:pt x="2315601" y="2262698"/>
                </a:lnTo>
                <a:lnTo>
                  <a:pt x="2282269" y="2292277"/>
                </a:lnTo>
                <a:lnTo>
                  <a:pt x="2247276" y="2319958"/>
                </a:lnTo>
                <a:lnTo>
                  <a:pt x="2210703" y="2345661"/>
                </a:lnTo>
                <a:lnTo>
                  <a:pt x="2172632" y="2369304"/>
                </a:lnTo>
                <a:lnTo>
                  <a:pt x="2133145" y="2390805"/>
                </a:lnTo>
                <a:lnTo>
                  <a:pt x="2092325" y="2410082"/>
                </a:lnTo>
                <a:lnTo>
                  <a:pt x="2050253" y="2427054"/>
                </a:lnTo>
                <a:lnTo>
                  <a:pt x="2007013" y="2441639"/>
                </a:lnTo>
                <a:lnTo>
                  <a:pt x="1962685" y="2453755"/>
                </a:lnTo>
                <a:lnTo>
                  <a:pt x="1917353" y="2463321"/>
                </a:lnTo>
                <a:lnTo>
                  <a:pt x="1871098" y="2470254"/>
                </a:lnTo>
                <a:lnTo>
                  <a:pt x="1824003" y="2474475"/>
                </a:lnTo>
                <a:lnTo>
                  <a:pt x="1776149" y="2475899"/>
                </a:lnTo>
                <a:lnTo>
                  <a:pt x="1728296" y="2474475"/>
                </a:lnTo>
                <a:lnTo>
                  <a:pt x="1681201" y="2470254"/>
                </a:lnTo>
                <a:lnTo>
                  <a:pt x="1634946" y="2463321"/>
                </a:lnTo>
                <a:lnTo>
                  <a:pt x="1589614" y="2453755"/>
                </a:lnTo>
                <a:lnTo>
                  <a:pt x="1545286" y="2441639"/>
                </a:lnTo>
                <a:lnTo>
                  <a:pt x="1502046" y="2427054"/>
                </a:lnTo>
                <a:lnTo>
                  <a:pt x="1459974" y="2410082"/>
                </a:lnTo>
                <a:lnTo>
                  <a:pt x="1419154" y="2390805"/>
                </a:lnTo>
                <a:lnTo>
                  <a:pt x="1379667" y="2369304"/>
                </a:lnTo>
                <a:lnTo>
                  <a:pt x="1341596" y="2345661"/>
                </a:lnTo>
                <a:lnTo>
                  <a:pt x="1305023" y="2319958"/>
                </a:lnTo>
                <a:lnTo>
                  <a:pt x="1270030" y="2292277"/>
                </a:lnTo>
                <a:lnTo>
                  <a:pt x="1236698" y="2262698"/>
                </a:lnTo>
                <a:lnTo>
                  <a:pt x="1205111" y="2231304"/>
                </a:lnTo>
                <a:lnTo>
                  <a:pt x="1175351" y="2198177"/>
                </a:lnTo>
                <a:lnTo>
                  <a:pt x="1147499" y="2163397"/>
                </a:lnTo>
                <a:lnTo>
                  <a:pt x="1121638" y="2127047"/>
                </a:lnTo>
                <a:lnTo>
                  <a:pt x="1097850" y="2089209"/>
                </a:lnTo>
                <a:lnTo>
                  <a:pt x="1076217" y="2049963"/>
                </a:lnTo>
                <a:lnTo>
                  <a:pt x="1056822" y="2009393"/>
                </a:lnTo>
                <a:lnTo>
                  <a:pt x="1039745" y="1967578"/>
                </a:lnTo>
                <a:lnTo>
                  <a:pt x="1025071" y="1924602"/>
                </a:lnTo>
                <a:lnTo>
                  <a:pt x="1012880" y="1880545"/>
                </a:lnTo>
                <a:lnTo>
                  <a:pt x="1003256" y="1835490"/>
                </a:lnTo>
                <a:lnTo>
                  <a:pt x="996279" y="1789518"/>
                </a:lnTo>
                <a:lnTo>
                  <a:pt x="992033" y="1742711"/>
                </a:lnTo>
                <a:lnTo>
                  <a:pt x="990599" y="1695149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09246" y="5319472"/>
            <a:ext cx="763270" cy="132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0810">
              <a:lnSpc>
                <a:spcPct val="152700"/>
              </a:lnSpc>
              <a:spcBef>
                <a:spcPts val="100"/>
              </a:spcBef>
            </a:pPr>
            <a:r>
              <a:rPr sz="2800" spc="-5" dirty="0">
                <a:solidFill>
                  <a:srgbClr val="2F5496"/>
                </a:solidFill>
                <a:latin typeface="Calibri"/>
                <a:cs typeface="Calibri"/>
              </a:rPr>
              <a:t>SLR 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31" y="280327"/>
            <a:ext cx="293687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b="1" spc="-5" dirty="0">
                <a:solidFill>
                  <a:srgbClr val="2F5496"/>
                </a:solidFill>
                <a:latin typeface="Calibri"/>
                <a:cs typeface="Calibri"/>
              </a:rPr>
              <a:t>Compiler Design </a:t>
            </a:r>
            <a:r>
              <a:rPr sz="30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C55A11"/>
                </a:solidFill>
                <a:latin typeface="Calibri"/>
                <a:cs typeface="Calibri"/>
              </a:rPr>
              <a:t>Bottom</a:t>
            </a:r>
            <a:r>
              <a:rPr sz="30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C55A11"/>
                </a:solidFill>
                <a:latin typeface="Calibri"/>
                <a:cs typeface="Calibri"/>
              </a:rPr>
              <a:t>up</a:t>
            </a:r>
            <a:r>
              <a:rPr sz="30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C55A11"/>
                </a:solidFill>
                <a:latin typeface="Calibri"/>
                <a:cs typeface="Calibri"/>
              </a:rPr>
              <a:t>Parsing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29617" y="3967446"/>
            <a:ext cx="689165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b="1" spc="-10" dirty="0">
                <a:solidFill>
                  <a:srgbClr val="C55A11"/>
                </a:solidFill>
                <a:latin typeface="Calibri"/>
                <a:cs typeface="Calibri"/>
              </a:rPr>
              <a:t>Conflicts</a:t>
            </a:r>
            <a:r>
              <a:rPr sz="47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4700" b="1" spc="-5" dirty="0">
                <a:solidFill>
                  <a:srgbClr val="C55A11"/>
                </a:solidFill>
                <a:latin typeface="Calibri"/>
                <a:cs typeface="Calibri"/>
              </a:rPr>
              <a:t>in</a:t>
            </a:r>
            <a:r>
              <a:rPr sz="47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4700" b="1" spc="-10" dirty="0">
                <a:solidFill>
                  <a:srgbClr val="C55A11"/>
                </a:solidFill>
                <a:latin typeface="Calibri"/>
                <a:cs typeface="Calibri"/>
              </a:rPr>
              <a:t>LR(0)</a:t>
            </a:r>
            <a:r>
              <a:rPr sz="47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4700" b="1" spc="-10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47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4700" b="1" spc="-5" dirty="0">
                <a:solidFill>
                  <a:srgbClr val="C55A11"/>
                </a:solidFill>
                <a:latin typeface="Calibri"/>
                <a:cs typeface="Calibri"/>
              </a:rPr>
              <a:t>SLR(1)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881754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Conflicts</a:t>
            </a:r>
            <a:r>
              <a:rPr sz="3000" spc="-15" dirty="0"/>
              <a:t> </a:t>
            </a:r>
            <a:r>
              <a:rPr sz="3000" spc="-5" dirty="0"/>
              <a:t>in</a:t>
            </a:r>
            <a:r>
              <a:rPr sz="3000" spc="-15" dirty="0"/>
              <a:t> </a:t>
            </a:r>
            <a:r>
              <a:rPr sz="3000" spc="-10" dirty="0"/>
              <a:t>LR(0)</a:t>
            </a:r>
            <a:r>
              <a:rPr sz="3000" spc="-20" dirty="0"/>
              <a:t> </a:t>
            </a:r>
            <a:r>
              <a:rPr sz="3000" spc="-2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337735"/>
            <a:ext cx="897826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exist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r/r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only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3510199"/>
            <a:ext cx="1375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ample: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749" y="5299375"/>
            <a:ext cx="898906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3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shift/reduce</a:t>
            </a:r>
            <a:r>
              <a:rPr sz="2800" b="1" spc="3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(s/r)</a:t>
            </a:r>
            <a:r>
              <a:rPr sz="2800" b="1" spc="3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</a:t>
            </a:r>
            <a:r>
              <a:rPr sz="2800" b="1" spc="3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occurs</a:t>
            </a:r>
            <a:r>
              <a:rPr sz="2800" b="1" spc="3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3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3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</a:t>
            </a:r>
            <a:r>
              <a:rPr sz="2800" b="1" spc="3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3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3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terminal.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749" y="6471839"/>
            <a:ext cx="1375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ample: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97399" y="3579050"/>
            <a:ext cx="2675255" cy="1294130"/>
          </a:xfrm>
          <a:custGeom>
            <a:avLst/>
            <a:gdLst/>
            <a:ahLst/>
            <a:cxnLst/>
            <a:rect l="l" t="t" r="r" b="b"/>
            <a:pathLst>
              <a:path w="2675254" h="1294129">
                <a:moveTo>
                  <a:pt x="0" y="0"/>
                </a:moveTo>
                <a:lnTo>
                  <a:pt x="2675099" y="0"/>
                </a:lnTo>
                <a:lnTo>
                  <a:pt x="2675099" y="1293899"/>
                </a:lnTo>
                <a:lnTo>
                  <a:pt x="0" y="1293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3125" y="3558996"/>
            <a:ext cx="22936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0" dirty="0">
                <a:solidFill>
                  <a:srgbClr val="2F5496"/>
                </a:solidFill>
                <a:latin typeface="Cambria"/>
                <a:cs typeface="Cambria"/>
              </a:rPr>
              <a:t>⍺</a:t>
            </a:r>
            <a:r>
              <a:rPr sz="2800" spc="-3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50" dirty="0">
                <a:solidFill>
                  <a:srgbClr val="2F5496"/>
                </a:solidFill>
                <a:latin typeface="Times New Roman"/>
                <a:cs typeface="Times New Roman"/>
              </a:rPr>
              <a:t>ꞵ</a:t>
            </a:r>
            <a:r>
              <a:rPr sz="2800" spc="-15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09550" algn="ctr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31499" y="6627049"/>
            <a:ext cx="3541395" cy="1294130"/>
          </a:xfrm>
          <a:custGeom>
            <a:avLst/>
            <a:gdLst/>
            <a:ahLst/>
            <a:cxnLst/>
            <a:rect l="l" t="t" r="r" b="b"/>
            <a:pathLst>
              <a:path w="3541395" h="1294129">
                <a:moveTo>
                  <a:pt x="0" y="0"/>
                </a:moveTo>
                <a:lnTo>
                  <a:pt x="3540899" y="0"/>
                </a:lnTo>
                <a:lnTo>
                  <a:pt x="3540899" y="1293899"/>
                </a:lnTo>
                <a:lnTo>
                  <a:pt x="0" y="1293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17225" y="6606996"/>
            <a:ext cx="25495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50" dirty="0">
                <a:solidFill>
                  <a:srgbClr val="2F5496"/>
                </a:solidFill>
                <a:latin typeface="Times New Roman"/>
                <a:cs typeface="Times New Roman"/>
              </a:rPr>
              <a:t>ꞵ</a:t>
            </a:r>
            <a:r>
              <a:rPr sz="2800" spc="-114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0" dirty="0">
                <a:solidFill>
                  <a:srgbClr val="2F5496"/>
                </a:solidFill>
                <a:latin typeface="Cambria"/>
                <a:cs typeface="Cambria"/>
              </a:rPr>
              <a:t>⍺</a:t>
            </a:r>
            <a:r>
              <a:rPr sz="2800" spc="-2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64452" y="7460436"/>
            <a:ext cx="287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39249" y="6831524"/>
            <a:ext cx="4011295" cy="900430"/>
          </a:xfrm>
          <a:custGeom>
            <a:avLst/>
            <a:gdLst/>
            <a:ahLst/>
            <a:cxnLst/>
            <a:rect l="l" t="t" r="r" b="b"/>
            <a:pathLst>
              <a:path w="4011295" h="900429">
                <a:moveTo>
                  <a:pt x="0" y="0"/>
                </a:moveTo>
                <a:lnTo>
                  <a:pt x="4010999" y="0"/>
                </a:lnTo>
                <a:lnTo>
                  <a:pt x="4010999" y="900299"/>
                </a:lnTo>
                <a:lnTo>
                  <a:pt x="0" y="9002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54937" y="6828031"/>
            <a:ext cx="4119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  <a:tab pos="2484120" algn="l"/>
                <a:tab pos="3398520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29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50" dirty="0">
                <a:solidFill>
                  <a:srgbClr val="2F5496"/>
                </a:solidFill>
                <a:latin typeface="Times New Roman"/>
                <a:cs typeface="Times New Roman"/>
              </a:rPr>
              <a:t>ꞵ</a:t>
            </a:r>
            <a:r>
              <a:rPr sz="2800" spc="-114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R="483870" algn="r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077404" y="7261000"/>
            <a:ext cx="53340" cy="41275"/>
            <a:chOff x="8077404" y="7261000"/>
            <a:chExt cx="53340" cy="41275"/>
          </a:xfrm>
        </p:grpSpPr>
        <p:sp>
          <p:nvSpPr>
            <p:cNvPr id="17" name="object 17"/>
            <p:cNvSpPr/>
            <p:nvPr/>
          </p:nvSpPr>
          <p:spPr>
            <a:xfrm>
              <a:off x="8082167" y="72657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166" y="0"/>
                  </a:lnTo>
                  <a:lnTo>
                    <a:pt x="43308" y="1596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82167" y="72657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308" y="15962"/>
                  </a:lnTo>
                  <a:lnTo>
                    <a:pt x="166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71600" y="6717200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63283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Conflicts</a:t>
            </a:r>
            <a:r>
              <a:rPr sz="3000" spc="-20" dirty="0"/>
              <a:t> </a:t>
            </a:r>
            <a:r>
              <a:rPr sz="3000" spc="-5" dirty="0"/>
              <a:t>in</a:t>
            </a:r>
            <a:r>
              <a:rPr sz="3000" spc="-15" dirty="0"/>
              <a:t> </a:t>
            </a:r>
            <a:r>
              <a:rPr sz="3000" spc="-5" dirty="0"/>
              <a:t>SLR</a:t>
            </a:r>
            <a:r>
              <a:rPr sz="3000" spc="-15" dirty="0"/>
              <a:t> </a:t>
            </a:r>
            <a:r>
              <a:rPr sz="3000" spc="-2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320999" y="4798250"/>
            <a:ext cx="2675255" cy="1294130"/>
          </a:xfrm>
          <a:custGeom>
            <a:avLst/>
            <a:gdLst/>
            <a:ahLst/>
            <a:cxnLst/>
            <a:rect l="l" t="t" r="r" b="b"/>
            <a:pathLst>
              <a:path w="2675254" h="1294129">
                <a:moveTo>
                  <a:pt x="0" y="0"/>
                </a:moveTo>
                <a:lnTo>
                  <a:pt x="2675099" y="0"/>
                </a:lnTo>
                <a:lnTo>
                  <a:pt x="2675099" y="1293899"/>
                </a:lnTo>
                <a:lnTo>
                  <a:pt x="0" y="1293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749" y="2493271"/>
            <a:ext cx="9345930" cy="520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exist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r/r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SLR if and only if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intersection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sets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left-hand-sides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both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not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empty.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Example:</a:t>
            </a:r>
            <a:endParaRPr sz="2800" dirty="0">
              <a:latin typeface="Calibri"/>
              <a:cs typeface="Calibri"/>
            </a:endParaRPr>
          </a:p>
          <a:p>
            <a:pPr marL="1649730">
              <a:lnSpc>
                <a:spcPct val="100000"/>
              </a:lnSpc>
              <a:spcBef>
                <a:spcPts val="1540"/>
              </a:spcBef>
              <a:tabLst>
                <a:tab pos="2564130" algn="l"/>
                <a:tab pos="3478529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0" dirty="0">
                <a:solidFill>
                  <a:srgbClr val="2F5496"/>
                </a:solidFill>
                <a:latin typeface="Cambria"/>
                <a:cs typeface="Cambria"/>
              </a:rPr>
              <a:t>⍺</a:t>
            </a:r>
            <a:r>
              <a:rPr sz="2800" spc="-2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1649730">
              <a:lnSpc>
                <a:spcPct val="100000"/>
              </a:lnSpc>
              <a:tabLst>
                <a:tab pos="2564130" algn="l"/>
                <a:tab pos="3478529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50" dirty="0">
                <a:solidFill>
                  <a:srgbClr val="2F5496"/>
                </a:solidFill>
                <a:latin typeface="Times New Roman"/>
                <a:cs typeface="Times New Roman"/>
              </a:rPr>
              <a:t>ꞵ</a:t>
            </a:r>
            <a:r>
              <a:rPr sz="2800" spc="-110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76415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9910" algn="l"/>
              </a:tabLst>
            </a:pPr>
            <a:r>
              <a:rPr sz="2800" b="1" spc="-5">
                <a:solidFill>
                  <a:srgbClr val="2F5496"/>
                </a:solidFill>
                <a:latin typeface="Calibri"/>
                <a:cs typeface="Calibri"/>
              </a:rPr>
              <a:t>If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(There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something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common),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exists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reduce-reduce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63283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Conflicts</a:t>
            </a:r>
            <a:r>
              <a:rPr sz="3000" spc="-20" dirty="0"/>
              <a:t> </a:t>
            </a:r>
            <a:r>
              <a:rPr sz="3000" spc="-5" dirty="0"/>
              <a:t>in</a:t>
            </a:r>
            <a:r>
              <a:rPr sz="3000" spc="-15" dirty="0"/>
              <a:t> </a:t>
            </a:r>
            <a:r>
              <a:rPr sz="3000" spc="-5" dirty="0"/>
              <a:t>SLR</a:t>
            </a:r>
            <a:r>
              <a:rPr sz="3000" spc="-15" dirty="0"/>
              <a:t> </a:t>
            </a:r>
            <a:r>
              <a:rPr sz="3000" spc="-2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580035"/>
            <a:ext cx="9357360" cy="260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shift/reduce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(s/r)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 occurs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SLR when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6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5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6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5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terminal,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6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6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</a:t>
            </a:r>
            <a:r>
              <a:rPr sz="2800" b="1" spc="6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left-hand-side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 contains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terminal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which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7204867"/>
            <a:ext cx="8787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follow(A)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contains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90" dirty="0">
                <a:solidFill>
                  <a:srgbClr val="2F5496"/>
                </a:solidFill>
                <a:latin typeface="Calibri"/>
                <a:cs typeface="Calibri"/>
              </a:rPr>
              <a:t>‘a’,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shift-reduce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2136" y="5445950"/>
            <a:ext cx="3422650" cy="1294130"/>
          </a:xfrm>
          <a:custGeom>
            <a:avLst/>
            <a:gdLst/>
            <a:ahLst/>
            <a:cxnLst/>
            <a:rect l="l" t="t" r="r" b="b"/>
            <a:pathLst>
              <a:path w="3422650" h="1294129">
                <a:moveTo>
                  <a:pt x="0" y="0"/>
                </a:moveTo>
                <a:lnTo>
                  <a:pt x="3422255" y="0"/>
                </a:lnTo>
                <a:lnTo>
                  <a:pt x="3422255" y="1293899"/>
                </a:lnTo>
                <a:lnTo>
                  <a:pt x="0" y="1293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7861" y="5425896"/>
            <a:ext cx="25495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50" dirty="0">
                <a:solidFill>
                  <a:srgbClr val="2F5496"/>
                </a:solidFill>
                <a:latin typeface="Times New Roman"/>
                <a:cs typeface="Times New Roman"/>
              </a:rPr>
              <a:t>ꞵ</a:t>
            </a:r>
            <a:r>
              <a:rPr sz="2800" spc="-114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0" dirty="0">
                <a:solidFill>
                  <a:srgbClr val="2F5496"/>
                </a:solidFill>
                <a:latin typeface="Cambria"/>
                <a:cs typeface="Cambria"/>
              </a:rPr>
              <a:t>⍺</a:t>
            </a:r>
            <a:r>
              <a:rPr sz="2800" spc="-2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5765" y="6279336"/>
            <a:ext cx="287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60804" y="5608249"/>
            <a:ext cx="3422650" cy="969644"/>
          </a:xfrm>
          <a:custGeom>
            <a:avLst/>
            <a:gdLst/>
            <a:ahLst/>
            <a:cxnLst/>
            <a:rect l="l" t="t" r="r" b="b"/>
            <a:pathLst>
              <a:path w="3422650" h="969645">
                <a:moveTo>
                  <a:pt x="0" y="0"/>
                </a:moveTo>
                <a:lnTo>
                  <a:pt x="3422255" y="0"/>
                </a:lnTo>
                <a:lnTo>
                  <a:pt x="3422255" y="969299"/>
                </a:lnTo>
                <a:lnTo>
                  <a:pt x="0" y="9692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6529" y="5639256"/>
            <a:ext cx="2548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50" dirty="0">
                <a:solidFill>
                  <a:srgbClr val="2F5496"/>
                </a:solidFill>
                <a:latin typeface="Times New Roman"/>
                <a:cs typeface="Times New Roman"/>
              </a:rPr>
              <a:t>ꞵ</a:t>
            </a:r>
            <a:r>
              <a:rPr sz="2800" spc="-114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4434" y="6065976"/>
            <a:ext cx="287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84391" y="6072404"/>
            <a:ext cx="1867535" cy="41275"/>
            <a:chOff x="4284391" y="6072404"/>
            <a:chExt cx="1867535" cy="41275"/>
          </a:xfrm>
        </p:grpSpPr>
        <p:sp>
          <p:nvSpPr>
            <p:cNvPr id="14" name="object 14"/>
            <p:cNvSpPr/>
            <p:nvPr/>
          </p:nvSpPr>
          <p:spPr>
            <a:xfrm>
              <a:off x="4284391" y="6092899"/>
              <a:ext cx="1819275" cy="0"/>
            </a:xfrm>
            <a:custGeom>
              <a:avLst/>
              <a:gdLst/>
              <a:ahLst/>
              <a:cxnLst/>
              <a:rect l="l" t="t" r="r" b="b"/>
              <a:pathLst>
                <a:path w="1819275">
                  <a:moveTo>
                    <a:pt x="0" y="0"/>
                  </a:moveTo>
                  <a:lnTo>
                    <a:pt x="181919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03591" y="6077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03591" y="6077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030424" y="5536101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801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29876" y="4117733"/>
            <a:ext cx="7462520" cy="1784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sz="3000" b="1" spc="-15" dirty="0">
                <a:latin typeface="Calibri"/>
                <a:cs typeface="Calibri"/>
                <a:hlinkClick r:id="rId2"/>
              </a:rPr>
              <a:t>preetkanw</a:t>
            </a:r>
            <a:r>
              <a:rPr sz="3000" b="1" spc="-15" dirty="0">
                <a:latin typeface="Calibri"/>
                <a:cs typeface="Calibri"/>
                <a:hlinkClick r:id="rId3"/>
              </a:rPr>
              <a:t>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18529" y="465949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720" y="7319543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4369" y="2141654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9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74002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Lecture</a:t>
            </a:r>
            <a:r>
              <a:rPr sz="3000" spc="-70" dirty="0"/>
              <a:t> </a:t>
            </a:r>
            <a:r>
              <a:rPr sz="3000" spc="-10" dirty="0"/>
              <a:t>overview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651" y="2645915"/>
            <a:ext cx="5698490" cy="347789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lecture,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about: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Comparison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between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500"/>
              </a:spcBef>
              <a:buClr>
                <a:srgbClr val="2F5496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Viable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prefix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Calibri"/>
                <a:cs typeface="Calibri"/>
              </a:rPr>
              <a:t>its</a:t>
            </a:r>
            <a:r>
              <a:rPr sz="2800" b="1" spc="-15" dirty="0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597"/>
                </a:solidFill>
                <a:latin typeface="Calibri"/>
                <a:cs typeface="Calibri"/>
              </a:rPr>
              <a:t>importance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27926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Introduction</a:t>
            </a:r>
            <a:r>
              <a:rPr sz="3000" spc="-30" dirty="0"/>
              <a:t> </a:t>
            </a:r>
            <a:r>
              <a:rPr sz="3000" spc="-15" dirty="0"/>
              <a:t>to</a:t>
            </a:r>
            <a:r>
              <a:rPr sz="3000" spc="-30" dirty="0"/>
              <a:t> </a:t>
            </a:r>
            <a:r>
              <a:rPr sz="3000" spc="-5" dirty="0"/>
              <a:t>SLR</a:t>
            </a:r>
            <a:r>
              <a:rPr sz="3000" spc="-25" dirty="0"/>
              <a:t> 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0596" y="2427606"/>
            <a:ext cx="9103995" cy="540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5080" indent="-443865" algn="just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Considering SLR(1),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stands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simple.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structure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operation,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everything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you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already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learned about LR(0) applies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here.</a:t>
            </a:r>
            <a:endParaRPr sz="2800">
              <a:latin typeface="Calibri"/>
              <a:cs typeface="Calibri"/>
            </a:endParaRPr>
          </a:p>
          <a:p>
            <a:pPr marL="455930" marR="6985" indent="-443865" algn="just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difference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comes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assigning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actions,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where 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going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 one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token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help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arbitrate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among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conflicts.</a:t>
            </a:r>
            <a:endParaRPr sz="2800">
              <a:latin typeface="Calibri"/>
              <a:cs typeface="Calibri"/>
            </a:endParaRPr>
          </a:p>
          <a:p>
            <a:pPr marL="455930" marR="11430" indent="-443865" algn="just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think back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kind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conflicts we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encountered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 parsing, it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was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actions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cause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 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grief.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an LR(0)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 most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action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cannot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both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shift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instructions.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27926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Introduction</a:t>
            </a:r>
            <a:r>
              <a:rPr sz="3000" spc="-30" dirty="0"/>
              <a:t> </a:t>
            </a:r>
            <a:r>
              <a:rPr sz="3000" spc="-15" dirty="0"/>
              <a:t>to</a:t>
            </a:r>
            <a:r>
              <a:rPr sz="3000" spc="-30" dirty="0"/>
              <a:t> </a:t>
            </a:r>
            <a:r>
              <a:rPr sz="3000" spc="-5" dirty="0"/>
              <a:t>SLR</a:t>
            </a:r>
            <a:r>
              <a:rPr sz="3000" spc="-25" dirty="0"/>
              <a:t> 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0596" y="2429396"/>
            <a:ext cx="90824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5080" indent="-44386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Since</a:t>
            </a:r>
            <a:r>
              <a:rPr sz="2800" b="1" spc="1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1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sz="2800" b="1" spc="1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1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indicated</a:t>
            </a:r>
            <a:r>
              <a:rPr sz="2800" b="1" spc="1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sz="2800" b="1" spc="1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</a:t>
            </a:r>
            <a:r>
              <a:rPr sz="2800" b="1" spc="1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item,</a:t>
            </a:r>
            <a:r>
              <a:rPr sz="2800" b="1" spc="1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1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dictates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 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 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itself.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596" y="3658756"/>
            <a:ext cx="2987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5930" algn="l"/>
                <a:tab pos="456565" algn="l"/>
                <a:tab pos="1212215" algn="l"/>
                <a:tab pos="206692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But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let's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revisit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6898" y="3658756"/>
            <a:ext cx="5902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030" algn="l"/>
                <a:tab pos="2710815" algn="l"/>
                <a:tab pos="3563620" algn="l"/>
                <a:tab pos="4006850" algn="l"/>
                <a:tab pos="4742815" algn="l"/>
                <a:tab pos="566102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assum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m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596" y="4085476"/>
            <a:ext cx="9103360" cy="4119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7620" algn="just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complete,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choose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reduce.</a:t>
            </a:r>
            <a:r>
              <a:rPr sz="2800" b="1" spc="6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always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appropriate?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peeked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upcoming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token,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tell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something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invalidates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455930" marR="5080" indent="-443865" algn="just">
              <a:lnSpc>
                <a:spcPct val="100000"/>
              </a:lnSpc>
              <a:spcBef>
                <a:spcPts val="1939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Basically,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says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should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not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blindly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put</a:t>
            </a:r>
            <a:r>
              <a:rPr sz="2800" b="1" spc="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‘reduce’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move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entire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action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perform some sort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see what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buffer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then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decision!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0" dirty="0"/>
              <a:t>Follow</a:t>
            </a:r>
            <a:r>
              <a:rPr sz="3000" spc="-15" dirty="0"/>
              <a:t> </a:t>
            </a:r>
            <a:r>
              <a:rPr sz="3000" spc="-10" dirty="0"/>
              <a:t>set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301254"/>
            <a:ext cx="9117330" cy="36474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How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does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look-ahead?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places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move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only in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set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follow(LHS)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  <a:tabLst>
                <a:tab pos="694690" algn="l"/>
                <a:tab pos="1271905" algn="l"/>
                <a:tab pos="2753360" algn="l"/>
                <a:tab pos="3118485" algn="l"/>
                <a:tab pos="4380865" algn="l"/>
                <a:tab pos="4833620" algn="l"/>
                <a:tab pos="5462270" algn="l"/>
                <a:tab pos="6039485" algn="l"/>
                <a:tab pos="6478905" algn="l"/>
                <a:tab pos="6964045" algn="l"/>
                <a:tab pos="849503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ollow(X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erminal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rules.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sz="2800" b="1" spc="3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sz="2800" b="1" spc="3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previous</a:t>
            </a:r>
            <a:r>
              <a:rPr sz="2800" b="1" spc="3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(Example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18.3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previous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lecture):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7699" y="6096678"/>
          <a:ext cx="3493133" cy="188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430"/>
                <a:gridCol w="959484"/>
                <a:gridCol w="998219"/>
              </a:tblGrid>
              <a:tr h="450771">
                <a:tc>
                  <a:txBody>
                    <a:bodyPr/>
                    <a:lstStyle/>
                    <a:p>
                      <a:pPr marL="946150">
                        <a:lnSpc>
                          <a:spcPts val="3095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0" dirty="0"/>
              <a:t>Follow</a:t>
            </a:r>
            <a:r>
              <a:rPr sz="3000" spc="-15" dirty="0"/>
              <a:t> </a:t>
            </a:r>
            <a:r>
              <a:rPr sz="3000" spc="-10" dirty="0"/>
              <a:t>set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419918"/>
            <a:ext cx="80505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Recall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was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shift/reduce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I2: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84699" y="3045649"/>
          <a:ext cx="2976245" cy="1305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920"/>
                <a:gridCol w="1005840"/>
                <a:gridCol w="1340485"/>
              </a:tblGrid>
              <a:tr h="451098">
                <a:tc>
                  <a:txBody>
                    <a:bodyPr/>
                    <a:lstStyle/>
                    <a:p>
                      <a:pPr marL="85725">
                        <a:lnSpc>
                          <a:spcPts val="335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335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35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  <a:tr h="854801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R="2540" algn="r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0402275" y="3657550"/>
            <a:ext cx="3608070" cy="3169285"/>
            <a:chOff x="10402275" y="3657550"/>
            <a:chExt cx="3608070" cy="3169285"/>
          </a:xfrm>
        </p:grpSpPr>
        <p:sp>
          <p:nvSpPr>
            <p:cNvPr id="8" name="object 8"/>
            <p:cNvSpPr/>
            <p:nvPr/>
          </p:nvSpPr>
          <p:spPr>
            <a:xfrm>
              <a:off x="10414975" y="3670250"/>
              <a:ext cx="3582670" cy="3143885"/>
            </a:xfrm>
            <a:custGeom>
              <a:avLst/>
              <a:gdLst/>
              <a:ahLst/>
              <a:cxnLst/>
              <a:rect l="l" t="t" r="r" b="b"/>
              <a:pathLst>
                <a:path w="3582669" h="3143884">
                  <a:moveTo>
                    <a:pt x="3058638" y="3143699"/>
                  </a:moveTo>
                  <a:lnTo>
                    <a:pt x="523959" y="3143699"/>
                  </a:lnTo>
                  <a:lnTo>
                    <a:pt x="476268" y="3141558"/>
                  </a:lnTo>
                  <a:lnTo>
                    <a:pt x="429777" y="3135258"/>
                  </a:lnTo>
                  <a:lnTo>
                    <a:pt x="384670" y="3124983"/>
                  </a:lnTo>
                  <a:lnTo>
                    <a:pt x="341133" y="3110919"/>
                  </a:lnTo>
                  <a:lnTo>
                    <a:pt x="299350" y="3093251"/>
                  </a:lnTo>
                  <a:lnTo>
                    <a:pt x="259507" y="3072164"/>
                  </a:lnTo>
                  <a:lnTo>
                    <a:pt x="221788" y="3047842"/>
                  </a:lnTo>
                  <a:lnTo>
                    <a:pt x="186379" y="3020471"/>
                  </a:lnTo>
                  <a:lnTo>
                    <a:pt x="153464" y="2990235"/>
                  </a:lnTo>
                  <a:lnTo>
                    <a:pt x="123228" y="2957320"/>
                  </a:lnTo>
                  <a:lnTo>
                    <a:pt x="95857" y="2921911"/>
                  </a:lnTo>
                  <a:lnTo>
                    <a:pt x="71535" y="2884192"/>
                  </a:lnTo>
                  <a:lnTo>
                    <a:pt x="50448" y="2844349"/>
                  </a:lnTo>
                  <a:lnTo>
                    <a:pt x="32780" y="2802566"/>
                  </a:lnTo>
                  <a:lnTo>
                    <a:pt x="18716" y="2759028"/>
                  </a:lnTo>
                  <a:lnTo>
                    <a:pt x="8441" y="2713922"/>
                  </a:lnTo>
                  <a:lnTo>
                    <a:pt x="2141" y="2667430"/>
                  </a:lnTo>
                  <a:lnTo>
                    <a:pt x="0" y="2619739"/>
                  </a:lnTo>
                  <a:lnTo>
                    <a:pt x="0" y="523960"/>
                  </a:lnTo>
                  <a:lnTo>
                    <a:pt x="2141" y="476269"/>
                  </a:lnTo>
                  <a:lnTo>
                    <a:pt x="8441" y="429777"/>
                  </a:lnTo>
                  <a:lnTo>
                    <a:pt x="18716" y="384671"/>
                  </a:lnTo>
                  <a:lnTo>
                    <a:pt x="32780" y="341133"/>
                  </a:lnTo>
                  <a:lnTo>
                    <a:pt x="50448" y="299350"/>
                  </a:lnTo>
                  <a:lnTo>
                    <a:pt x="71535" y="259507"/>
                  </a:lnTo>
                  <a:lnTo>
                    <a:pt x="95857" y="221788"/>
                  </a:lnTo>
                  <a:lnTo>
                    <a:pt x="123228" y="186379"/>
                  </a:lnTo>
                  <a:lnTo>
                    <a:pt x="153464" y="153464"/>
                  </a:lnTo>
                  <a:lnTo>
                    <a:pt x="186379" y="123228"/>
                  </a:lnTo>
                  <a:lnTo>
                    <a:pt x="221788" y="95857"/>
                  </a:lnTo>
                  <a:lnTo>
                    <a:pt x="259507" y="71535"/>
                  </a:lnTo>
                  <a:lnTo>
                    <a:pt x="299350" y="50448"/>
                  </a:lnTo>
                  <a:lnTo>
                    <a:pt x="341133" y="32780"/>
                  </a:lnTo>
                  <a:lnTo>
                    <a:pt x="384670" y="18716"/>
                  </a:lnTo>
                  <a:lnTo>
                    <a:pt x="429777" y="8441"/>
                  </a:lnTo>
                  <a:lnTo>
                    <a:pt x="476268" y="2141"/>
                  </a:lnTo>
                  <a:lnTo>
                    <a:pt x="523959" y="0"/>
                  </a:lnTo>
                  <a:lnTo>
                    <a:pt x="3058638" y="0"/>
                  </a:lnTo>
                  <a:lnTo>
                    <a:pt x="3110426" y="2563"/>
                  </a:lnTo>
                  <a:lnTo>
                    <a:pt x="3161336" y="10160"/>
                  </a:lnTo>
                  <a:lnTo>
                    <a:pt x="3211025" y="22648"/>
                  </a:lnTo>
                  <a:lnTo>
                    <a:pt x="3259150" y="39884"/>
                  </a:lnTo>
                  <a:lnTo>
                    <a:pt x="3305367" y="61725"/>
                  </a:lnTo>
                  <a:lnTo>
                    <a:pt x="3349333" y="88031"/>
                  </a:lnTo>
                  <a:lnTo>
                    <a:pt x="3390703" y="118658"/>
                  </a:lnTo>
                  <a:lnTo>
                    <a:pt x="3429135" y="153464"/>
                  </a:lnTo>
                  <a:lnTo>
                    <a:pt x="3463941" y="191896"/>
                  </a:lnTo>
                  <a:lnTo>
                    <a:pt x="3494568" y="233267"/>
                  </a:lnTo>
                  <a:lnTo>
                    <a:pt x="3520874" y="277232"/>
                  </a:lnTo>
                  <a:lnTo>
                    <a:pt x="3542716" y="323449"/>
                  </a:lnTo>
                  <a:lnTo>
                    <a:pt x="3559951" y="371574"/>
                  </a:lnTo>
                  <a:lnTo>
                    <a:pt x="3572439" y="421263"/>
                  </a:lnTo>
                  <a:lnTo>
                    <a:pt x="3580036" y="472173"/>
                  </a:lnTo>
                  <a:lnTo>
                    <a:pt x="3582599" y="523960"/>
                  </a:lnTo>
                  <a:lnTo>
                    <a:pt x="3582599" y="2619739"/>
                  </a:lnTo>
                  <a:lnTo>
                    <a:pt x="3580458" y="2667430"/>
                  </a:lnTo>
                  <a:lnTo>
                    <a:pt x="3574158" y="2713922"/>
                  </a:lnTo>
                  <a:lnTo>
                    <a:pt x="3563883" y="2759028"/>
                  </a:lnTo>
                  <a:lnTo>
                    <a:pt x="3549819" y="2802566"/>
                  </a:lnTo>
                  <a:lnTo>
                    <a:pt x="3532151" y="2844349"/>
                  </a:lnTo>
                  <a:lnTo>
                    <a:pt x="3511064" y="2884192"/>
                  </a:lnTo>
                  <a:lnTo>
                    <a:pt x="3486742" y="2921911"/>
                  </a:lnTo>
                  <a:lnTo>
                    <a:pt x="3459371" y="2957320"/>
                  </a:lnTo>
                  <a:lnTo>
                    <a:pt x="3429135" y="2990235"/>
                  </a:lnTo>
                  <a:lnTo>
                    <a:pt x="3396220" y="3020471"/>
                  </a:lnTo>
                  <a:lnTo>
                    <a:pt x="3360811" y="3047842"/>
                  </a:lnTo>
                  <a:lnTo>
                    <a:pt x="3323092" y="3072164"/>
                  </a:lnTo>
                  <a:lnTo>
                    <a:pt x="3283248" y="3093251"/>
                  </a:lnTo>
                  <a:lnTo>
                    <a:pt x="3241466" y="3110919"/>
                  </a:lnTo>
                  <a:lnTo>
                    <a:pt x="3197928" y="3124983"/>
                  </a:lnTo>
                  <a:lnTo>
                    <a:pt x="3152821" y="3135258"/>
                  </a:lnTo>
                  <a:lnTo>
                    <a:pt x="3106330" y="3141558"/>
                  </a:lnTo>
                  <a:lnTo>
                    <a:pt x="3058638" y="3143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14975" y="3670250"/>
              <a:ext cx="3582670" cy="3143885"/>
            </a:xfrm>
            <a:custGeom>
              <a:avLst/>
              <a:gdLst/>
              <a:ahLst/>
              <a:cxnLst/>
              <a:rect l="l" t="t" r="r" b="b"/>
              <a:pathLst>
                <a:path w="3582669" h="3143884">
                  <a:moveTo>
                    <a:pt x="0" y="523960"/>
                  </a:moveTo>
                  <a:lnTo>
                    <a:pt x="2141" y="476269"/>
                  </a:lnTo>
                  <a:lnTo>
                    <a:pt x="8441" y="429777"/>
                  </a:lnTo>
                  <a:lnTo>
                    <a:pt x="18716" y="384671"/>
                  </a:lnTo>
                  <a:lnTo>
                    <a:pt x="32780" y="341133"/>
                  </a:lnTo>
                  <a:lnTo>
                    <a:pt x="50448" y="299350"/>
                  </a:lnTo>
                  <a:lnTo>
                    <a:pt x="71535" y="259507"/>
                  </a:lnTo>
                  <a:lnTo>
                    <a:pt x="95857" y="221788"/>
                  </a:lnTo>
                  <a:lnTo>
                    <a:pt x="123228" y="186379"/>
                  </a:lnTo>
                  <a:lnTo>
                    <a:pt x="153464" y="153464"/>
                  </a:lnTo>
                  <a:lnTo>
                    <a:pt x="186379" y="123228"/>
                  </a:lnTo>
                  <a:lnTo>
                    <a:pt x="221788" y="95857"/>
                  </a:lnTo>
                  <a:lnTo>
                    <a:pt x="259507" y="71535"/>
                  </a:lnTo>
                  <a:lnTo>
                    <a:pt x="299350" y="50448"/>
                  </a:lnTo>
                  <a:lnTo>
                    <a:pt x="341133" y="32780"/>
                  </a:lnTo>
                  <a:lnTo>
                    <a:pt x="384670" y="18716"/>
                  </a:lnTo>
                  <a:lnTo>
                    <a:pt x="429777" y="8441"/>
                  </a:lnTo>
                  <a:lnTo>
                    <a:pt x="476268" y="2141"/>
                  </a:lnTo>
                  <a:lnTo>
                    <a:pt x="523959" y="0"/>
                  </a:lnTo>
                  <a:lnTo>
                    <a:pt x="3058638" y="0"/>
                  </a:lnTo>
                  <a:lnTo>
                    <a:pt x="3110426" y="2563"/>
                  </a:lnTo>
                  <a:lnTo>
                    <a:pt x="3161336" y="10160"/>
                  </a:lnTo>
                  <a:lnTo>
                    <a:pt x="3211025" y="22648"/>
                  </a:lnTo>
                  <a:lnTo>
                    <a:pt x="3259150" y="39884"/>
                  </a:lnTo>
                  <a:lnTo>
                    <a:pt x="3305367" y="61725"/>
                  </a:lnTo>
                  <a:lnTo>
                    <a:pt x="3349333" y="88031"/>
                  </a:lnTo>
                  <a:lnTo>
                    <a:pt x="3390703" y="118658"/>
                  </a:lnTo>
                  <a:lnTo>
                    <a:pt x="3429135" y="153464"/>
                  </a:lnTo>
                  <a:lnTo>
                    <a:pt x="3463941" y="191896"/>
                  </a:lnTo>
                  <a:lnTo>
                    <a:pt x="3494568" y="233267"/>
                  </a:lnTo>
                  <a:lnTo>
                    <a:pt x="3520874" y="277232"/>
                  </a:lnTo>
                  <a:lnTo>
                    <a:pt x="3542716" y="323449"/>
                  </a:lnTo>
                  <a:lnTo>
                    <a:pt x="3559951" y="371574"/>
                  </a:lnTo>
                  <a:lnTo>
                    <a:pt x="3572439" y="421263"/>
                  </a:lnTo>
                  <a:lnTo>
                    <a:pt x="3580036" y="472173"/>
                  </a:lnTo>
                  <a:lnTo>
                    <a:pt x="3582599" y="523960"/>
                  </a:lnTo>
                  <a:lnTo>
                    <a:pt x="3582599" y="2619739"/>
                  </a:lnTo>
                  <a:lnTo>
                    <a:pt x="3580458" y="2667430"/>
                  </a:lnTo>
                  <a:lnTo>
                    <a:pt x="3574158" y="2713922"/>
                  </a:lnTo>
                  <a:lnTo>
                    <a:pt x="3563883" y="2759028"/>
                  </a:lnTo>
                  <a:lnTo>
                    <a:pt x="3549819" y="2802566"/>
                  </a:lnTo>
                  <a:lnTo>
                    <a:pt x="3532151" y="2844349"/>
                  </a:lnTo>
                  <a:lnTo>
                    <a:pt x="3511064" y="2884192"/>
                  </a:lnTo>
                  <a:lnTo>
                    <a:pt x="3486742" y="2921911"/>
                  </a:lnTo>
                  <a:lnTo>
                    <a:pt x="3459371" y="2957320"/>
                  </a:lnTo>
                  <a:lnTo>
                    <a:pt x="3429135" y="2990235"/>
                  </a:lnTo>
                  <a:lnTo>
                    <a:pt x="3396220" y="3020471"/>
                  </a:lnTo>
                  <a:lnTo>
                    <a:pt x="3360811" y="3047842"/>
                  </a:lnTo>
                  <a:lnTo>
                    <a:pt x="3323092" y="3072164"/>
                  </a:lnTo>
                  <a:lnTo>
                    <a:pt x="3283248" y="3093251"/>
                  </a:lnTo>
                  <a:lnTo>
                    <a:pt x="3241466" y="3110919"/>
                  </a:lnTo>
                  <a:lnTo>
                    <a:pt x="3197928" y="3124983"/>
                  </a:lnTo>
                  <a:lnTo>
                    <a:pt x="3152821" y="3135258"/>
                  </a:lnTo>
                  <a:lnTo>
                    <a:pt x="3106330" y="3141558"/>
                  </a:lnTo>
                  <a:lnTo>
                    <a:pt x="3058638" y="3143699"/>
                  </a:lnTo>
                  <a:lnTo>
                    <a:pt x="523959" y="3143699"/>
                  </a:lnTo>
                  <a:lnTo>
                    <a:pt x="476268" y="3141558"/>
                  </a:lnTo>
                  <a:lnTo>
                    <a:pt x="429777" y="3135258"/>
                  </a:lnTo>
                  <a:lnTo>
                    <a:pt x="384670" y="3124983"/>
                  </a:lnTo>
                  <a:lnTo>
                    <a:pt x="341133" y="3110919"/>
                  </a:lnTo>
                  <a:lnTo>
                    <a:pt x="299350" y="3093251"/>
                  </a:lnTo>
                  <a:lnTo>
                    <a:pt x="259507" y="3072164"/>
                  </a:lnTo>
                  <a:lnTo>
                    <a:pt x="221788" y="3047842"/>
                  </a:lnTo>
                  <a:lnTo>
                    <a:pt x="186379" y="3020471"/>
                  </a:lnTo>
                  <a:lnTo>
                    <a:pt x="153464" y="2990235"/>
                  </a:lnTo>
                  <a:lnTo>
                    <a:pt x="123228" y="2957320"/>
                  </a:lnTo>
                  <a:lnTo>
                    <a:pt x="95857" y="2921911"/>
                  </a:lnTo>
                  <a:lnTo>
                    <a:pt x="71535" y="2884192"/>
                  </a:lnTo>
                  <a:lnTo>
                    <a:pt x="50448" y="2844349"/>
                  </a:lnTo>
                  <a:lnTo>
                    <a:pt x="32780" y="2802566"/>
                  </a:lnTo>
                  <a:lnTo>
                    <a:pt x="18716" y="2759028"/>
                  </a:lnTo>
                  <a:lnTo>
                    <a:pt x="8441" y="2713922"/>
                  </a:lnTo>
                  <a:lnTo>
                    <a:pt x="2141" y="2667430"/>
                  </a:lnTo>
                  <a:lnTo>
                    <a:pt x="0" y="2619739"/>
                  </a:lnTo>
                  <a:lnTo>
                    <a:pt x="0" y="52396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6749" y="3935016"/>
            <a:ext cx="12379325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9711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Follow(E)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only ‘$’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since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 is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start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symbol.</a:t>
            </a:r>
            <a:endParaRPr sz="2800">
              <a:latin typeface="Calibri"/>
              <a:cs typeface="Calibri"/>
            </a:endParaRPr>
          </a:p>
          <a:p>
            <a:pPr marL="12700" marR="3481070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move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placed only under those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terminals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part 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snapshot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622412" y="4834841"/>
          <a:ext cx="3032758" cy="1690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/>
                <a:gridCol w="960754"/>
                <a:gridCol w="995044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55212" y="6577012"/>
          <a:ext cx="9277350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225"/>
                <a:gridCol w="1546225"/>
                <a:gridCol w="1546225"/>
                <a:gridCol w="1546225"/>
                <a:gridCol w="1546225"/>
                <a:gridCol w="1546225"/>
              </a:tblGrid>
              <a:tr h="609574">
                <a:tc row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8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98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0" dirty="0"/>
              <a:t>Follow</a:t>
            </a:r>
            <a:r>
              <a:rPr sz="3000" spc="-15" dirty="0"/>
              <a:t> </a:t>
            </a:r>
            <a:r>
              <a:rPr sz="3000" spc="-10" dirty="0"/>
              <a:t>set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574904"/>
            <a:ext cx="8982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no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shift-reduce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conflict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now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particular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3492352"/>
            <a:ext cx="911352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continue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building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solution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check</a:t>
            </a:r>
            <a:r>
              <a:rPr sz="2800" b="1" spc="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belongs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SLR or not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749" y="5455264"/>
            <a:ext cx="913765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Continuing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similarly,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follow(T)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{+, $}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“+”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follows 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‘T’ </a:t>
            </a:r>
            <a:r>
              <a:rPr sz="2800" b="1" spc="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second production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rule and “$”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follows 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‘T’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third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rule.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402275" y="3657550"/>
            <a:ext cx="3608070" cy="3169285"/>
            <a:chOff x="10402275" y="3657550"/>
            <a:chExt cx="3608070" cy="3169285"/>
          </a:xfrm>
        </p:grpSpPr>
        <p:sp>
          <p:nvSpPr>
            <p:cNvPr id="9" name="object 9"/>
            <p:cNvSpPr/>
            <p:nvPr/>
          </p:nvSpPr>
          <p:spPr>
            <a:xfrm>
              <a:off x="10414975" y="3670250"/>
              <a:ext cx="3582670" cy="3143885"/>
            </a:xfrm>
            <a:custGeom>
              <a:avLst/>
              <a:gdLst/>
              <a:ahLst/>
              <a:cxnLst/>
              <a:rect l="l" t="t" r="r" b="b"/>
              <a:pathLst>
                <a:path w="3582669" h="3143884">
                  <a:moveTo>
                    <a:pt x="3058638" y="3143699"/>
                  </a:moveTo>
                  <a:lnTo>
                    <a:pt x="523959" y="3143699"/>
                  </a:lnTo>
                  <a:lnTo>
                    <a:pt x="476268" y="3141558"/>
                  </a:lnTo>
                  <a:lnTo>
                    <a:pt x="429777" y="3135258"/>
                  </a:lnTo>
                  <a:lnTo>
                    <a:pt x="384670" y="3124983"/>
                  </a:lnTo>
                  <a:lnTo>
                    <a:pt x="341133" y="3110919"/>
                  </a:lnTo>
                  <a:lnTo>
                    <a:pt x="299350" y="3093251"/>
                  </a:lnTo>
                  <a:lnTo>
                    <a:pt x="259507" y="3072164"/>
                  </a:lnTo>
                  <a:lnTo>
                    <a:pt x="221788" y="3047842"/>
                  </a:lnTo>
                  <a:lnTo>
                    <a:pt x="186379" y="3020471"/>
                  </a:lnTo>
                  <a:lnTo>
                    <a:pt x="153464" y="2990235"/>
                  </a:lnTo>
                  <a:lnTo>
                    <a:pt x="123228" y="2957320"/>
                  </a:lnTo>
                  <a:lnTo>
                    <a:pt x="95857" y="2921911"/>
                  </a:lnTo>
                  <a:lnTo>
                    <a:pt x="71535" y="2884192"/>
                  </a:lnTo>
                  <a:lnTo>
                    <a:pt x="50448" y="2844349"/>
                  </a:lnTo>
                  <a:lnTo>
                    <a:pt x="32780" y="2802566"/>
                  </a:lnTo>
                  <a:lnTo>
                    <a:pt x="18716" y="2759028"/>
                  </a:lnTo>
                  <a:lnTo>
                    <a:pt x="8441" y="2713922"/>
                  </a:lnTo>
                  <a:lnTo>
                    <a:pt x="2141" y="2667430"/>
                  </a:lnTo>
                  <a:lnTo>
                    <a:pt x="0" y="2619739"/>
                  </a:lnTo>
                  <a:lnTo>
                    <a:pt x="0" y="523960"/>
                  </a:lnTo>
                  <a:lnTo>
                    <a:pt x="2141" y="476269"/>
                  </a:lnTo>
                  <a:lnTo>
                    <a:pt x="8441" y="429777"/>
                  </a:lnTo>
                  <a:lnTo>
                    <a:pt x="18716" y="384671"/>
                  </a:lnTo>
                  <a:lnTo>
                    <a:pt x="32780" y="341133"/>
                  </a:lnTo>
                  <a:lnTo>
                    <a:pt x="50448" y="299350"/>
                  </a:lnTo>
                  <a:lnTo>
                    <a:pt x="71535" y="259507"/>
                  </a:lnTo>
                  <a:lnTo>
                    <a:pt x="95857" y="221788"/>
                  </a:lnTo>
                  <a:lnTo>
                    <a:pt x="123228" y="186379"/>
                  </a:lnTo>
                  <a:lnTo>
                    <a:pt x="153464" y="153464"/>
                  </a:lnTo>
                  <a:lnTo>
                    <a:pt x="186379" y="123228"/>
                  </a:lnTo>
                  <a:lnTo>
                    <a:pt x="221788" y="95857"/>
                  </a:lnTo>
                  <a:lnTo>
                    <a:pt x="259507" y="71535"/>
                  </a:lnTo>
                  <a:lnTo>
                    <a:pt x="299350" y="50448"/>
                  </a:lnTo>
                  <a:lnTo>
                    <a:pt x="341133" y="32780"/>
                  </a:lnTo>
                  <a:lnTo>
                    <a:pt x="384670" y="18716"/>
                  </a:lnTo>
                  <a:lnTo>
                    <a:pt x="429777" y="8441"/>
                  </a:lnTo>
                  <a:lnTo>
                    <a:pt x="476268" y="2141"/>
                  </a:lnTo>
                  <a:lnTo>
                    <a:pt x="523959" y="0"/>
                  </a:lnTo>
                  <a:lnTo>
                    <a:pt x="3058638" y="0"/>
                  </a:lnTo>
                  <a:lnTo>
                    <a:pt x="3110426" y="2563"/>
                  </a:lnTo>
                  <a:lnTo>
                    <a:pt x="3161336" y="10160"/>
                  </a:lnTo>
                  <a:lnTo>
                    <a:pt x="3211025" y="22648"/>
                  </a:lnTo>
                  <a:lnTo>
                    <a:pt x="3259150" y="39884"/>
                  </a:lnTo>
                  <a:lnTo>
                    <a:pt x="3305367" y="61725"/>
                  </a:lnTo>
                  <a:lnTo>
                    <a:pt x="3349333" y="88031"/>
                  </a:lnTo>
                  <a:lnTo>
                    <a:pt x="3390703" y="118658"/>
                  </a:lnTo>
                  <a:lnTo>
                    <a:pt x="3429135" y="153464"/>
                  </a:lnTo>
                  <a:lnTo>
                    <a:pt x="3463941" y="191896"/>
                  </a:lnTo>
                  <a:lnTo>
                    <a:pt x="3494568" y="233267"/>
                  </a:lnTo>
                  <a:lnTo>
                    <a:pt x="3520874" y="277232"/>
                  </a:lnTo>
                  <a:lnTo>
                    <a:pt x="3542716" y="323449"/>
                  </a:lnTo>
                  <a:lnTo>
                    <a:pt x="3559951" y="371574"/>
                  </a:lnTo>
                  <a:lnTo>
                    <a:pt x="3572439" y="421263"/>
                  </a:lnTo>
                  <a:lnTo>
                    <a:pt x="3580036" y="472173"/>
                  </a:lnTo>
                  <a:lnTo>
                    <a:pt x="3582599" y="523960"/>
                  </a:lnTo>
                  <a:lnTo>
                    <a:pt x="3582599" y="2619739"/>
                  </a:lnTo>
                  <a:lnTo>
                    <a:pt x="3580458" y="2667430"/>
                  </a:lnTo>
                  <a:lnTo>
                    <a:pt x="3574158" y="2713922"/>
                  </a:lnTo>
                  <a:lnTo>
                    <a:pt x="3563883" y="2759028"/>
                  </a:lnTo>
                  <a:lnTo>
                    <a:pt x="3549819" y="2802566"/>
                  </a:lnTo>
                  <a:lnTo>
                    <a:pt x="3532151" y="2844349"/>
                  </a:lnTo>
                  <a:lnTo>
                    <a:pt x="3511064" y="2884192"/>
                  </a:lnTo>
                  <a:lnTo>
                    <a:pt x="3486742" y="2921911"/>
                  </a:lnTo>
                  <a:lnTo>
                    <a:pt x="3459371" y="2957320"/>
                  </a:lnTo>
                  <a:lnTo>
                    <a:pt x="3429135" y="2990235"/>
                  </a:lnTo>
                  <a:lnTo>
                    <a:pt x="3396220" y="3020471"/>
                  </a:lnTo>
                  <a:lnTo>
                    <a:pt x="3360811" y="3047842"/>
                  </a:lnTo>
                  <a:lnTo>
                    <a:pt x="3323092" y="3072164"/>
                  </a:lnTo>
                  <a:lnTo>
                    <a:pt x="3283248" y="3093251"/>
                  </a:lnTo>
                  <a:lnTo>
                    <a:pt x="3241466" y="3110919"/>
                  </a:lnTo>
                  <a:lnTo>
                    <a:pt x="3197928" y="3124983"/>
                  </a:lnTo>
                  <a:lnTo>
                    <a:pt x="3152821" y="3135258"/>
                  </a:lnTo>
                  <a:lnTo>
                    <a:pt x="3106330" y="3141558"/>
                  </a:lnTo>
                  <a:lnTo>
                    <a:pt x="3058638" y="3143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14975" y="3670250"/>
              <a:ext cx="3582670" cy="3143885"/>
            </a:xfrm>
            <a:custGeom>
              <a:avLst/>
              <a:gdLst/>
              <a:ahLst/>
              <a:cxnLst/>
              <a:rect l="l" t="t" r="r" b="b"/>
              <a:pathLst>
                <a:path w="3582669" h="3143884">
                  <a:moveTo>
                    <a:pt x="0" y="523960"/>
                  </a:moveTo>
                  <a:lnTo>
                    <a:pt x="2141" y="476269"/>
                  </a:lnTo>
                  <a:lnTo>
                    <a:pt x="8441" y="429777"/>
                  </a:lnTo>
                  <a:lnTo>
                    <a:pt x="18716" y="384671"/>
                  </a:lnTo>
                  <a:lnTo>
                    <a:pt x="32780" y="341133"/>
                  </a:lnTo>
                  <a:lnTo>
                    <a:pt x="50448" y="299350"/>
                  </a:lnTo>
                  <a:lnTo>
                    <a:pt x="71535" y="259507"/>
                  </a:lnTo>
                  <a:lnTo>
                    <a:pt x="95857" y="221788"/>
                  </a:lnTo>
                  <a:lnTo>
                    <a:pt x="123228" y="186379"/>
                  </a:lnTo>
                  <a:lnTo>
                    <a:pt x="153464" y="153464"/>
                  </a:lnTo>
                  <a:lnTo>
                    <a:pt x="186379" y="123228"/>
                  </a:lnTo>
                  <a:lnTo>
                    <a:pt x="221788" y="95857"/>
                  </a:lnTo>
                  <a:lnTo>
                    <a:pt x="259507" y="71535"/>
                  </a:lnTo>
                  <a:lnTo>
                    <a:pt x="299350" y="50448"/>
                  </a:lnTo>
                  <a:lnTo>
                    <a:pt x="341133" y="32780"/>
                  </a:lnTo>
                  <a:lnTo>
                    <a:pt x="384670" y="18716"/>
                  </a:lnTo>
                  <a:lnTo>
                    <a:pt x="429777" y="8441"/>
                  </a:lnTo>
                  <a:lnTo>
                    <a:pt x="476268" y="2141"/>
                  </a:lnTo>
                  <a:lnTo>
                    <a:pt x="523959" y="0"/>
                  </a:lnTo>
                  <a:lnTo>
                    <a:pt x="3058638" y="0"/>
                  </a:lnTo>
                  <a:lnTo>
                    <a:pt x="3110426" y="2563"/>
                  </a:lnTo>
                  <a:lnTo>
                    <a:pt x="3161336" y="10160"/>
                  </a:lnTo>
                  <a:lnTo>
                    <a:pt x="3211025" y="22648"/>
                  </a:lnTo>
                  <a:lnTo>
                    <a:pt x="3259150" y="39884"/>
                  </a:lnTo>
                  <a:lnTo>
                    <a:pt x="3305367" y="61725"/>
                  </a:lnTo>
                  <a:lnTo>
                    <a:pt x="3349333" y="88031"/>
                  </a:lnTo>
                  <a:lnTo>
                    <a:pt x="3390703" y="118658"/>
                  </a:lnTo>
                  <a:lnTo>
                    <a:pt x="3429135" y="153464"/>
                  </a:lnTo>
                  <a:lnTo>
                    <a:pt x="3463941" y="191896"/>
                  </a:lnTo>
                  <a:lnTo>
                    <a:pt x="3494568" y="233267"/>
                  </a:lnTo>
                  <a:lnTo>
                    <a:pt x="3520874" y="277232"/>
                  </a:lnTo>
                  <a:lnTo>
                    <a:pt x="3542716" y="323449"/>
                  </a:lnTo>
                  <a:lnTo>
                    <a:pt x="3559951" y="371574"/>
                  </a:lnTo>
                  <a:lnTo>
                    <a:pt x="3572439" y="421263"/>
                  </a:lnTo>
                  <a:lnTo>
                    <a:pt x="3580036" y="472173"/>
                  </a:lnTo>
                  <a:lnTo>
                    <a:pt x="3582599" y="523960"/>
                  </a:lnTo>
                  <a:lnTo>
                    <a:pt x="3582599" y="2619739"/>
                  </a:lnTo>
                  <a:lnTo>
                    <a:pt x="3580458" y="2667430"/>
                  </a:lnTo>
                  <a:lnTo>
                    <a:pt x="3574158" y="2713922"/>
                  </a:lnTo>
                  <a:lnTo>
                    <a:pt x="3563883" y="2759028"/>
                  </a:lnTo>
                  <a:lnTo>
                    <a:pt x="3549819" y="2802566"/>
                  </a:lnTo>
                  <a:lnTo>
                    <a:pt x="3532151" y="2844349"/>
                  </a:lnTo>
                  <a:lnTo>
                    <a:pt x="3511064" y="2884192"/>
                  </a:lnTo>
                  <a:lnTo>
                    <a:pt x="3486742" y="2921911"/>
                  </a:lnTo>
                  <a:lnTo>
                    <a:pt x="3459371" y="2957320"/>
                  </a:lnTo>
                  <a:lnTo>
                    <a:pt x="3429135" y="2990235"/>
                  </a:lnTo>
                  <a:lnTo>
                    <a:pt x="3396220" y="3020471"/>
                  </a:lnTo>
                  <a:lnTo>
                    <a:pt x="3360811" y="3047842"/>
                  </a:lnTo>
                  <a:lnTo>
                    <a:pt x="3323092" y="3072164"/>
                  </a:lnTo>
                  <a:lnTo>
                    <a:pt x="3283248" y="3093251"/>
                  </a:lnTo>
                  <a:lnTo>
                    <a:pt x="3241466" y="3110919"/>
                  </a:lnTo>
                  <a:lnTo>
                    <a:pt x="3197928" y="3124983"/>
                  </a:lnTo>
                  <a:lnTo>
                    <a:pt x="3152821" y="3135258"/>
                  </a:lnTo>
                  <a:lnTo>
                    <a:pt x="3106330" y="3141558"/>
                  </a:lnTo>
                  <a:lnTo>
                    <a:pt x="3058638" y="3143699"/>
                  </a:lnTo>
                  <a:lnTo>
                    <a:pt x="523959" y="3143699"/>
                  </a:lnTo>
                  <a:lnTo>
                    <a:pt x="476268" y="3141558"/>
                  </a:lnTo>
                  <a:lnTo>
                    <a:pt x="429777" y="3135258"/>
                  </a:lnTo>
                  <a:lnTo>
                    <a:pt x="384670" y="3124983"/>
                  </a:lnTo>
                  <a:lnTo>
                    <a:pt x="341133" y="3110919"/>
                  </a:lnTo>
                  <a:lnTo>
                    <a:pt x="299350" y="3093251"/>
                  </a:lnTo>
                  <a:lnTo>
                    <a:pt x="259507" y="3072164"/>
                  </a:lnTo>
                  <a:lnTo>
                    <a:pt x="221788" y="3047842"/>
                  </a:lnTo>
                  <a:lnTo>
                    <a:pt x="186379" y="3020471"/>
                  </a:lnTo>
                  <a:lnTo>
                    <a:pt x="153464" y="2990235"/>
                  </a:lnTo>
                  <a:lnTo>
                    <a:pt x="123228" y="2957320"/>
                  </a:lnTo>
                  <a:lnTo>
                    <a:pt x="95857" y="2921911"/>
                  </a:lnTo>
                  <a:lnTo>
                    <a:pt x="71535" y="2884192"/>
                  </a:lnTo>
                  <a:lnTo>
                    <a:pt x="50448" y="2844349"/>
                  </a:lnTo>
                  <a:lnTo>
                    <a:pt x="32780" y="2802566"/>
                  </a:lnTo>
                  <a:lnTo>
                    <a:pt x="18716" y="2759028"/>
                  </a:lnTo>
                  <a:lnTo>
                    <a:pt x="8441" y="2713922"/>
                  </a:lnTo>
                  <a:lnTo>
                    <a:pt x="2141" y="2667430"/>
                  </a:lnTo>
                  <a:lnTo>
                    <a:pt x="0" y="2619739"/>
                  </a:lnTo>
                  <a:lnTo>
                    <a:pt x="0" y="52396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641462" y="393501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622412" y="4834841"/>
          <a:ext cx="3032758" cy="1690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/>
                <a:gridCol w="960754"/>
                <a:gridCol w="995044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28104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5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435799" y="3045649"/>
            <a:ext cx="2975610" cy="970915"/>
          </a:xfrm>
          <a:custGeom>
            <a:avLst/>
            <a:gdLst/>
            <a:ahLst/>
            <a:cxnLst/>
            <a:rect l="l" t="t" r="r" b="b"/>
            <a:pathLst>
              <a:path w="2975609" h="970914">
                <a:moveTo>
                  <a:pt x="0" y="0"/>
                </a:moveTo>
                <a:lnTo>
                  <a:pt x="2975099" y="0"/>
                </a:lnTo>
                <a:lnTo>
                  <a:pt x="2975099" y="970799"/>
                </a:lnTo>
                <a:lnTo>
                  <a:pt x="0" y="970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6749" y="2098065"/>
            <a:ext cx="7954645" cy="185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finish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building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Calibri"/>
              <a:cs typeface="Calibri"/>
            </a:endParaRPr>
          </a:p>
          <a:p>
            <a:pPr marL="7028815" marR="5080" indent="-1264920">
              <a:lnSpc>
                <a:spcPct val="100000"/>
              </a:lnSpc>
              <a:tabLst>
                <a:tab pos="6678930" algn="l"/>
                <a:tab pos="759333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73832" y="3510755"/>
            <a:ext cx="53340" cy="41275"/>
            <a:chOff x="6373832" y="3510755"/>
            <a:chExt cx="53340" cy="41275"/>
          </a:xfrm>
        </p:grpSpPr>
        <p:sp>
          <p:nvSpPr>
            <p:cNvPr id="8" name="object 8"/>
            <p:cNvSpPr/>
            <p:nvPr/>
          </p:nvSpPr>
          <p:spPr>
            <a:xfrm>
              <a:off x="6378595" y="35155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110" y="31465"/>
                  </a:moveTo>
                  <a:lnTo>
                    <a:pt x="0" y="0"/>
                  </a:lnTo>
                  <a:lnTo>
                    <a:pt x="43280" y="15581"/>
                  </a:lnTo>
                  <a:lnTo>
                    <a:pt x="11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78595" y="35155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110" y="31465"/>
                  </a:moveTo>
                  <a:lnTo>
                    <a:pt x="43280" y="15581"/>
                  </a:lnTo>
                  <a:lnTo>
                    <a:pt x="0" y="0"/>
                  </a:lnTo>
                  <a:lnTo>
                    <a:pt x="11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381337" y="4649179"/>
            <a:ext cx="53340" cy="41275"/>
            <a:chOff x="6381337" y="4649179"/>
            <a:chExt cx="53340" cy="41275"/>
          </a:xfrm>
        </p:grpSpPr>
        <p:sp>
          <p:nvSpPr>
            <p:cNvPr id="11" name="object 11"/>
            <p:cNvSpPr/>
            <p:nvPr/>
          </p:nvSpPr>
          <p:spPr>
            <a:xfrm>
              <a:off x="6386100" y="46539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6100" y="46539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873199" y="7335349"/>
            <a:ext cx="2975610" cy="970915"/>
          </a:xfrm>
          <a:custGeom>
            <a:avLst/>
            <a:gdLst/>
            <a:ahLst/>
            <a:cxnLst/>
            <a:rect l="l" t="t" r="r" b="b"/>
            <a:pathLst>
              <a:path w="2975610" h="970915">
                <a:moveTo>
                  <a:pt x="0" y="0"/>
                </a:moveTo>
                <a:lnTo>
                  <a:pt x="2975099" y="0"/>
                </a:lnTo>
                <a:lnTo>
                  <a:pt x="2975099" y="970799"/>
                </a:lnTo>
                <a:lnTo>
                  <a:pt x="0" y="970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8924" y="7367106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3324" y="7367106"/>
            <a:ext cx="13798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800" b="1" spc="-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49885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35799" y="6752749"/>
            <a:ext cx="2975610" cy="2136140"/>
          </a:xfrm>
          <a:custGeom>
            <a:avLst/>
            <a:gdLst/>
            <a:ahLst/>
            <a:cxnLst/>
            <a:rect l="l" t="t" r="r" b="b"/>
            <a:pathLst>
              <a:path w="2975609" h="2136140">
                <a:moveTo>
                  <a:pt x="0" y="0"/>
                </a:moveTo>
                <a:lnTo>
                  <a:pt x="2975099" y="0"/>
                </a:lnTo>
                <a:lnTo>
                  <a:pt x="2975099" y="2135999"/>
                </a:lnTo>
                <a:lnTo>
                  <a:pt x="0" y="21359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21525" y="6727026"/>
            <a:ext cx="18923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  E  E  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35925" y="6727026"/>
            <a:ext cx="1790064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349885" marR="414020" indent="-350520"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703000" y="7335349"/>
            <a:ext cx="2975610" cy="970915"/>
          </a:xfrm>
          <a:custGeom>
            <a:avLst/>
            <a:gdLst/>
            <a:ahLst/>
            <a:cxnLst/>
            <a:rect l="l" t="t" r="r" b="b"/>
            <a:pathLst>
              <a:path w="2975609" h="970915">
                <a:moveTo>
                  <a:pt x="0" y="0"/>
                </a:moveTo>
                <a:lnTo>
                  <a:pt x="2975099" y="0"/>
                </a:lnTo>
                <a:lnTo>
                  <a:pt x="2975099" y="970799"/>
                </a:lnTo>
                <a:lnTo>
                  <a:pt x="0" y="970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788725" y="7367106"/>
            <a:ext cx="186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03125" y="7367106"/>
            <a:ext cx="17894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5080" indent="-35052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60499" y="3032949"/>
          <a:ext cx="5511165" cy="4232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805"/>
                <a:gridCol w="1487805"/>
                <a:gridCol w="2535555"/>
              </a:tblGrid>
              <a:tr h="489999">
                <a:tc rowSpan="3" gridSpan="2">
                  <a:txBody>
                    <a:bodyPr/>
                    <a:lstStyle/>
                    <a:p>
                      <a:pPr marL="85725">
                        <a:lnSpc>
                          <a:spcPts val="3254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E’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350010" marR="599440" indent="-1264920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1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 </a:t>
                      </a:r>
                      <a:r>
                        <a:rPr sz="2800" b="1" spc="-6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7765">
                        <a:lnSpc>
                          <a:spcPts val="2970"/>
                        </a:lnSpc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19050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11340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167765">
                        <a:lnSpc>
                          <a:spcPct val="100000"/>
                        </a:lnSpc>
                        <a:spcBef>
                          <a:spcPts val="213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19050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51197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  <a:tr h="2096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423099" y="4480750"/>
          <a:ext cx="2975610" cy="2202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805"/>
                <a:gridCol w="1487805"/>
              </a:tblGrid>
              <a:tr h="130589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35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350010" marR="701040" indent="-1264920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10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 </a:t>
                      </a:r>
                      <a:r>
                        <a:rPr sz="2800" b="1" spc="-6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96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0029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2340254" y="7273437"/>
            <a:ext cx="41275" cy="53340"/>
            <a:chOff x="2340254" y="7273437"/>
            <a:chExt cx="41275" cy="53340"/>
          </a:xfrm>
        </p:grpSpPr>
        <p:sp>
          <p:nvSpPr>
            <p:cNvPr id="25" name="object 25"/>
            <p:cNvSpPr/>
            <p:nvPr/>
          </p:nvSpPr>
          <p:spPr>
            <a:xfrm>
              <a:off x="2345017" y="72781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45017" y="72781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918625" y="8162001"/>
            <a:ext cx="199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902854" y="5126054"/>
            <a:ext cx="2791460" cy="3096260"/>
            <a:chOff x="7902854" y="5126054"/>
            <a:chExt cx="2791460" cy="3096260"/>
          </a:xfrm>
        </p:grpSpPr>
        <p:sp>
          <p:nvSpPr>
            <p:cNvPr id="29" name="object 29"/>
            <p:cNvSpPr/>
            <p:nvPr/>
          </p:nvSpPr>
          <p:spPr>
            <a:xfrm>
              <a:off x="7907617" y="66955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07617" y="66955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10899" y="5146549"/>
              <a:ext cx="669290" cy="2674620"/>
            </a:xfrm>
            <a:custGeom>
              <a:avLst/>
              <a:gdLst/>
              <a:ahLst/>
              <a:cxnLst/>
              <a:rect l="l" t="t" r="r" b="b"/>
              <a:pathLst>
                <a:path w="669290" h="2674620">
                  <a:moveTo>
                    <a:pt x="0" y="2674199"/>
                  </a:moveTo>
                  <a:lnTo>
                    <a:pt x="668674" y="2674199"/>
                  </a:lnTo>
                  <a:lnTo>
                    <a:pt x="668674" y="0"/>
                  </a:lnTo>
                  <a:lnTo>
                    <a:pt x="577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425424" y="5130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425424" y="5130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10899" y="8201749"/>
              <a:ext cx="1235075" cy="0"/>
            </a:xfrm>
            <a:custGeom>
              <a:avLst/>
              <a:gdLst/>
              <a:ahLst/>
              <a:cxnLst/>
              <a:rect l="l" t="t" r="r" b="b"/>
              <a:pathLst>
                <a:path w="1235075">
                  <a:moveTo>
                    <a:pt x="0" y="0"/>
                  </a:moveTo>
                  <a:lnTo>
                    <a:pt x="12349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645849" y="8186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45849" y="8186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152600" y="6234651"/>
            <a:ext cx="198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857461" y="7800254"/>
            <a:ext cx="53340" cy="41275"/>
            <a:chOff x="3857461" y="7800254"/>
            <a:chExt cx="53340" cy="41275"/>
          </a:xfrm>
        </p:grpSpPr>
        <p:sp>
          <p:nvSpPr>
            <p:cNvPr id="39" name="object 39"/>
            <p:cNvSpPr/>
            <p:nvPr/>
          </p:nvSpPr>
          <p:spPr>
            <a:xfrm>
              <a:off x="3862224" y="7805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4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62224" y="7805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4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892749" y="7340151"/>
            <a:ext cx="2555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  <a:tab pos="2542540" algn="l"/>
              </a:tabLst>
            </a:pP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sng" spc="-5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id	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1456</Words>
  <Application>Microsoft Office PowerPoint</Application>
  <PresentationFormat>Custom</PresentationFormat>
  <Paragraphs>377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Compiler Design</vt:lpstr>
      <vt:lpstr>Compiler Design</vt:lpstr>
      <vt:lpstr>Compiler Design  Lecture overview</vt:lpstr>
      <vt:lpstr>Compiler Design  Introduction to SLR Parsers</vt:lpstr>
      <vt:lpstr>Compiler Design  Introduction to SLR Parsers</vt:lpstr>
      <vt:lpstr>Compiler Design  Follow set</vt:lpstr>
      <vt:lpstr>Compiler Design  Follow set</vt:lpstr>
      <vt:lpstr>Compiler Design  Follow set</vt:lpstr>
      <vt:lpstr>Compiler Design  Example (continued)</vt:lpstr>
      <vt:lpstr>Compiler Design  Example (continued)</vt:lpstr>
      <vt:lpstr>Compiler Design Advantage of SLR over LR(0)</vt:lpstr>
      <vt:lpstr>Compiler Design Advantage of SLR over LR(0)</vt:lpstr>
      <vt:lpstr>Compiler Design  Parsing a string</vt:lpstr>
      <vt:lpstr>Compiler Design  Parsing a string</vt:lpstr>
      <vt:lpstr>Compiler Design  Parsing a string</vt:lpstr>
      <vt:lpstr>Compiler Design  Parsing a string</vt:lpstr>
      <vt:lpstr>Compiler Design  Parsing a string</vt:lpstr>
      <vt:lpstr>Compiler Design  Parsing a string</vt:lpstr>
      <vt:lpstr>Compiler Design  Parsing a string</vt:lpstr>
      <vt:lpstr>Compiler Design  Parsing a string</vt:lpstr>
      <vt:lpstr>Compiler Design  Parsing a string</vt:lpstr>
      <vt:lpstr>Compiler Design Comparison between LR(0) and SLR</vt:lpstr>
      <vt:lpstr>Slide 23</vt:lpstr>
      <vt:lpstr>Compiler Design  Conflicts in LR(0) Parsers</vt:lpstr>
      <vt:lpstr>Compiler Design  Conflicts in SLR Parsers</vt:lpstr>
      <vt:lpstr>Compiler Design  Conflicts in SLR Parsers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19_Table driven BUP - SLR Parsers.pptx</dc:title>
  <cp:lastModifiedBy>Divyaprabha Madhu</cp:lastModifiedBy>
  <cp:revision>2</cp:revision>
  <dcterms:created xsi:type="dcterms:W3CDTF">2022-02-09T07:25:24Z</dcterms:created>
  <dcterms:modified xsi:type="dcterms:W3CDTF">2024-02-08T04:25:05Z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