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4630400" cy="9144000"/>
  <p:notesSz cx="146304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984" y="-10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7280" y="2834640"/>
            <a:ext cx="1243584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5120640"/>
            <a:ext cx="1024128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C55A1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C55A1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31520" y="2103120"/>
            <a:ext cx="6364224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534656" y="2103120"/>
            <a:ext cx="6364224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C55A1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32863" y="2744756"/>
            <a:ext cx="4364673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1" i="0">
                <a:solidFill>
                  <a:srgbClr val="C55A1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43837" y="3705487"/>
            <a:ext cx="6737984" cy="2466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al@pes.edu" TargetMode="External"/><Relationship Id="rId2" Type="http://schemas.openxmlformats.org/officeDocument/2006/relationships/hyperlink" Target="mailto:preetkanwal@pes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19534" y="2884558"/>
            <a:ext cx="3897629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Compiler</a:t>
            </a:r>
            <a:r>
              <a:rPr spc="-90" dirty="0"/>
              <a:t> </a:t>
            </a:r>
            <a:r>
              <a:rPr spc="-5" dirty="0"/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85404" y="4147934"/>
            <a:ext cx="7462520" cy="10858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3000" b="1" spc="-15" dirty="0">
                <a:latin typeface="Calibri"/>
                <a:cs typeface="Calibri"/>
              </a:rPr>
              <a:t>Preet</a:t>
            </a:r>
            <a:r>
              <a:rPr sz="3000" b="1" spc="-40" dirty="0">
                <a:latin typeface="Calibri"/>
                <a:cs typeface="Calibri"/>
              </a:rPr>
              <a:t> </a:t>
            </a:r>
            <a:r>
              <a:rPr sz="3000" b="1" spc="-20" dirty="0">
                <a:latin typeface="Calibri"/>
                <a:cs typeface="Calibri"/>
              </a:rPr>
              <a:t>Kanwal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3000" spc="-10" dirty="0">
                <a:latin typeface="Calibri"/>
                <a:cs typeface="Calibri"/>
              </a:rPr>
              <a:t>Department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of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Computer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Science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&amp;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Engineering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6605" y="7319416"/>
            <a:ext cx="1280795" cy="1437640"/>
          </a:xfrm>
          <a:custGeom>
            <a:avLst/>
            <a:gdLst/>
            <a:ahLst/>
            <a:cxnLst/>
            <a:rect l="l" t="t" r="r" b="b"/>
            <a:pathLst>
              <a:path w="1280795" h="1437640">
                <a:moveTo>
                  <a:pt x="1280274" y="1376553"/>
                </a:moveTo>
                <a:lnTo>
                  <a:pt x="54864" y="1376553"/>
                </a:lnTo>
                <a:lnTo>
                  <a:pt x="54864" y="0"/>
                </a:lnTo>
                <a:lnTo>
                  <a:pt x="0" y="0"/>
                </a:lnTo>
                <a:lnTo>
                  <a:pt x="0" y="1376553"/>
                </a:lnTo>
                <a:lnTo>
                  <a:pt x="0" y="1422501"/>
                </a:lnTo>
                <a:lnTo>
                  <a:pt x="0" y="1437513"/>
                </a:lnTo>
                <a:lnTo>
                  <a:pt x="1280274" y="1437513"/>
                </a:lnTo>
                <a:lnTo>
                  <a:pt x="1280274" y="1376553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93329" y="3797100"/>
            <a:ext cx="5497830" cy="0"/>
          </a:xfrm>
          <a:custGeom>
            <a:avLst/>
            <a:gdLst/>
            <a:ahLst/>
            <a:cxnLst/>
            <a:rect l="l" t="t" r="r" b="b"/>
            <a:pathLst>
              <a:path w="5497830">
                <a:moveTo>
                  <a:pt x="0" y="0"/>
                </a:moveTo>
                <a:lnTo>
                  <a:pt x="5497499" y="0"/>
                </a:lnTo>
              </a:path>
            </a:pathLst>
          </a:custGeom>
          <a:ln w="38099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8596" y="1353388"/>
            <a:ext cx="2843061" cy="4260225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3026835" y="354977"/>
            <a:ext cx="1280795" cy="1437640"/>
          </a:xfrm>
          <a:custGeom>
            <a:avLst/>
            <a:gdLst/>
            <a:ahLst/>
            <a:cxnLst/>
            <a:rect l="l" t="t" r="r" b="b"/>
            <a:pathLst>
              <a:path w="1280794" h="1437639">
                <a:moveTo>
                  <a:pt x="1280274" y="0"/>
                </a:moveTo>
                <a:lnTo>
                  <a:pt x="0" y="0"/>
                </a:lnTo>
                <a:lnTo>
                  <a:pt x="0" y="60960"/>
                </a:lnTo>
                <a:lnTo>
                  <a:pt x="1225410" y="60960"/>
                </a:lnTo>
                <a:lnTo>
                  <a:pt x="1225410" y="1437513"/>
                </a:lnTo>
                <a:lnTo>
                  <a:pt x="1280274" y="1437513"/>
                </a:lnTo>
                <a:lnTo>
                  <a:pt x="1280274" y="60960"/>
                </a:lnTo>
                <a:lnTo>
                  <a:pt x="1280274" y="15011"/>
                </a:lnTo>
                <a:lnTo>
                  <a:pt x="1280274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23927" y="7952010"/>
            <a:ext cx="51155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0" dirty="0">
                <a:latin typeface="Calibri"/>
                <a:cs typeface="Calibri"/>
              </a:rPr>
              <a:t>Teaching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Assistant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: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Philip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Joseph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3347085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 Design </a:t>
            </a:r>
            <a:r>
              <a:rPr sz="3000" dirty="0">
                <a:solidFill>
                  <a:srgbClr val="2F5496"/>
                </a:solidFill>
              </a:rPr>
              <a:t> </a:t>
            </a:r>
            <a:r>
              <a:rPr sz="3000" spc="-10" dirty="0"/>
              <a:t>Question</a:t>
            </a:r>
            <a:r>
              <a:rPr sz="3000" spc="-35" dirty="0"/>
              <a:t> </a:t>
            </a:r>
            <a:r>
              <a:rPr sz="3000" dirty="0"/>
              <a:t>2</a:t>
            </a:r>
            <a:r>
              <a:rPr sz="3000" spc="-35" dirty="0"/>
              <a:t> </a:t>
            </a:r>
            <a:r>
              <a:rPr sz="3000" dirty="0"/>
              <a:t>-</a:t>
            </a:r>
            <a:r>
              <a:rPr sz="3000" spc="-35" dirty="0"/>
              <a:t> </a:t>
            </a:r>
            <a:r>
              <a:rPr sz="3000" spc="-5" dirty="0"/>
              <a:t>Solution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20"/>
            <a:ext cx="1120317" cy="167875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11050" y="2009861"/>
            <a:ext cx="9578340" cy="1833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225">
              <a:lnSpc>
                <a:spcPct val="100000"/>
              </a:lnSpc>
              <a:spcBef>
                <a:spcPts val="100"/>
              </a:spcBef>
            </a:pPr>
            <a:r>
              <a:rPr sz="2800" b="1" spc="-125" dirty="0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sz="2800" b="1" spc="6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check</a:t>
            </a:r>
            <a:r>
              <a:rPr sz="2800" b="1" spc="6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if</a:t>
            </a:r>
            <a:r>
              <a:rPr sz="2800" b="1" spc="6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6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grammar</a:t>
            </a:r>
            <a:r>
              <a:rPr sz="2800" b="1" spc="6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sz="2800" b="1" spc="6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LR(0)</a:t>
            </a:r>
            <a:r>
              <a:rPr sz="2800" b="1" spc="6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or</a:t>
            </a:r>
            <a:r>
              <a:rPr sz="2800" b="1" spc="6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SLR(1),</a:t>
            </a:r>
            <a:r>
              <a:rPr sz="2800" b="1" spc="6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we</a:t>
            </a:r>
            <a:r>
              <a:rPr sz="2800" b="1" spc="6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begin</a:t>
            </a:r>
            <a:r>
              <a:rPr sz="2800" b="1" spc="6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by</a:t>
            </a:r>
            <a:r>
              <a:rPr sz="2800" b="1" spc="6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building</a:t>
            </a:r>
            <a:r>
              <a:rPr sz="2800" b="1" spc="6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up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all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of the LR(0)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sets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the </a:t>
            </a:r>
            <a:r>
              <a:rPr sz="2800" b="1" spc="-45" dirty="0">
                <a:solidFill>
                  <a:srgbClr val="2F5496"/>
                </a:solidFill>
                <a:latin typeface="Calibri"/>
                <a:cs typeface="Calibri"/>
              </a:rPr>
              <a:t>grammar.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800"/>
              </a:spcBef>
              <a:tabLst>
                <a:tab pos="451484" algn="l"/>
                <a:tab pos="1148080" algn="l"/>
                <a:tab pos="2035810" algn="l"/>
                <a:tab pos="3572510" algn="l"/>
                <a:tab pos="4335780" algn="l"/>
                <a:tab pos="4685665" algn="l"/>
                <a:tab pos="5069205" algn="l"/>
                <a:tab pos="5715000" algn="l"/>
                <a:tab pos="6551295" algn="l"/>
                <a:tab pos="7858125" algn="l"/>
                <a:tab pos="8453755" algn="l"/>
                <a:tab pos="9072880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n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thi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	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c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ase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,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assumin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g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t	X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ar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t	</a:t>
            </a:r>
            <a:r>
              <a:rPr sz="2800" b="1" spc="-45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ymbol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,	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w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g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t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following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-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09900" y="4572010"/>
            <a:ext cx="1762125" cy="2657138"/>
          </a:xfrm>
          <a:prstGeom prst="rect">
            <a:avLst/>
          </a:prstGeom>
          <a:ln w="9524">
            <a:solidFill>
              <a:srgbClr val="9E9E9E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marL="85725" algn="just">
              <a:lnSpc>
                <a:spcPct val="100000"/>
              </a:lnSpc>
              <a:spcBef>
                <a:spcPts val="56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X'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</a:t>
            </a:r>
            <a:r>
              <a:rPr sz="2800" b="1" spc="-175" dirty="0">
                <a:solidFill>
                  <a:srgbClr val="2F549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.X</a:t>
            </a:r>
            <a:endParaRPr sz="2800" dirty="0">
              <a:latin typeface="Calibri"/>
              <a:cs typeface="Calibri"/>
            </a:endParaRPr>
          </a:p>
          <a:p>
            <a:pPr marL="85725" marR="506095" algn="just">
              <a:lnSpc>
                <a:spcPct val="100000"/>
              </a:lnSpc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X 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 </a:t>
            </a:r>
            <a:r>
              <a:rPr sz="2800" b="1" spc="-140" dirty="0">
                <a:solidFill>
                  <a:srgbClr val="2F5496"/>
                </a:solidFill>
                <a:latin typeface="Calibri"/>
                <a:cs typeface="Calibri"/>
              </a:rPr>
              <a:t>.Yz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X 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.a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Y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</a:t>
            </a:r>
            <a:r>
              <a:rPr sz="2800" b="1" spc="455" dirty="0">
                <a:solidFill>
                  <a:srgbClr val="2F5496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  <a:p>
            <a:pPr marL="85725" marR="431165" algn="just">
              <a:lnSpc>
                <a:spcPct val="100000"/>
              </a:lnSpc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Y 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5" dirty="0" err="1">
                <a:solidFill>
                  <a:srgbClr val="2F5496"/>
                </a:solidFill>
                <a:latin typeface="Calibri"/>
                <a:cs typeface="Calibri"/>
              </a:rPr>
              <a:t>bZ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endParaRPr sz="28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(1)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29262" y="3935512"/>
            <a:ext cx="1617980" cy="1036319"/>
          </a:xfrm>
          <a:prstGeom prst="rect">
            <a:avLst/>
          </a:prstGeom>
          <a:ln w="9524">
            <a:solidFill>
              <a:srgbClr val="9E9E9E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56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X'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Arial"/>
                <a:cs typeface="Arial"/>
              </a:rPr>
              <a:t>→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X.</a:t>
            </a:r>
            <a:endParaRPr sz="2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(2)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57850" y="5262939"/>
            <a:ext cx="1562100" cy="1036319"/>
          </a:xfrm>
          <a:prstGeom prst="rect">
            <a:avLst/>
          </a:prstGeom>
          <a:ln w="9524">
            <a:solidFill>
              <a:srgbClr val="9E9E9E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560"/>
              </a:spcBef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X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</a:t>
            </a:r>
            <a:r>
              <a:rPr sz="2800" b="1" spc="-150" dirty="0">
                <a:solidFill>
                  <a:srgbClr val="2F5496"/>
                </a:solidFill>
                <a:latin typeface="Arial"/>
                <a:cs typeface="Arial"/>
              </a:rPr>
              <a:t> </a:t>
            </a:r>
            <a:r>
              <a:rPr sz="2800" b="1" spc="-320" dirty="0">
                <a:solidFill>
                  <a:srgbClr val="2F5496"/>
                </a:solidFill>
                <a:latin typeface="Calibri"/>
                <a:cs typeface="Calibri"/>
              </a:rPr>
              <a:t>Y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z</a:t>
            </a:r>
            <a:endParaRPr sz="2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(3)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10650" y="5187324"/>
            <a:ext cx="1390650" cy="1036319"/>
          </a:xfrm>
          <a:prstGeom prst="rect">
            <a:avLst/>
          </a:prstGeom>
          <a:ln w="9524">
            <a:solidFill>
              <a:srgbClr val="9E9E9E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marL="494030" marR="183515" indent="-408940">
              <a:lnSpc>
                <a:spcPct val="100000"/>
              </a:lnSpc>
              <a:spcBef>
                <a:spcPts val="560"/>
              </a:spcBef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X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</a:t>
            </a:r>
            <a:r>
              <a:rPr sz="2800" b="1" spc="-150" dirty="0">
                <a:solidFill>
                  <a:srgbClr val="2F5496"/>
                </a:solidFill>
                <a:latin typeface="Arial"/>
                <a:cs typeface="Arial"/>
              </a:rPr>
              <a:t> </a:t>
            </a:r>
            <a:r>
              <a:rPr sz="2800" b="1" spc="-155" dirty="0">
                <a:solidFill>
                  <a:srgbClr val="2F5496"/>
                </a:solidFill>
                <a:latin typeface="Calibri"/>
                <a:cs typeface="Calibri"/>
              </a:rPr>
              <a:t>Y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z.  (6)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57850" y="6629400"/>
            <a:ext cx="1562100" cy="1036319"/>
          </a:xfrm>
          <a:prstGeom prst="rect">
            <a:avLst/>
          </a:prstGeom>
          <a:ln w="9524">
            <a:solidFill>
              <a:srgbClr val="9E9E9E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marR="320040" algn="ctr">
              <a:lnSpc>
                <a:spcPct val="100000"/>
              </a:lnSpc>
              <a:spcBef>
                <a:spcPts val="560"/>
              </a:spcBef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X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</a:t>
            </a:r>
            <a:r>
              <a:rPr sz="2800" b="1" spc="-170" dirty="0">
                <a:solidFill>
                  <a:srgbClr val="2F5496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(4)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5653087" y="7934712"/>
          <a:ext cx="5014913" cy="1427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9287"/>
                <a:gridCol w="1610155"/>
                <a:gridCol w="1505471"/>
              </a:tblGrid>
              <a:tr h="595744">
                <a:tc row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sz="2800" b="1" spc="-170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5" dirty="0" smtClean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Z</a:t>
                      </a:r>
                      <a:endParaRPr lang="en-US" sz="2800" b="1" spc="-5" dirty="0" smtClean="0">
                        <a:solidFill>
                          <a:srgbClr val="2F5496"/>
                        </a:solidFill>
                        <a:latin typeface="Calibri"/>
                        <a:cs typeface="Calibri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lang="en-US" sz="2800" b="1" spc="-5" dirty="0" smtClean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Z-&gt; .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(5)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9860" algn="ctr">
                        <a:lnSpc>
                          <a:spcPts val="3110"/>
                        </a:lnSpc>
                      </a:pPr>
                      <a:r>
                        <a:rPr sz="280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Z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28575">
                      <a:solidFill>
                        <a:srgbClr val="44546A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518159" marR="188595" indent="-43307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sz="2800" b="1" spc="-150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bZ.  (7)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4053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11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44546A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112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12" name="object 12"/>
          <p:cNvGrpSpPr/>
          <p:nvPr/>
        </p:nvGrpSpPr>
        <p:grpSpPr>
          <a:xfrm>
            <a:off x="4776787" y="4230639"/>
            <a:ext cx="835660" cy="441959"/>
            <a:chOff x="4776787" y="4230639"/>
            <a:chExt cx="835660" cy="441959"/>
          </a:xfrm>
        </p:grpSpPr>
        <p:sp>
          <p:nvSpPr>
            <p:cNvPr id="13" name="object 13"/>
            <p:cNvSpPr/>
            <p:nvPr/>
          </p:nvSpPr>
          <p:spPr>
            <a:xfrm>
              <a:off x="4781550" y="4255431"/>
              <a:ext cx="788035" cy="412115"/>
            </a:xfrm>
            <a:custGeom>
              <a:avLst/>
              <a:gdLst/>
              <a:ahLst/>
              <a:cxnLst/>
              <a:rect l="l" t="t" r="r" b="b"/>
              <a:pathLst>
                <a:path w="788035" h="412114">
                  <a:moveTo>
                    <a:pt x="0" y="411817"/>
                  </a:moveTo>
                  <a:lnTo>
                    <a:pt x="787555" y="0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561815" y="4235402"/>
              <a:ext cx="45720" cy="34290"/>
            </a:xfrm>
            <a:custGeom>
              <a:avLst/>
              <a:gdLst/>
              <a:ahLst/>
              <a:cxnLst/>
              <a:rect l="l" t="t" r="r" b="b"/>
              <a:pathLst>
                <a:path w="45720" h="34289">
                  <a:moveTo>
                    <a:pt x="14580" y="33971"/>
                  </a:moveTo>
                  <a:lnTo>
                    <a:pt x="0" y="6087"/>
                  </a:lnTo>
                  <a:lnTo>
                    <a:pt x="45594" y="0"/>
                  </a:lnTo>
                  <a:lnTo>
                    <a:pt x="14580" y="33971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61815" y="4235402"/>
              <a:ext cx="45720" cy="34290"/>
            </a:xfrm>
            <a:custGeom>
              <a:avLst/>
              <a:gdLst/>
              <a:ahLst/>
              <a:cxnLst/>
              <a:rect l="l" t="t" r="r" b="b"/>
              <a:pathLst>
                <a:path w="45720" h="34289">
                  <a:moveTo>
                    <a:pt x="14580" y="33971"/>
                  </a:moveTo>
                  <a:lnTo>
                    <a:pt x="45594" y="0"/>
                  </a:lnTo>
                  <a:lnTo>
                    <a:pt x="0" y="6087"/>
                  </a:lnTo>
                  <a:lnTo>
                    <a:pt x="14580" y="33971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4801475" y="5774929"/>
            <a:ext cx="867410" cy="41275"/>
            <a:chOff x="4801475" y="5774929"/>
            <a:chExt cx="867410" cy="41275"/>
          </a:xfrm>
        </p:grpSpPr>
        <p:sp>
          <p:nvSpPr>
            <p:cNvPr id="17" name="object 17"/>
            <p:cNvSpPr/>
            <p:nvPr/>
          </p:nvSpPr>
          <p:spPr>
            <a:xfrm>
              <a:off x="4801475" y="5795424"/>
              <a:ext cx="819150" cy="0"/>
            </a:xfrm>
            <a:custGeom>
              <a:avLst/>
              <a:gdLst/>
              <a:ahLst/>
              <a:cxnLst/>
              <a:rect l="l" t="t" r="r" b="b"/>
              <a:pathLst>
                <a:path w="819150">
                  <a:moveTo>
                    <a:pt x="0" y="0"/>
                  </a:moveTo>
                  <a:lnTo>
                    <a:pt x="819149" y="0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20625" y="57796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620625" y="57796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5595606" y="6838609"/>
            <a:ext cx="53340" cy="41275"/>
            <a:chOff x="5595606" y="6838609"/>
            <a:chExt cx="53340" cy="41275"/>
          </a:xfrm>
        </p:grpSpPr>
        <p:sp>
          <p:nvSpPr>
            <p:cNvPr id="21" name="object 21"/>
            <p:cNvSpPr/>
            <p:nvPr/>
          </p:nvSpPr>
          <p:spPr>
            <a:xfrm>
              <a:off x="5600369" y="684337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688" y="31457"/>
                  </a:moveTo>
                  <a:lnTo>
                    <a:pt x="0" y="0"/>
                  </a:lnTo>
                  <a:lnTo>
                    <a:pt x="43559" y="14782"/>
                  </a:lnTo>
                  <a:lnTo>
                    <a:pt x="688" y="31457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00369" y="684337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688" y="31457"/>
                  </a:moveTo>
                  <a:lnTo>
                    <a:pt x="43559" y="14782"/>
                  </a:lnTo>
                  <a:lnTo>
                    <a:pt x="0" y="0"/>
                  </a:lnTo>
                  <a:lnTo>
                    <a:pt x="688" y="31457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4757737" y="7481887"/>
            <a:ext cx="893444" cy="554990"/>
            <a:chOff x="4757737" y="7481887"/>
            <a:chExt cx="893444" cy="554990"/>
          </a:xfrm>
        </p:grpSpPr>
        <p:sp>
          <p:nvSpPr>
            <p:cNvPr id="24" name="object 24"/>
            <p:cNvSpPr/>
            <p:nvPr/>
          </p:nvSpPr>
          <p:spPr>
            <a:xfrm>
              <a:off x="4762500" y="7486650"/>
              <a:ext cx="847090" cy="522605"/>
            </a:xfrm>
            <a:custGeom>
              <a:avLst/>
              <a:gdLst/>
              <a:ahLst/>
              <a:cxnLst/>
              <a:rect l="l" t="t" r="r" b="b"/>
              <a:pathLst>
                <a:path w="847089" h="522604">
                  <a:moveTo>
                    <a:pt x="0" y="0"/>
                  </a:moveTo>
                  <a:lnTo>
                    <a:pt x="846864" y="522587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01102" y="7995849"/>
              <a:ext cx="45085" cy="36195"/>
            </a:xfrm>
            <a:custGeom>
              <a:avLst/>
              <a:gdLst/>
              <a:ahLst/>
              <a:cxnLst/>
              <a:rect l="l" t="t" r="r" b="b"/>
              <a:pathLst>
                <a:path w="45085" h="36195">
                  <a:moveTo>
                    <a:pt x="45047" y="36088"/>
                  </a:moveTo>
                  <a:lnTo>
                    <a:pt x="0" y="26777"/>
                  </a:lnTo>
                  <a:lnTo>
                    <a:pt x="16523" y="0"/>
                  </a:lnTo>
                  <a:lnTo>
                    <a:pt x="45047" y="36088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601102" y="7995849"/>
              <a:ext cx="45085" cy="36195"/>
            </a:xfrm>
            <a:custGeom>
              <a:avLst/>
              <a:gdLst/>
              <a:ahLst/>
              <a:cxnLst/>
              <a:rect l="l" t="t" r="r" b="b"/>
              <a:pathLst>
                <a:path w="45085" h="36195">
                  <a:moveTo>
                    <a:pt x="0" y="26777"/>
                  </a:moveTo>
                  <a:lnTo>
                    <a:pt x="45047" y="36088"/>
                  </a:lnTo>
                  <a:lnTo>
                    <a:pt x="16523" y="0"/>
                  </a:lnTo>
                  <a:lnTo>
                    <a:pt x="0" y="26777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7211187" y="5770788"/>
            <a:ext cx="1790700" cy="41275"/>
            <a:chOff x="7211187" y="5770788"/>
            <a:chExt cx="1790700" cy="41275"/>
          </a:xfrm>
        </p:grpSpPr>
        <p:sp>
          <p:nvSpPr>
            <p:cNvPr id="28" name="object 28"/>
            <p:cNvSpPr/>
            <p:nvPr/>
          </p:nvSpPr>
          <p:spPr>
            <a:xfrm>
              <a:off x="7215950" y="5791283"/>
              <a:ext cx="1737995" cy="13970"/>
            </a:xfrm>
            <a:custGeom>
              <a:avLst/>
              <a:gdLst/>
              <a:ahLst/>
              <a:cxnLst/>
              <a:rect l="l" t="t" r="r" b="b"/>
              <a:pathLst>
                <a:path w="1737995" h="13970">
                  <a:moveTo>
                    <a:pt x="0" y="13941"/>
                  </a:moveTo>
                  <a:lnTo>
                    <a:pt x="1737451" y="0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953275" y="5775551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252" y="31464"/>
                  </a:moveTo>
                  <a:lnTo>
                    <a:pt x="0" y="0"/>
                  </a:lnTo>
                  <a:lnTo>
                    <a:pt x="43349" y="15385"/>
                  </a:lnTo>
                  <a:lnTo>
                    <a:pt x="252" y="31464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953275" y="5775551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252" y="31464"/>
                  </a:moveTo>
                  <a:lnTo>
                    <a:pt x="43349" y="15385"/>
                  </a:lnTo>
                  <a:lnTo>
                    <a:pt x="0" y="0"/>
                  </a:lnTo>
                  <a:lnTo>
                    <a:pt x="252" y="31464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8980023" y="8522569"/>
            <a:ext cx="53340" cy="41275"/>
            <a:chOff x="8980023" y="8522569"/>
            <a:chExt cx="53340" cy="41275"/>
          </a:xfrm>
        </p:grpSpPr>
        <p:sp>
          <p:nvSpPr>
            <p:cNvPr id="32" name="object 32"/>
            <p:cNvSpPr/>
            <p:nvPr/>
          </p:nvSpPr>
          <p:spPr>
            <a:xfrm>
              <a:off x="8984786" y="852733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3"/>
                  </a:moveTo>
                  <a:lnTo>
                    <a:pt x="281" y="0"/>
                  </a:lnTo>
                  <a:lnTo>
                    <a:pt x="43363" y="16118"/>
                  </a:lnTo>
                  <a:lnTo>
                    <a:pt x="0" y="31463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984786" y="852733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3"/>
                  </a:moveTo>
                  <a:lnTo>
                    <a:pt x="43363" y="16118"/>
                  </a:lnTo>
                  <a:lnTo>
                    <a:pt x="281" y="0"/>
                  </a:lnTo>
                  <a:lnTo>
                    <a:pt x="0" y="31463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004475" y="3922326"/>
            <a:ext cx="2101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X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147112" y="5246126"/>
            <a:ext cx="1987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001050" y="5246126"/>
            <a:ext cx="1663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z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764087" y="6465391"/>
            <a:ext cx="8547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0990" algn="l"/>
                <a:tab pos="840740" algn="l"/>
              </a:tabLst>
            </a:pPr>
            <a:r>
              <a:rPr sz="2800" u="heavy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heavy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Calibri"/>
                <a:cs typeface="Calibri"/>
              </a:rPr>
              <a:t>a	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098975" y="7391391"/>
            <a:ext cx="2127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3347085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 Design </a:t>
            </a:r>
            <a:r>
              <a:rPr sz="3000" dirty="0">
                <a:solidFill>
                  <a:srgbClr val="2F5496"/>
                </a:solidFill>
              </a:rPr>
              <a:t> </a:t>
            </a:r>
            <a:r>
              <a:rPr sz="3000" spc="-10" dirty="0"/>
              <a:t>Question</a:t>
            </a:r>
            <a:r>
              <a:rPr sz="3000" spc="-35" dirty="0"/>
              <a:t> </a:t>
            </a:r>
            <a:r>
              <a:rPr sz="3000" dirty="0"/>
              <a:t>2</a:t>
            </a:r>
            <a:r>
              <a:rPr sz="3000" spc="-35" dirty="0"/>
              <a:t> </a:t>
            </a:r>
            <a:r>
              <a:rPr sz="3000" dirty="0"/>
              <a:t>-</a:t>
            </a:r>
            <a:r>
              <a:rPr sz="3000" spc="-35" dirty="0"/>
              <a:t> </a:t>
            </a:r>
            <a:r>
              <a:rPr sz="3000" spc="-5" dirty="0"/>
              <a:t>Solution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20"/>
            <a:ext cx="1120317" cy="167875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72871" y="3107810"/>
            <a:ext cx="9577705" cy="4332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 marR="15240" indent="-443865" algn="just">
              <a:lnSpc>
                <a:spcPct val="114999"/>
              </a:lnSpc>
              <a:spcBef>
                <a:spcPts val="100"/>
              </a:spcBef>
              <a:buFont typeface="Microsoft Sans Serif"/>
              <a:buChar char="●"/>
              <a:tabLst>
                <a:tab pos="456565" algn="l"/>
              </a:tabLst>
            </a:pPr>
            <a:r>
              <a:rPr sz="2800" b="1" spc="-50" dirty="0">
                <a:solidFill>
                  <a:srgbClr val="2F5496"/>
                </a:solidFill>
                <a:latin typeface="Calibri"/>
                <a:cs typeface="Calibri"/>
              </a:rPr>
              <a:t>We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can see that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grammar</a:t>
            </a:r>
            <a:r>
              <a:rPr sz="2800" b="1" spc="60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4472C4"/>
                </a:solidFill>
                <a:latin typeface="Calibri"/>
                <a:cs typeface="Calibri"/>
              </a:rPr>
              <a:t>is 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not in LR(0)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because there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a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shift-reduce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conflict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in 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state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(1).</a:t>
            </a:r>
            <a:endParaRPr sz="2800">
              <a:latin typeface="Calibri"/>
              <a:cs typeface="Calibri"/>
            </a:endParaRPr>
          </a:p>
          <a:p>
            <a:pPr marL="455930" marR="5080" indent="-443865" algn="just">
              <a:lnSpc>
                <a:spcPct val="114999"/>
              </a:lnSpc>
              <a:spcBef>
                <a:spcPts val="1000"/>
              </a:spcBef>
              <a:buFont typeface="Arial"/>
              <a:buChar char="●"/>
              <a:tabLst>
                <a:tab pos="456565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This is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because, since there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shift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item 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X </a:t>
            </a:r>
            <a:r>
              <a:rPr sz="2800" b="1" dirty="0">
                <a:solidFill>
                  <a:srgbClr val="C55A11"/>
                </a:solidFill>
                <a:latin typeface="Arial"/>
                <a:cs typeface="Arial"/>
              </a:rPr>
              <a:t>→ 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.a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and final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item 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Y </a:t>
            </a:r>
            <a:r>
              <a:rPr sz="2800" b="1" dirty="0">
                <a:solidFill>
                  <a:srgbClr val="C55A11"/>
                </a:solidFill>
                <a:latin typeface="Arial"/>
                <a:cs typeface="Arial"/>
              </a:rPr>
              <a:t>→ 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.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,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we can't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tell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whether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to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shift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sz="2800" b="1" spc="-60" dirty="0">
                <a:solidFill>
                  <a:srgbClr val="C55A11"/>
                </a:solidFill>
                <a:latin typeface="Calibri"/>
                <a:cs typeface="Calibri"/>
              </a:rPr>
              <a:t>’a’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or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reduce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empty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string.</a:t>
            </a:r>
            <a:endParaRPr sz="2800">
              <a:latin typeface="Calibri"/>
              <a:cs typeface="Calibri"/>
            </a:endParaRPr>
          </a:p>
          <a:p>
            <a:pPr marL="455930" indent="-443865" algn="just">
              <a:lnSpc>
                <a:spcPct val="100000"/>
              </a:lnSpc>
              <a:spcBef>
                <a:spcPts val="1500"/>
              </a:spcBef>
              <a:buFont typeface="Arial"/>
              <a:buChar char="●"/>
              <a:tabLst>
                <a:tab pos="456565" algn="l"/>
              </a:tabLst>
            </a:pP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More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generally,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no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grammar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with</a:t>
            </a:r>
            <a:r>
              <a:rPr sz="2800" b="1" spc="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Arial"/>
                <a:cs typeface="Arial"/>
              </a:rPr>
              <a:t>ε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-productions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is LR(0).</a:t>
            </a:r>
            <a:endParaRPr sz="2800">
              <a:latin typeface="Calibri"/>
              <a:cs typeface="Calibri"/>
            </a:endParaRPr>
          </a:p>
          <a:p>
            <a:pPr marL="455930" marR="42545" indent="-443865" algn="just">
              <a:lnSpc>
                <a:spcPct val="114999"/>
              </a:lnSpc>
              <a:spcBef>
                <a:spcPts val="1000"/>
              </a:spcBef>
              <a:buFont typeface="Microsoft Sans Serif"/>
              <a:buChar char="●"/>
              <a:tabLst>
                <a:tab pos="456565" algn="l"/>
              </a:tabLst>
            </a:pP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However,</a:t>
            </a:r>
            <a:r>
              <a:rPr sz="2800" b="1" spc="5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there remains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possibility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that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grammar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might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be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SLR(1).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3347085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 Design </a:t>
            </a:r>
            <a:r>
              <a:rPr sz="3000" dirty="0">
                <a:solidFill>
                  <a:srgbClr val="2F5496"/>
                </a:solidFill>
              </a:rPr>
              <a:t> </a:t>
            </a:r>
            <a:r>
              <a:rPr sz="3000" spc="-10" dirty="0"/>
              <a:t>Question</a:t>
            </a:r>
            <a:r>
              <a:rPr sz="3000" spc="-35" dirty="0"/>
              <a:t> </a:t>
            </a:r>
            <a:r>
              <a:rPr sz="3000" dirty="0"/>
              <a:t>2</a:t>
            </a:r>
            <a:r>
              <a:rPr sz="3000" spc="-35" dirty="0"/>
              <a:t> </a:t>
            </a:r>
            <a:r>
              <a:rPr sz="3000" dirty="0"/>
              <a:t>-</a:t>
            </a:r>
            <a:r>
              <a:rPr sz="3000" spc="-35" dirty="0"/>
              <a:t> </a:t>
            </a:r>
            <a:r>
              <a:rPr sz="3000" spc="-5" dirty="0"/>
              <a:t>Solution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26496" y="2365918"/>
            <a:ext cx="9408795" cy="43611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 marR="5080" indent="-443865" algn="just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456565" algn="l"/>
              </a:tabLst>
            </a:pPr>
            <a:r>
              <a:rPr sz="2800" b="1" spc="-125" dirty="0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sz="2800" b="1" spc="-1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check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if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grammar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SLR(1),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we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augment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each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reduction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with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lookahead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set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particular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nonterminals.</a:t>
            </a:r>
            <a:endParaRPr sz="2800" dirty="0">
              <a:latin typeface="Calibri"/>
              <a:cs typeface="Calibri"/>
            </a:endParaRPr>
          </a:p>
          <a:p>
            <a:pPr marL="455930" marR="17780" indent="-443865" algn="just">
              <a:lnSpc>
                <a:spcPct val="114999"/>
              </a:lnSpc>
              <a:spcBef>
                <a:spcPts val="1000"/>
              </a:spcBef>
              <a:buFont typeface="Microsoft Sans Serif"/>
              <a:buChar char="●"/>
              <a:tabLst>
                <a:tab pos="456565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shift/reduce conflict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 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state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(1) has been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eliminated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SLR(1)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because we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only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reduce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when the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lookahead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 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‘</a:t>
            </a:r>
            <a:r>
              <a:rPr sz="2800" b="1" spc="-40" dirty="0">
                <a:solidFill>
                  <a:srgbClr val="C55A11"/>
                </a:solidFill>
                <a:latin typeface="Calibri"/>
                <a:cs typeface="Calibri"/>
              </a:rPr>
              <a:t>z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’, 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which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doesn't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conflict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with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any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of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other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items.</a:t>
            </a:r>
            <a:endParaRPr sz="2800" dirty="0">
              <a:latin typeface="Calibri"/>
              <a:cs typeface="Calibri"/>
            </a:endParaRPr>
          </a:p>
          <a:p>
            <a:pPr marL="455930" marR="20320" indent="-443865" algn="just">
              <a:lnSpc>
                <a:spcPct val="114999"/>
              </a:lnSpc>
              <a:spcBef>
                <a:spcPts val="1000"/>
              </a:spcBef>
              <a:buFont typeface="Microsoft Sans Serif"/>
              <a:buChar char="●"/>
              <a:tabLst>
                <a:tab pos="456565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reduce/reduce conflict </a:t>
            </a:r>
            <a:r>
              <a:rPr lang="en-US" sz="2800" b="1" spc="-10" dirty="0" smtClean="0">
                <a:solidFill>
                  <a:srgbClr val="2F5496"/>
                </a:solidFill>
                <a:latin typeface="Calibri"/>
                <a:cs typeface="Calibri"/>
              </a:rPr>
              <a:t>also not there.</a:t>
            </a:r>
            <a:endParaRPr sz="2800" dirty="0">
              <a:latin typeface="Arial"/>
              <a:cs typeface="Arial"/>
            </a:endParaRPr>
          </a:p>
          <a:p>
            <a:pPr marL="455930" indent="-443865" algn="just">
              <a:lnSpc>
                <a:spcPct val="100000"/>
              </a:lnSpc>
              <a:spcBef>
                <a:spcPts val="1500"/>
              </a:spcBef>
              <a:buFont typeface="Microsoft Sans Serif"/>
              <a:buChar char="●"/>
              <a:tabLst>
                <a:tab pos="456565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Thus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this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grammar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sz="2800" b="1" spc="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 smtClean="0">
                <a:solidFill>
                  <a:srgbClr val="C55A11"/>
                </a:solidFill>
                <a:latin typeface="Calibri"/>
                <a:cs typeface="Calibri"/>
              </a:rPr>
              <a:t>in</a:t>
            </a:r>
            <a:r>
              <a:rPr sz="2800" b="1" spc="-10" dirty="0" smtClean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SLR(1).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37801" y="3849744"/>
            <a:ext cx="5497830" cy="0"/>
          </a:xfrm>
          <a:custGeom>
            <a:avLst/>
            <a:gdLst/>
            <a:ahLst/>
            <a:cxnLst/>
            <a:rect l="l" t="t" r="r" b="b"/>
            <a:pathLst>
              <a:path w="5497830">
                <a:moveTo>
                  <a:pt x="0" y="0"/>
                </a:moveTo>
                <a:lnTo>
                  <a:pt x="5497800" y="0"/>
                </a:lnTo>
              </a:path>
            </a:pathLst>
          </a:custGeom>
          <a:ln w="38099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629876" y="4117733"/>
            <a:ext cx="7462520" cy="17843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3000" b="1" spc="-15" dirty="0">
                <a:latin typeface="Calibri"/>
                <a:cs typeface="Calibri"/>
              </a:rPr>
              <a:t>Preet</a:t>
            </a:r>
            <a:r>
              <a:rPr sz="3000" b="1" spc="-40" dirty="0">
                <a:latin typeface="Calibri"/>
                <a:cs typeface="Calibri"/>
              </a:rPr>
              <a:t> </a:t>
            </a:r>
            <a:r>
              <a:rPr sz="3000" b="1" spc="-20" dirty="0">
                <a:latin typeface="Calibri"/>
                <a:cs typeface="Calibri"/>
              </a:rPr>
              <a:t>Kanwal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3000" spc="-10" dirty="0">
                <a:latin typeface="Calibri"/>
                <a:cs typeface="Calibri"/>
              </a:rPr>
              <a:t>Department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of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Computer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Science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&amp;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Engineering</a:t>
            </a:r>
            <a:endParaRPr sz="3000">
              <a:latin typeface="Calibri"/>
              <a:cs typeface="Calibri"/>
            </a:endParaRPr>
          </a:p>
          <a:p>
            <a:pPr marL="27305">
              <a:lnSpc>
                <a:spcPct val="100000"/>
              </a:lnSpc>
              <a:spcBef>
                <a:spcPts val="1900"/>
              </a:spcBef>
            </a:pPr>
            <a:r>
              <a:rPr sz="3000" b="1" spc="-15" dirty="0">
                <a:latin typeface="Calibri"/>
                <a:cs typeface="Calibri"/>
                <a:hlinkClick r:id="rId2"/>
              </a:rPr>
              <a:t>preetkanw</a:t>
            </a:r>
            <a:r>
              <a:rPr sz="3000" b="1" spc="-15" dirty="0">
                <a:latin typeface="Calibri"/>
                <a:cs typeface="Calibri"/>
                <a:hlinkClick r:id="rId3"/>
              </a:rPr>
              <a:t>al@pes.edu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18529" y="465949"/>
            <a:ext cx="1280795" cy="1437640"/>
          </a:xfrm>
          <a:custGeom>
            <a:avLst/>
            <a:gdLst/>
            <a:ahLst/>
            <a:cxnLst/>
            <a:rect l="l" t="t" r="r" b="b"/>
            <a:pathLst>
              <a:path w="1280794" h="1437639">
                <a:moveTo>
                  <a:pt x="1280172" y="0"/>
                </a:moveTo>
                <a:lnTo>
                  <a:pt x="0" y="0"/>
                </a:lnTo>
                <a:lnTo>
                  <a:pt x="0" y="60794"/>
                </a:lnTo>
                <a:lnTo>
                  <a:pt x="1225308" y="60794"/>
                </a:lnTo>
                <a:lnTo>
                  <a:pt x="1225308" y="1437373"/>
                </a:lnTo>
                <a:lnTo>
                  <a:pt x="1280020" y="1437373"/>
                </a:lnTo>
                <a:lnTo>
                  <a:pt x="1280020" y="60794"/>
                </a:lnTo>
                <a:lnTo>
                  <a:pt x="1280172" y="60794"/>
                </a:lnTo>
                <a:lnTo>
                  <a:pt x="1280172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6720" y="7319543"/>
            <a:ext cx="1280160" cy="1437640"/>
          </a:xfrm>
          <a:custGeom>
            <a:avLst/>
            <a:gdLst/>
            <a:ahLst/>
            <a:cxnLst/>
            <a:rect l="l" t="t" r="r" b="b"/>
            <a:pathLst>
              <a:path w="1280160" h="1437640">
                <a:moveTo>
                  <a:pt x="1280160" y="1376426"/>
                </a:moveTo>
                <a:lnTo>
                  <a:pt x="54749" y="1376426"/>
                </a:lnTo>
                <a:lnTo>
                  <a:pt x="54749" y="0"/>
                </a:lnTo>
                <a:lnTo>
                  <a:pt x="25" y="0"/>
                </a:lnTo>
                <a:lnTo>
                  <a:pt x="25" y="1376426"/>
                </a:lnTo>
                <a:lnTo>
                  <a:pt x="0" y="1437220"/>
                </a:lnTo>
                <a:lnTo>
                  <a:pt x="1280160" y="1437220"/>
                </a:lnTo>
                <a:lnTo>
                  <a:pt x="1280160" y="1376426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94369" y="2141654"/>
            <a:ext cx="2843061" cy="426022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939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THANK</a:t>
            </a:r>
            <a:r>
              <a:rPr spc="-90" dirty="0"/>
              <a:t> </a:t>
            </a:r>
            <a:r>
              <a:rPr spc="-60" dirty="0"/>
              <a:t>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0735" y="2414626"/>
            <a:ext cx="3897629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Compiler</a:t>
            </a:r>
            <a:r>
              <a:rPr spc="-9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735" y="3863769"/>
            <a:ext cx="408876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spc="-10" dirty="0">
                <a:solidFill>
                  <a:srgbClr val="2F5496"/>
                </a:solidFill>
                <a:latin typeface="Calibri"/>
                <a:cs typeface="Calibri"/>
              </a:rPr>
              <a:t>Unit</a:t>
            </a:r>
            <a:r>
              <a:rPr sz="45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4500" b="1" dirty="0">
                <a:solidFill>
                  <a:srgbClr val="2F5496"/>
                </a:solidFill>
                <a:latin typeface="Calibri"/>
                <a:cs typeface="Calibri"/>
              </a:rPr>
              <a:t>2</a:t>
            </a:r>
            <a:endParaRPr sz="4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4500" b="1" spc="-40" dirty="0">
                <a:solidFill>
                  <a:srgbClr val="2F5496"/>
                </a:solidFill>
                <a:latin typeface="Calibri"/>
                <a:cs typeface="Calibri"/>
              </a:rPr>
              <a:t>Table-driven</a:t>
            </a:r>
            <a:r>
              <a:rPr sz="45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4500" b="1" spc="-5" dirty="0">
                <a:solidFill>
                  <a:srgbClr val="2F5496"/>
                </a:solidFill>
                <a:latin typeface="Calibri"/>
                <a:cs typeface="Calibri"/>
              </a:rPr>
              <a:t>BUP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0735" y="7248706"/>
            <a:ext cx="6223000" cy="1029969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3000" b="1" spc="-15" dirty="0">
                <a:latin typeface="Calibri"/>
                <a:cs typeface="Calibri"/>
              </a:rPr>
              <a:t>Preet</a:t>
            </a:r>
            <a:r>
              <a:rPr sz="3000" b="1" spc="-40" dirty="0">
                <a:latin typeface="Calibri"/>
                <a:cs typeface="Calibri"/>
              </a:rPr>
              <a:t> </a:t>
            </a:r>
            <a:r>
              <a:rPr sz="3000" b="1" spc="-20" dirty="0">
                <a:latin typeface="Calibri"/>
                <a:cs typeface="Calibri"/>
              </a:rPr>
              <a:t>Kanwal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500" spc="-10" dirty="0">
                <a:latin typeface="Calibri"/>
                <a:cs typeface="Calibri"/>
              </a:rPr>
              <a:t>Department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of</a:t>
            </a:r>
            <a:r>
              <a:rPr sz="2500" spc="-10" dirty="0">
                <a:latin typeface="Calibri"/>
                <a:cs typeface="Calibri"/>
              </a:rPr>
              <a:t> Computer </a:t>
            </a:r>
            <a:r>
              <a:rPr sz="2500" spc="-5" dirty="0">
                <a:latin typeface="Calibri"/>
                <a:cs typeface="Calibri"/>
              </a:rPr>
              <a:t>Science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&amp;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Engineering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6605" y="7319416"/>
            <a:ext cx="1280795" cy="1437640"/>
          </a:xfrm>
          <a:custGeom>
            <a:avLst/>
            <a:gdLst/>
            <a:ahLst/>
            <a:cxnLst/>
            <a:rect l="l" t="t" r="r" b="b"/>
            <a:pathLst>
              <a:path w="1280795" h="1437640">
                <a:moveTo>
                  <a:pt x="1280274" y="1376553"/>
                </a:moveTo>
                <a:lnTo>
                  <a:pt x="54864" y="1376553"/>
                </a:lnTo>
                <a:lnTo>
                  <a:pt x="54864" y="0"/>
                </a:lnTo>
                <a:lnTo>
                  <a:pt x="0" y="0"/>
                </a:lnTo>
                <a:lnTo>
                  <a:pt x="0" y="1376553"/>
                </a:lnTo>
                <a:lnTo>
                  <a:pt x="0" y="1422501"/>
                </a:lnTo>
                <a:lnTo>
                  <a:pt x="0" y="1437513"/>
                </a:lnTo>
                <a:lnTo>
                  <a:pt x="1280274" y="1437513"/>
                </a:lnTo>
                <a:lnTo>
                  <a:pt x="1280274" y="1376553"/>
                </a:lnTo>
                <a:close/>
              </a:path>
            </a:pathLst>
          </a:custGeom>
          <a:solidFill>
            <a:srgbClr val="F4B0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462311"/>
            <a:ext cx="9484995" cy="92075"/>
          </a:xfrm>
          <a:custGeom>
            <a:avLst/>
            <a:gdLst/>
            <a:ahLst/>
            <a:cxnLst/>
            <a:rect l="l" t="t" r="r" b="b"/>
            <a:pathLst>
              <a:path w="9484995" h="92075">
                <a:moveTo>
                  <a:pt x="0" y="91499"/>
                </a:moveTo>
                <a:lnTo>
                  <a:pt x="9484799" y="0"/>
                </a:lnTo>
              </a:path>
            </a:pathLst>
          </a:custGeom>
          <a:ln w="38099">
            <a:solidFill>
              <a:srgbClr val="DEA2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20"/>
            <a:ext cx="1120317" cy="16787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2793365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 Design </a:t>
            </a:r>
            <a:r>
              <a:rPr sz="3000" dirty="0">
                <a:solidFill>
                  <a:srgbClr val="2F5496"/>
                </a:solidFill>
              </a:rPr>
              <a:t> </a:t>
            </a:r>
            <a:r>
              <a:rPr sz="3000" spc="-10" dirty="0"/>
              <a:t>Lecture</a:t>
            </a:r>
            <a:r>
              <a:rPr sz="3000" spc="-65" dirty="0"/>
              <a:t> </a:t>
            </a:r>
            <a:r>
              <a:rPr sz="3000" spc="-10" dirty="0"/>
              <a:t>Overview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20"/>
            <a:ext cx="1120317" cy="167875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27375" y="2695271"/>
            <a:ext cx="10120630" cy="150876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this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lecture, we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will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practice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-</a:t>
            </a:r>
            <a:endParaRPr sz="2800">
              <a:latin typeface="Calibri"/>
              <a:cs typeface="Calibri"/>
            </a:endParaRPr>
          </a:p>
          <a:p>
            <a:pPr marL="469900" marR="5080" indent="-443865">
              <a:lnSpc>
                <a:spcPct val="100000"/>
              </a:lnSpc>
              <a:spcBef>
                <a:spcPts val="800"/>
              </a:spcBef>
              <a:buFont typeface="Arial"/>
              <a:buChar char="●"/>
              <a:tabLst>
                <a:tab pos="469265" algn="l"/>
                <a:tab pos="469900" algn="l"/>
                <a:tab pos="2143125" algn="l"/>
                <a:tab pos="3381375" algn="l"/>
                <a:tab pos="3882390" algn="l"/>
                <a:tab pos="5358765" algn="l"/>
                <a:tab pos="6657340" algn="l"/>
                <a:tab pos="7227570" algn="l"/>
                <a:tab pos="8491855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Que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tion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	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el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d	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o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dif</a:t>
            </a:r>
            <a:r>
              <a:rPr sz="2800" b="1" spc="-50" dirty="0">
                <a:solidFill>
                  <a:srgbClr val="2F5496"/>
                </a:solidFill>
                <a:latin typeface="Calibri"/>
                <a:cs typeface="Calibri"/>
              </a:rPr>
              <a:t>f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e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e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n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t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Bo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m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u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p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pa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sin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g	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echniques 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covered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so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80" dirty="0">
                <a:solidFill>
                  <a:srgbClr val="2F5496"/>
                </a:solidFill>
                <a:latin typeface="Calibri"/>
                <a:cs typeface="Calibri"/>
              </a:rPr>
              <a:t>far.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9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 </a:t>
            </a:r>
            <a:r>
              <a:rPr sz="3000" spc="-665" dirty="0">
                <a:solidFill>
                  <a:srgbClr val="2F5496"/>
                </a:solidFill>
              </a:rPr>
              <a:t> </a:t>
            </a:r>
            <a:r>
              <a:rPr sz="3000" spc="-10" dirty="0"/>
              <a:t>Question</a:t>
            </a:r>
            <a:r>
              <a:rPr sz="3000" spc="-15" dirty="0"/>
              <a:t> </a:t>
            </a:r>
            <a:r>
              <a:rPr sz="3000" dirty="0"/>
              <a:t>1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20"/>
            <a:ext cx="1120317" cy="167875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16975" y="2645156"/>
            <a:ext cx="922401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Provide</a:t>
            </a:r>
            <a:r>
              <a:rPr sz="2800" b="1" spc="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production</a:t>
            </a:r>
            <a:r>
              <a:rPr sz="2800" b="1" spc="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with</a:t>
            </a:r>
            <a:r>
              <a:rPr sz="2800" b="1" spc="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shortest</a:t>
            </a:r>
            <a:r>
              <a:rPr sz="2800" b="1" spc="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RHS</a:t>
            </a:r>
            <a:r>
              <a:rPr sz="2800" b="1" spc="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that</a:t>
            </a:r>
            <a:r>
              <a:rPr sz="2800" b="1" spc="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will</a:t>
            </a:r>
            <a:r>
              <a:rPr sz="2800" b="1" spc="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introduce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s/r conflict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in SLR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parser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the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following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grammar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-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55125" y="4174900"/>
          <a:ext cx="2959100" cy="16909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6900"/>
                <a:gridCol w="1024890"/>
                <a:gridCol w="1337310"/>
              </a:tblGrid>
              <a:tr h="418767">
                <a:tc>
                  <a:txBody>
                    <a:bodyPr/>
                    <a:lstStyle/>
                    <a:p>
                      <a:pPr marL="31750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5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6719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800" b="1" spc="-3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-3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4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6719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800" b="1" spc="-3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4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18767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λ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3347085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 Design </a:t>
            </a:r>
            <a:r>
              <a:rPr sz="3000" dirty="0">
                <a:solidFill>
                  <a:srgbClr val="2F5496"/>
                </a:solidFill>
              </a:rPr>
              <a:t> </a:t>
            </a:r>
            <a:r>
              <a:rPr sz="3000" spc="-10" dirty="0"/>
              <a:t>Question</a:t>
            </a:r>
            <a:r>
              <a:rPr sz="3000" spc="-35" dirty="0"/>
              <a:t> </a:t>
            </a:r>
            <a:r>
              <a:rPr sz="3000" dirty="0"/>
              <a:t>1</a:t>
            </a:r>
            <a:r>
              <a:rPr sz="3000" spc="-35" dirty="0"/>
              <a:t> </a:t>
            </a:r>
            <a:r>
              <a:rPr sz="3000" dirty="0"/>
              <a:t>-</a:t>
            </a:r>
            <a:r>
              <a:rPr sz="3000" spc="-35" dirty="0"/>
              <a:t> </a:t>
            </a:r>
            <a:r>
              <a:rPr sz="3000" spc="-5" dirty="0"/>
              <a:t>Solution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20"/>
            <a:ext cx="1120317" cy="167875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09826" y="3338553"/>
            <a:ext cx="3389629" cy="1732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31538F"/>
                </a:solidFill>
                <a:latin typeface="Calibri"/>
                <a:cs typeface="Calibri"/>
              </a:rPr>
              <a:t>Add</a:t>
            </a:r>
            <a:r>
              <a:rPr sz="2800" b="1" spc="-35" dirty="0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1538F"/>
                </a:solidFill>
                <a:latin typeface="Calibri"/>
                <a:cs typeface="Calibri"/>
              </a:rPr>
              <a:t>a</a:t>
            </a:r>
            <a:r>
              <a:rPr sz="2800" b="1" spc="-25" dirty="0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31538F"/>
                </a:solidFill>
                <a:latin typeface="Calibri"/>
                <a:cs typeface="Calibri"/>
              </a:rPr>
              <a:t>production</a:t>
            </a:r>
            <a:endParaRPr sz="2800">
              <a:latin typeface="Calibri"/>
              <a:cs typeface="Calibri"/>
            </a:endParaRPr>
          </a:p>
          <a:p>
            <a:pPr marL="330835" algn="ctr">
              <a:lnSpc>
                <a:spcPct val="100000"/>
              </a:lnSpc>
              <a:tabLst>
                <a:tab pos="1245235" algn="l"/>
                <a:tab pos="2240280" algn="l"/>
                <a:tab pos="2591435" algn="l"/>
                <a:tab pos="2921000" algn="l"/>
              </a:tabLst>
            </a:pP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A	</a:t>
            </a:r>
            <a:r>
              <a:rPr sz="2800" b="1" dirty="0">
                <a:solidFill>
                  <a:srgbClr val="C55A11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b	|	d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b="1" spc="-15" dirty="0">
                <a:solidFill>
                  <a:srgbClr val="31538F"/>
                </a:solidFill>
                <a:latin typeface="Calibri"/>
                <a:cs typeface="Calibri"/>
              </a:rPr>
              <a:t>to</a:t>
            </a:r>
            <a:r>
              <a:rPr sz="2800" b="1" spc="-25" dirty="0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1538F"/>
                </a:solidFill>
                <a:latin typeface="Calibri"/>
                <a:cs typeface="Calibri"/>
              </a:rPr>
              <a:t>the</a:t>
            </a:r>
            <a:r>
              <a:rPr sz="2800" b="1" spc="-20" dirty="0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31538F"/>
                </a:solidFill>
                <a:latin typeface="Calibri"/>
                <a:cs typeface="Calibri"/>
              </a:rPr>
              <a:t>given</a:t>
            </a:r>
            <a:r>
              <a:rPr sz="2800" b="1" spc="-20" dirty="0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31538F"/>
                </a:solidFill>
                <a:latin typeface="Calibri"/>
                <a:cs typeface="Calibri"/>
              </a:rPr>
              <a:t>grammar</a:t>
            </a:r>
            <a:r>
              <a:rPr sz="2800" b="1" spc="-25" dirty="0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1538F"/>
                </a:solidFill>
                <a:latin typeface="Calibri"/>
                <a:cs typeface="Calibri"/>
              </a:rPr>
              <a:t>-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47976" y="5518537"/>
          <a:ext cx="2959100" cy="21176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6900"/>
                <a:gridCol w="984885"/>
                <a:gridCol w="1377315"/>
              </a:tblGrid>
              <a:tr h="418767">
                <a:tc>
                  <a:txBody>
                    <a:bodyPr/>
                    <a:lstStyle/>
                    <a:p>
                      <a:pPr marL="31750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1780" algn="r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9410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5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6719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1780" algn="r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9410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800" b="1" spc="-3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-3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4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6719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1780" algn="r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9410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800" b="1" spc="-3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4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54327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1780" algn="r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9410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λ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91159">
                <a:tc>
                  <a:txBody>
                    <a:bodyPr/>
                    <a:lstStyle/>
                    <a:p>
                      <a:pPr marL="31750">
                        <a:lnSpc>
                          <a:spcPts val="2940"/>
                        </a:lnSpc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1780" algn="r">
                        <a:lnSpc>
                          <a:spcPts val="2940"/>
                        </a:lnSpc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2940"/>
                        </a:lnSpc>
                        <a:tabLst>
                          <a:tab pos="629920" algn="l"/>
                          <a:tab pos="959485" algn="l"/>
                        </a:tabLst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b	|	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3347085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 Design </a:t>
            </a:r>
            <a:r>
              <a:rPr sz="3000" dirty="0">
                <a:solidFill>
                  <a:srgbClr val="2F5496"/>
                </a:solidFill>
              </a:rPr>
              <a:t> </a:t>
            </a:r>
            <a:r>
              <a:rPr sz="3000" spc="-10" dirty="0"/>
              <a:t>Question</a:t>
            </a:r>
            <a:r>
              <a:rPr sz="3000" spc="-35" dirty="0"/>
              <a:t> </a:t>
            </a:r>
            <a:r>
              <a:rPr sz="3000" dirty="0"/>
              <a:t>1</a:t>
            </a:r>
            <a:r>
              <a:rPr sz="3000" spc="-35" dirty="0"/>
              <a:t> </a:t>
            </a:r>
            <a:r>
              <a:rPr sz="3000" dirty="0"/>
              <a:t>-</a:t>
            </a:r>
            <a:r>
              <a:rPr sz="3000" spc="-35" dirty="0"/>
              <a:t> </a:t>
            </a:r>
            <a:r>
              <a:rPr sz="3000" spc="-5" dirty="0"/>
              <a:t>Solution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20"/>
            <a:ext cx="1120317" cy="167875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49" y="2339356"/>
            <a:ext cx="11008995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b="1" spc="-125" dirty="0">
                <a:solidFill>
                  <a:srgbClr val="2F5496"/>
                </a:solidFill>
                <a:latin typeface="Calibri"/>
                <a:cs typeface="Calibri"/>
              </a:rPr>
              <a:t>To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ensure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s/r conflict,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terminal shift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from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I1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should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be </a:t>
            </a:r>
            <a:r>
              <a:rPr sz="2800" b="1" spc="45" dirty="0">
                <a:solidFill>
                  <a:srgbClr val="2F5496"/>
                </a:solidFill>
                <a:latin typeface="Calibri"/>
                <a:cs typeface="Calibri"/>
              </a:rPr>
              <a:t>‘</a:t>
            </a:r>
            <a:r>
              <a:rPr sz="2800" b="1" spc="45" dirty="0">
                <a:solidFill>
                  <a:srgbClr val="C55A11"/>
                </a:solidFill>
                <a:latin typeface="Calibri"/>
                <a:cs typeface="Calibri"/>
              </a:rPr>
              <a:t>b</a:t>
            </a:r>
            <a:r>
              <a:rPr sz="2800" b="1" spc="45" dirty="0">
                <a:solidFill>
                  <a:srgbClr val="2F5496"/>
                </a:solidFill>
                <a:latin typeface="Calibri"/>
                <a:cs typeface="Calibri"/>
              </a:rPr>
              <a:t>‘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and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‘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d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‘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to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satisfy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condition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for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s/r conflict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 SLR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parser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because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I0 has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final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state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and </a:t>
            </a:r>
            <a:r>
              <a:rPr sz="2800" b="1" spc="-10" dirty="0">
                <a:solidFill>
                  <a:srgbClr val="C55A11"/>
                </a:solidFill>
                <a:latin typeface="Calibri"/>
                <a:cs typeface="Calibri"/>
              </a:rPr>
              <a:t>Follow 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(A) 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= { b , d }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should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contain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that terminal </a:t>
            </a:r>
            <a:r>
              <a:rPr sz="2800" b="1" spc="20" dirty="0">
                <a:solidFill>
                  <a:srgbClr val="2F5496"/>
                </a:solidFill>
                <a:latin typeface="Calibri"/>
                <a:cs typeface="Calibri"/>
              </a:rPr>
              <a:t>‘</a:t>
            </a:r>
            <a:r>
              <a:rPr sz="2800" b="1" spc="20" dirty="0">
                <a:solidFill>
                  <a:srgbClr val="ED7D31"/>
                </a:solidFill>
                <a:latin typeface="Calibri"/>
                <a:cs typeface="Calibri"/>
              </a:rPr>
              <a:t>b</a:t>
            </a:r>
            <a:r>
              <a:rPr sz="2800" b="1" spc="20" dirty="0">
                <a:solidFill>
                  <a:srgbClr val="2F5496"/>
                </a:solidFill>
                <a:latin typeface="Calibri"/>
                <a:cs typeface="Calibri"/>
              </a:rPr>
              <a:t>’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and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‘</a:t>
            </a:r>
            <a:r>
              <a:rPr sz="2800" b="1" dirty="0">
                <a:solidFill>
                  <a:srgbClr val="ED7D31"/>
                </a:solidFill>
                <a:latin typeface="Calibri"/>
                <a:cs typeface="Calibri"/>
              </a:rPr>
              <a:t>d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’ </a:t>
            </a:r>
            <a:r>
              <a:rPr sz="2800" b="1" spc="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which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may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be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shifted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next.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75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If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C55A11"/>
                </a:solidFill>
                <a:latin typeface="Calibri"/>
                <a:cs typeface="Calibri"/>
              </a:rPr>
              <a:t>follow(A)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contains</a:t>
            </a:r>
            <a:r>
              <a:rPr sz="2800" b="1" spc="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‘b’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or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30" dirty="0">
                <a:solidFill>
                  <a:srgbClr val="C55A11"/>
                </a:solidFill>
                <a:latin typeface="Calibri"/>
                <a:cs typeface="Calibri"/>
              </a:rPr>
              <a:t>‘d’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then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there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is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shift-reduce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conflict.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90675" y="5438775"/>
            <a:ext cx="2647950" cy="3088025"/>
          </a:xfrm>
          <a:prstGeom prst="rect">
            <a:avLst/>
          </a:prstGeom>
          <a:ln w="9524">
            <a:solidFill>
              <a:srgbClr val="2F5496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marL="85725" marR="1143635">
              <a:lnSpc>
                <a:spcPct val="100000"/>
              </a:lnSpc>
              <a:spcBef>
                <a:spcPts val="560"/>
              </a:spcBef>
              <a:tabLst>
                <a:tab pos="413384" algn="l"/>
              </a:tabLst>
            </a:pP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S’</a:t>
            </a:r>
            <a:r>
              <a:rPr sz="2800" b="1" spc="60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—&gt; .S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S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—&gt;</a:t>
            </a:r>
            <a:r>
              <a:rPr sz="2800" b="1" spc="-9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.Ab</a:t>
            </a:r>
            <a:endParaRPr sz="2800" dirty="0">
              <a:latin typeface="Calibri"/>
              <a:cs typeface="Calibri"/>
            </a:endParaRPr>
          </a:p>
          <a:p>
            <a:pPr marL="85725" marR="806450">
              <a:lnSpc>
                <a:spcPct val="100000"/>
              </a:lnSpc>
              <a:tabLst>
                <a:tab pos="413384" algn="l"/>
                <a:tab pos="461009" algn="l"/>
              </a:tabLst>
            </a:pPr>
            <a:r>
              <a:rPr lang="en-US"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—&gt;</a:t>
            </a:r>
            <a:r>
              <a:rPr sz="2800" b="1" spc="-9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5" dirty="0" err="1">
                <a:solidFill>
                  <a:srgbClr val="2F5496"/>
                </a:solidFill>
                <a:latin typeface="Calibri"/>
                <a:cs typeface="Calibri"/>
              </a:rPr>
              <a:t>cbAd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endParaRPr lang="en-US" sz="2800" b="1" spc="-620" dirty="0" smtClean="0">
              <a:solidFill>
                <a:srgbClr val="2F5496"/>
              </a:solidFill>
              <a:latin typeface="Calibri"/>
              <a:cs typeface="Calibri"/>
            </a:endParaRPr>
          </a:p>
          <a:p>
            <a:pPr marL="85725" marR="806450">
              <a:lnSpc>
                <a:spcPct val="100000"/>
              </a:lnSpc>
              <a:tabLst>
                <a:tab pos="413384" algn="l"/>
                <a:tab pos="461009" algn="l"/>
              </a:tabLst>
            </a:pPr>
            <a:r>
              <a:rPr lang="en-US" sz="2800" b="1" spc="-620" dirty="0" smtClean="0">
                <a:solidFill>
                  <a:srgbClr val="2F5496"/>
                </a:solidFill>
                <a:latin typeface="Calibri"/>
                <a:cs typeface="Calibri"/>
              </a:rPr>
              <a:t>A-   -   &gt;              </a:t>
            </a:r>
            <a:r>
              <a:rPr lang="en-US" sz="2800" b="1" spc="-620" dirty="0" smtClean="0">
                <a:solidFill>
                  <a:srgbClr val="2F5496"/>
                </a:solidFill>
                <a:latin typeface="Calibri"/>
                <a:cs typeface="Calibri"/>
              </a:rPr>
              <a:t>             .       c .                                         A                                            </a:t>
            </a:r>
            <a:r>
              <a:rPr lang="en-US" sz="2800" b="1" spc="-620" dirty="0" smtClean="0">
                <a:solidFill>
                  <a:srgbClr val="2F5496"/>
                </a:solidFill>
                <a:latin typeface="Calibri"/>
                <a:cs typeface="Calibri"/>
              </a:rPr>
              <a:t>d</a:t>
            </a:r>
            <a:endParaRPr lang="en-US" sz="2800" b="1" spc="-620" dirty="0">
              <a:solidFill>
                <a:srgbClr val="2F5496"/>
              </a:solidFill>
              <a:latin typeface="Calibri"/>
              <a:cs typeface="Calibri"/>
            </a:endParaRPr>
          </a:p>
          <a:p>
            <a:pPr marL="85725" marR="806450">
              <a:lnSpc>
                <a:spcPct val="100000"/>
              </a:lnSpc>
              <a:tabLst>
                <a:tab pos="413384" algn="l"/>
                <a:tab pos="461009" algn="l"/>
              </a:tabLst>
            </a:pPr>
            <a:r>
              <a:rPr sz="2800" b="1" dirty="0" smtClean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	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—&gt;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  <a:p>
            <a:pPr marL="85725">
              <a:lnSpc>
                <a:spcPct val="100000"/>
              </a:lnSpc>
              <a:tabLst>
                <a:tab pos="461009" algn="l"/>
              </a:tabLst>
            </a:pP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A	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—&gt;</a:t>
            </a:r>
            <a:r>
              <a:rPr sz="2800" b="1" spc="-3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.b</a:t>
            </a:r>
            <a:r>
              <a:rPr sz="2800" b="1" spc="-2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|</a:t>
            </a:r>
            <a:r>
              <a:rPr sz="2800" b="1" spc="-2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.d</a:t>
            </a:r>
            <a:endParaRPr sz="2800" dirty="0">
              <a:latin typeface="Calibri"/>
              <a:cs typeface="Calibri"/>
            </a:endParaRPr>
          </a:p>
          <a:p>
            <a:pPr marL="1075690">
              <a:lnSpc>
                <a:spcPct val="100000"/>
              </a:lnSpc>
            </a:pPr>
            <a:r>
              <a:rPr sz="2800" b="1" spc="-5" dirty="0">
                <a:solidFill>
                  <a:srgbClr val="31538F"/>
                </a:solidFill>
                <a:latin typeface="Calibri"/>
                <a:cs typeface="Calibri"/>
              </a:rPr>
              <a:t>(I1)</a:t>
            </a:r>
            <a:endParaRPr sz="2800" dirty="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233862" y="5825132"/>
            <a:ext cx="1367155" cy="262890"/>
            <a:chOff x="4233862" y="5825132"/>
            <a:chExt cx="1367155" cy="262890"/>
          </a:xfrm>
        </p:grpSpPr>
        <p:sp>
          <p:nvSpPr>
            <p:cNvPr id="8" name="object 8"/>
            <p:cNvSpPr/>
            <p:nvPr/>
          </p:nvSpPr>
          <p:spPr>
            <a:xfrm>
              <a:off x="4238625" y="5845377"/>
              <a:ext cx="1315085" cy="237490"/>
            </a:xfrm>
            <a:custGeom>
              <a:avLst/>
              <a:gdLst/>
              <a:ahLst/>
              <a:cxnLst/>
              <a:rect l="l" t="t" r="r" b="b"/>
              <a:pathLst>
                <a:path w="1315085" h="237489">
                  <a:moveTo>
                    <a:pt x="0" y="237347"/>
                  </a:moveTo>
                  <a:lnTo>
                    <a:pt x="1314758" y="0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550589" y="5829895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5589" y="30965"/>
                  </a:moveTo>
                  <a:lnTo>
                    <a:pt x="0" y="0"/>
                  </a:lnTo>
                  <a:lnTo>
                    <a:pt x="45332" y="7803"/>
                  </a:lnTo>
                  <a:lnTo>
                    <a:pt x="5589" y="3096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550589" y="5829895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5589" y="30965"/>
                  </a:moveTo>
                  <a:lnTo>
                    <a:pt x="45332" y="7803"/>
                  </a:lnTo>
                  <a:lnTo>
                    <a:pt x="0" y="0"/>
                  </a:lnTo>
                  <a:lnTo>
                    <a:pt x="5589" y="30965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624924" y="5295924"/>
            <a:ext cx="1436370" cy="1036319"/>
          </a:xfrm>
          <a:prstGeom prst="rect">
            <a:avLst/>
          </a:prstGeom>
          <a:ln w="9524">
            <a:solidFill>
              <a:srgbClr val="9E9E9E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marL="487045" marR="164465" indent="-241300">
              <a:lnSpc>
                <a:spcPct val="100000"/>
              </a:lnSpc>
              <a:spcBef>
                <a:spcPts val="560"/>
              </a:spcBef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</a:t>
            </a:r>
            <a:r>
              <a:rPr sz="2800" b="1" spc="-150" dirty="0">
                <a:solidFill>
                  <a:srgbClr val="2F549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b.  (I2)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233862" y="7009587"/>
            <a:ext cx="1383665" cy="615315"/>
            <a:chOff x="4233862" y="7009587"/>
            <a:chExt cx="1383665" cy="615315"/>
          </a:xfrm>
        </p:grpSpPr>
        <p:sp>
          <p:nvSpPr>
            <p:cNvPr id="13" name="object 13"/>
            <p:cNvSpPr/>
            <p:nvPr/>
          </p:nvSpPr>
          <p:spPr>
            <a:xfrm>
              <a:off x="4238625" y="7014350"/>
              <a:ext cx="1334135" cy="588010"/>
            </a:xfrm>
            <a:custGeom>
              <a:avLst/>
              <a:gdLst/>
              <a:ahLst/>
              <a:cxnLst/>
              <a:rect l="l" t="t" r="r" b="b"/>
              <a:pathLst>
                <a:path w="1334135" h="588009">
                  <a:moveTo>
                    <a:pt x="0" y="0"/>
                  </a:moveTo>
                  <a:lnTo>
                    <a:pt x="1334001" y="587756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566282" y="7587710"/>
              <a:ext cx="46355" cy="32384"/>
            </a:xfrm>
            <a:custGeom>
              <a:avLst/>
              <a:gdLst/>
              <a:ahLst/>
              <a:cxnLst/>
              <a:rect l="l" t="t" r="r" b="b"/>
              <a:pathLst>
                <a:path w="46354" h="32384">
                  <a:moveTo>
                    <a:pt x="45899" y="31825"/>
                  </a:moveTo>
                  <a:lnTo>
                    <a:pt x="0" y="28794"/>
                  </a:lnTo>
                  <a:lnTo>
                    <a:pt x="12686" y="0"/>
                  </a:lnTo>
                  <a:lnTo>
                    <a:pt x="45899" y="3182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66282" y="7587710"/>
              <a:ext cx="46355" cy="32384"/>
            </a:xfrm>
            <a:custGeom>
              <a:avLst/>
              <a:gdLst/>
              <a:ahLst/>
              <a:cxnLst/>
              <a:rect l="l" t="t" r="r" b="b"/>
              <a:pathLst>
                <a:path w="46354" h="32384">
                  <a:moveTo>
                    <a:pt x="0" y="28794"/>
                  </a:moveTo>
                  <a:lnTo>
                    <a:pt x="45899" y="31825"/>
                  </a:lnTo>
                  <a:lnTo>
                    <a:pt x="12686" y="0"/>
                  </a:lnTo>
                  <a:lnTo>
                    <a:pt x="0" y="28794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657300" y="7187849"/>
            <a:ext cx="1371600" cy="1036319"/>
          </a:xfrm>
          <a:prstGeom prst="rect">
            <a:avLst/>
          </a:prstGeom>
          <a:ln w="9524">
            <a:solidFill>
              <a:srgbClr val="9E9E9E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marL="487045" marR="179705" indent="-321945">
              <a:lnSpc>
                <a:spcPct val="100000"/>
              </a:lnSpc>
              <a:spcBef>
                <a:spcPts val="560"/>
              </a:spcBef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</a:t>
            </a:r>
            <a:r>
              <a:rPr sz="2800" b="1" spc="-150" dirty="0">
                <a:solidFill>
                  <a:srgbClr val="2F549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d.  (I3)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03174" y="5449726"/>
            <a:ext cx="2127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C55A11"/>
                </a:solidFill>
                <a:latin typeface="Calibri"/>
                <a:cs typeface="Calibri"/>
              </a:rPr>
              <a:t>b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29525" y="6639766"/>
            <a:ext cx="2127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C55A11"/>
                </a:solidFill>
                <a:latin typeface="Calibri"/>
                <a:cs typeface="Calibri"/>
              </a:rPr>
              <a:t>d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9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 </a:t>
            </a:r>
            <a:r>
              <a:rPr sz="3000" spc="-665" dirty="0">
                <a:solidFill>
                  <a:srgbClr val="2F5496"/>
                </a:solidFill>
              </a:rPr>
              <a:t> </a:t>
            </a:r>
            <a:r>
              <a:rPr sz="3000" spc="-10" dirty="0"/>
              <a:t>Question</a:t>
            </a:r>
            <a:r>
              <a:rPr sz="3000" spc="-15" dirty="0"/>
              <a:t> </a:t>
            </a:r>
            <a:r>
              <a:rPr sz="3000" dirty="0"/>
              <a:t>2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20"/>
            <a:ext cx="1120317" cy="167875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59026" y="2954076"/>
            <a:ext cx="90246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Identify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whether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the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given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grammar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is LL(1), LR(0), or SLR(1)?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97176" y="3948388"/>
          <a:ext cx="3101339" cy="16462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6740"/>
                <a:gridCol w="1034415"/>
                <a:gridCol w="822959"/>
                <a:gridCol w="657225"/>
              </a:tblGrid>
              <a:tr h="514271">
                <a:tc>
                  <a:txBody>
                    <a:bodyPr/>
                    <a:lstStyle/>
                    <a:p>
                      <a:pPr marL="31750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 algn="ctr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2800" b="1" spc="-5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z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3095"/>
                        </a:lnSpc>
                        <a:tabLst>
                          <a:tab pos="391795" algn="l"/>
                        </a:tabLst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|	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61772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-6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Z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550"/>
                        </a:spcBef>
                        <a:tabLst>
                          <a:tab pos="427355" algn="l"/>
                        </a:tabLst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|	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λ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9850" marB="0"/>
                </a:tc>
              </a:tr>
              <a:tr h="51427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Z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λ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3347085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 Design </a:t>
            </a:r>
            <a:r>
              <a:rPr sz="3000" dirty="0">
                <a:solidFill>
                  <a:srgbClr val="2F5496"/>
                </a:solidFill>
              </a:rPr>
              <a:t> </a:t>
            </a:r>
            <a:r>
              <a:rPr sz="3000" spc="-10" dirty="0"/>
              <a:t>Question</a:t>
            </a:r>
            <a:r>
              <a:rPr sz="3000" spc="-35" dirty="0"/>
              <a:t> </a:t>
            </a:r>
            <a:r>
              <a:rPr sz="3000" dirty="0"/>
              <a:t>2</a:t>
            </a:r>
            <a:r>
              <a:rPr sz="3000" spc="-35" dirty="0"/>
              <a:t> </a:t>
            </a:r>
            <a:r>
              <a:rPr sz="3000" dirty="0"/>
              <a:t>-</a:t>
            </a:r>
            <a:r>
              <a:rPr sz="3000" spc="-35" dirty="0"/>
              <a:t> </a:t>
            </a:r>
            <a:r>
              <a:rPr sz="3000" spc="-5" dirty="0"/>
              <a:t>Solution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20"/>
            <a:ext cx="1120317" cy="167875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33146" y="2122466"/>
            <a:ext cx="9278620" cy="6728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 marR="5080" indent="-443865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455930" algn="l"/>
                <a:tab pos="456565" algn="l"/>
              </a:tabLst>
            </a:pPr>
            <a:r>
              <a:rPr sz="2800" b="1" spc="-125" dirty="0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check if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grammar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is LL(1),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one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option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is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construct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the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LL(1)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parsing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table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and check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any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conflicts.</a:t>
            </a:r>
            <a:endParaRPr sz="2800">
              <a:latin typeface="Calibri"/>
              <a:cs typeface="Calibri"/>
            </a:endParaRPr>
          </a:p>
          <a:p>
            <a:pPr marL="455930" marR="1748155" indent="-443865">
              <a:lnSpc>
                <a:spcPct val="114999"/>
              </a:lnSpc>
              <a:spcBef>
                <a:spcPts val="2135"/>
              </a:spcBef>
              <a:buFont typeface="Arial"/>
              <a:buChar char="●"/>
              <a:tabLst>
                <a:tab pos="455930" algn="l"/>
                <a:tab pos="456565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Build the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FIRST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and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FOLLOW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sets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for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each of the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nonterminals. Here,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we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get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-</a:t>
            </a:r>
            <a:endParaRPr sz="2800">
              <a:latin typeface="Calibri"/>
              <a:cs typeface="Calibri"/>
            </a:endParaRPr>
          </a:p>
          <a:p>
            <a:pPr marL="913130" lvl="1" indent="-443865">
              <a:lnSpc>
                <a:spcPct val="100000"/>
              </a:lnSpc>
              <a:spcBef>
                <a:spcPts val="1505"/>
              </a:spcBef>
              <a:buFont typeface="Arial"/>
              <a:buChar char="○"/>
              <a:tabLst>
                <a:tab pos="913130" algn="l"/>
                <a:tab pos="913765" algn="l"/>
              </a:tabLst>
            </a:pP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FIRST(X)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{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a,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b,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z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  <a:p>
            <a:pPr marL="913130" lvl="1" indent="-443865">
              <a:lnSpc>
                <a:spcPct val="100000"/>
              </a:lnSpc>
              <a:spcBef>
                <a:spcPts val="1505"/>
              </a:spcBef>
              <a:buFont typeface="Arial"/>
              <a:buChar char="○"/>
              <a:tabLst>
                <a:tab pos="913130" algn="l"/>
                <a:tab pos="913765" algn="l"/>
              </a:tabLst>
            </a:pP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FIRST(Y)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{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b,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λ</a:t>
            </a:r>
            <a:r>
              <a:rPr sz="2800" b="1" spc="-160" dirty="0">
                <a:solidFill>
                  <a:srgbClr val="2F5496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  <a:p>
            <a:pPr marL="913130" lvl="1" indent="-443865">
              <a:lnSpc>
                <a:spcPct val="100000"/>
              </a:lnSpc>
              <a:spcBef>
                <a:spcPts val="1505"/>
              </a:spcBef>
              <a:buFont typeface="Arial"/>
              <a:buChar char="○"/>
              <a:tabLst>
                <a:tab pos="913130" algn="l"/>
                <a:tab pos="913765" algn="l"/>
              </a:tabLst>
            </a:pP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FIRST(Z)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{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λ</a:t>
            </a:r>
            <a:r>
              <a:rPr sz="2800" b="1" spc="-160" dirty="0">
                <a:solidFill>
                  <a:srgbClr val="2F5496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  <a:p>
            <a:pPr marL="455930" indent="-443865">
              <a:lnSpc>
                <a:spcPct val="100000"/>
              </a:lnSpc>
              <a:spcBef>
                <a:spcPts val="2640"/>
              </a:spcBef>
              <a:buFont typeface="Arial"/>
              <a:buChar char="●"/>
              <a:tabLst>
                <a:tab pos="455930" algn="l"/>
                <a:tab pos="456565" algn="l"/>
              </a:tabLst>
            </a:pP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FOLLOW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sets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are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given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by</a:t>
            </a:r>
            <a:endParaRPr sz="2800">
              <a:latin typeface="Calibri"/>
              <a:cs typeface="Calibri"/>
            </a:endParaRPr>
          </a:p>
          <a:p>
            <a:pPr marL="913130" lvl="1" indent="-443865">
              <a:lnSpc>
                <a:spcPct val="100000"/>
              </a:lnSpc>
              <a:spcBef>
                <a:spcPts val="1505"/>
              </a:spcBef>
              <a:buFont typeface="Arial"/>
              <a:buChar char="○"/>
              <a:tabLst>
                <a:tab pos="913130" algn="l"/>
                <a:tab pos="913765" algn="l"/>
              </a:tabLst>
            </a:pP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FOLLOW(X)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{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  <a:p>
            <a:pPr marL="913130" lvl="1" indent="-443865">
              <a:lnSpc>
                <a:spcPct val="100000"/>
              </a:lnSpc>
              <a:spcBef>
                <a:spcPts val="1505"/>
              </a:spcBef>
              <a:buFont typeface="Arial"/>
              <a:buChar char="○"/>
              <a:tabLst>
                <a:tab pos="913130" algn="l"/>
                <a:tab pos="913765" algn="l"/>
              </a:tabLst>
            </a:pP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FOLLOW(Y)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{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z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  <a:p>
            <a:pPr marL="913130" lvl="1" indent="-443865">
              <a:lnSpc>
                <a:spcPct val="100000"/>
              </a:lnSpc>
              <a:spcBef>
                <a:spcPts val="1500"/>
              </a:spcBef>
              <a:buFont typeface="Arial"/>
              <a:buChar char="○"/>
              <a:tabLst>
                <a:tab pos="913130" algn="l"/>
                <a:tab pos="913765" algn="l"/>
              </a:tabLst>
            </a:pP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FOLLOW(Z)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{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z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3347085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 Design </a:t>
            </a:r>
            <a:r>
              <a:rPr sz="3000" dirty="0">
                <a:solidFill>
                  <a:srgbClr val="2F5496"/>
                </a:solidFill>
              </a:rPr>
              <a:t> </a:t>
            </a:r>
            <a:r>
              <a:rPr sz="3000" spc="-10" dirty="0"/>
              <a:t>Question</a:t>
            </a:r>
            <a:r>
              <a:rPr sz="3000" spc="-35" dirty="0"/>
              <a:t> </a:t>
            </a:r>
            <a:r>
              <a:rPr sz="3000" dirty="0"/>
              <a:t>2</a:t>
            </a:r>
            <a:r>
              <a:rPr sz="3000" spc="-35" dirty="0"/>
              <a:t> </a:t>
            </a:r>
            <a:r>
              <a:rPr sz="3000" dirty="0"/>
              <a:t>-</a:t>
            </a:r>
            <a:r>
              <a:rPr sz="3000" spc="-35" dirty="0"/>
              <a:t> </a:t>
            </a:r>
            <a:r>
              <a:rPr sz="3000" spc="-5" dirty="0"/>
              <a:t>Solution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20"/>
            <a:ext cx="1120317" cy="167875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49" y="2351638"/>
            <a:ext cx="57600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Build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following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LL(1)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parsing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table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-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6749" y="6944973"/>
            <a:ext cx="959231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971550" algn="l"/>
                <a:tab pos="1600200" algn="l"/>
                <a:tab pos="2299970" algn="l"/>
                <a:tab pos="3232150" algn="l"/>
                <a:tab pos="3960495" algn="l"/>
                <a:tab pos="5222240" algn="l"/>
                <a:tab pos="6160135" algn="l"/>
                <a:tab pos="7013575" algn="l"/>
                <a:tab pos="7581900" algn="l"/>
                <a:tab pos="9087485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Sinc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w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c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n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buil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d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thi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pa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sin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g	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abl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wit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h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n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o	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c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n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flicts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,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grammar</a:t>
            </a:r>
            <a:r>
              <a:rPr sz="2800" b="1" spc="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ED7D31"/>
                </a:solidFill>
                <a:latin typeface="Calibri"/>
                <a:cs typeface="Calibri"/>
              </a:rPr>
              <a:t>is in LL(1).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743837" y="3705487"/>
          <a:ext cx="6696073" cy="2438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1400"/>
                <a:gridCol w="1342389"/>
                <a:gridCol w="1462405"/>
                <a:gridCol w="1477645"/>
                <a:gridCol w="1372234"/>
              </a:tblGrid>
              <a:tr h="6095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z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2800" b="1" spc="-3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sz="2800" b="1" spc="-180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2800" b="1" spc="-3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sz="2800" b="1" spc="-175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b="1" spc="-8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Yz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2800" b="1" spc="-3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sz="2800" b="1" spc="-175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b="1" spc="-8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Yz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2800" b="1" spc="-3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sz="2800" b="1" spc="-180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bZ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2800" b="1" spc="-3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sz="2800" b="1" spc="-180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λ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Z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Z</a:t>
                      </a:r>
                      <a:r>
                        <a:rPr sz="2800" b="1" spc="-3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sz="2800" b="1" spc="-180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λ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</TotalTime>
  <Words>676</Words>
  <Application>Microsoft Office PowerPoint</Application>
  <PresentationFormat>Custom</PresentationFormat>
  <Paragraphs>137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Compiler Design</vt:lpstr>
      <vt:lpstr>Compiler Design</vt:lpstr>
      <vt:lpstr>Compiler Design  Lecture Overview</vt:lpstr>
      <vt:lpstr>Compiler Design  Question 1</vt:lpstr>
      <vt:lpstr>Compiler Design  Question 1 - Solution</vt:lpstr>
      <vt:lpstr>Compiler Design  Question 1 - Solution</vt:lpstr>
      <vt:lpstr>Compiler Design  Question 2</vt:lpstr>
      <vt:lpstr>Compiler Design  Question 2 - Solution</vt:lpstr>
      <vt:lpstr>Compiler Design  Question 2 - Solution</vt:lpstr>
      <vt:lpstr>Compiler Design  Question 2 - Solution</vt:lpstr>
      <vt:lpstr>Compiler Design  Question 2 - Solution</vt:lpstr>
      <vt:lpstr>Compiler Design  Question 2 - Solution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20_1_Table driven BUP - SLR Parsers.pptx</dc:title>
  <cp:lastModifiedBy>Divyaprabha Madhu</cp:lastModifiedBy>
  <cp:revision>4</cp:revision>
  <dcterms:created xsi:type="dcterms:W3CDTF">2022-02-09T07:25:48Z</dcterms:created>
  <dcterms:modified xsi:type="dcterms:W3CDTF">2023-02-15T05:21:24Z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