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212" y="2157412"/>
            <a:ext cx="9642475" cy="551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6339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15" dirty="0">
                <a:latin typeface="Calibri"/>
                <a:cs typeface="Calibri"/>
              </a:rPr>
              <a:t> 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Lavitra</a:t>
            </a:r>
            <a:r>
              <a:rPr sz="3000" spc="-10" dirty="0">
                <a:latin typeface="Calibri"/>
                <a:cs typeface="Calibri"/>
              </a:rPr>
              <a:t> Kshitij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Madan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463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More</a:t>
            </a:r>
            <a:r>
              <a:rPr sz="3000" spc="-45" dirty="0"/>
              <a:t> </a:t>
            </a:r>
            <a:r>
              <a:rPr sz="3000" spc="-5" dirty="0"/>
              <a:t>about</a:t>
            </a:r>
            <a:r>
              <a:rPr sz="3000" spc="-45" dirty="0"/>
              <a:t> </a:t>
            </a:r>
            <a:r>
              <a:rPr sz="3000" spc="-5" dirty="0"/>
              <a:t>LR(1)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17856"/>
            <a:ext cx="9126220" cy="32664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Huge; Rarely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Practice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terminals,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could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theory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O(2n)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times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large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Replicate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all O(2n)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possible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lookaheads.</a:t>
            </a:r>
            <a:endParaRPr sz="2800">
              <a:latin typeface="Calibri"/>
              <a:cs typeface="Calibri"/>
            </a:endParaRPr>
          </a:p>
          <a:p>
            <a:pPr marL="469900" marR="37465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tables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practical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programming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hundreds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thousands 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even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millions of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Consequently,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are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rarely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practice.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6870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Calculating</a:t>
            </a:r>
            <a:r>
              <a:rPr sz="3000" spc="-55" dirty="0"/>
              <a:t> </a:t>
            </a:r>
            <a:r>
              <a:rPr sz="3000" spc="-10" dirty="0"/>
              <a:t>Lookahead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805936"/>
            <a:ext cx="4702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Suppose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950" y="3359656"/>
            <a:ext cx="3860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007110" algn="l"/>
                <a:tab pos="36696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1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spc="-750" dirty="0">
                <a:solidFill>
                  <a:srgbClr val="2F5496"/>
                </a:solidFill>
                <a:latin typeface="Lucida Sans Unicode"/>
                <a:cs typeface="Lucida Sans Unicode"/>
              </a:rPr>
              <a:t>𝛃</a:t>
            </a:r>
            <a:r>
              <a:rPr sz="2800" spc="-254" dirty="0">
                <a:solidFill>
                  <a:srgbClr val="2F5496"/>
                </a:solidFill>
                <a:latin typeface="Lucida Sans Unicode"/>
                <a:cs typeface="Lucida Sans Unicode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–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8750" y="3232656"/>
            <a:ext cx="6012180" cy="11328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dot,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(B),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hence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introduce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950" y="5020816"/>
            <a:ext cx="1562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0071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spc="-760" dirty="0">
                <a:solidFill>
                  <a:srgbClr val="2F5496"/>
                </a:solidFill>
                <a:latin typeface="Lucida Sans Unicode"/>
                <a:cs typeface="Lucida Sans Unicode"/>
              </a:rPr>
              <a:t>𝝲</a:t>
            </a:r>
            <a:r>
              <a:rPr sz="2800" spc="-254" dirty="0">
                <a:solidFill>
                  <a:srgbClr val="2F5496"/>
                </a:solidFill>
                <a:latin typeface="Lucida Sans Unicode"/>
                <a:cs typeface="Lucida Sans Unicode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1550" y="5020816"/>
            <a:ext cx="6418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lookahead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calculated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57949" y="5447536"/>
            <a:ext cx="1979295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8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[Parent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item]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[Child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8750" y="5447536"/>
            <a:ext cx="4646930" cy="16865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1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spc="-750" dirty="0">
                <a:solidFill>
                  <a:srgbClr val="2F5496"/>
                </a:solidFill>
                <a:latin typeface="Lucida Sans Unicode"/>
                <a:cs typeface="Lucida Sans Unicode"/>
              </a:rPr>
              <a:t>𝛃</a:t>
            </a:r>
            <a:r>
              <a:rPr sz="2800" spc="-254" dirty="0">
                <a:solidFill>
                  <a:srgbClr val="2F5496"/>
                </a:solidFill>
                <a:latin typeface="Lucida Sans Unicode"/>
                <a:cs typeface="Lucida Sans Unicode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because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spc="-570" dirty="0">
                <a:solidFill>
                  <a:srgbClr val="2F5496"/>
                </a:solidFill>
                <a:latin typeface="Lucida Sans Unicode"/>
                <a:cs typeface="Lucida Sans Unicode"/>
              </a:rPr>
              <a:t>𝝲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8750" y="7235695"/>
            <a:ext cx="573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loo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ahea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poi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(</a:t>
            </a:r>
            <a:r>
              <a:rPr sz="2800" spc="-750" dirty="0">
                <a:solidFill>
                  <a:srgbClr val="2F5496"/>
                </a:solidFill>
                <a:latin typeface="Lucida Sans Unicode"/>
                <a:cs typeface="Lucida Sans Unicode"/>
              </a:rPr>
              <a:t>𝛃</a:t>
            </a:r>
            <a:r>
              <a:rPr sz="2800" spc="-254" dirty="0">
                <a:solidFill>
                  <a:srgbClr val="2F5496"/>
                </a:solidFill>
                <a:latin typeface="Lucida Sans Unicode"/>
                <a:cs typeface="Lucida Sans Unicode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2949" y="5030975"/>
            <a:ext cx="424180" cy="441325"/>
          </a:xfrm>
          <a:custGeom>
            <a:avLst/>
            <a:gdLst/>
            <a:ahLst/>
            <a:cxnLst/>
            <a:rect l="l" t="t" r="r" b="b"/>
            <a:pathLst>
              <a:path w="424179" h="441325">
                <a:moveTo>
                  <a:pt x="0" y="0"/>
                </a:moveTo>
                <a:lnTo>
                  <a:pt x="423599" y="0"/>
                </a:lnTo>
                <a:lnTo>
                  <a:pt x="423599" y="441299"/>
                </a:lnTo>
                <a:lnTo>
                  <a:pt x="0" y="441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Initial</a:t>
            </a:r>
            <a:r>
              <a:rPr sz="3000" spc="-15" dirty="0"/>
              <a:t> item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788646"/>
            <a:ext cx="957770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augmented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with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‘$’,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i.e.,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54729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21.1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3646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180759"/>
          <a:ext cx="3567429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1221105"/>
                <a:gridCol w="1757044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5097286"/>
            <a:ext cx="87268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already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 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in SLR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50329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40" dirty="0"/>
              <a:t> </a:t>
            </a:r>
            <a:r>
              <a:rPr sz="3000" spc="-5" dirty="0"/>
              <a:t>21.1</a:t>
            </a:r>
            <a:r>
              <a:rPr sz="3000" spc="-40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29812"/>
            <a:ext cx="4866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2966924"/>
          <a:ext cx="3567429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1221105"/>
                <a:gridCol w="1757044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4819444"/>
            <a:ext cx="6241415" cy="346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4400">
              <a:lnSpc>
                <a:spcPct val="114999"/>
              </a:lnSpc>
              <a:spcBef>
                <a:spcPts val="100"/>
              </a:spcBef>
              <a:tabLst>
                <a:tab pos="1383665" algn="l"/>
                <a:tab pos="22980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numbering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383665" algn="l"/>
                <a:tab pos="22980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3.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 startAt="4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927100" indent="-914400">
              <a:lnSpc>
                <a:spcPct val="100000"/>
              </a:lnSpc>
              <a:spcBef>
                <a:spcPts val="505"/>
              </a:spcBef>
              <a:buAutoNum type="arabicPeriod" startAt="4"/>
              <a:tabLst>
                <a:tab pos="926465" algn="l"/>
                <a:tab pos="927100" algn="l"/>
                <a:tab pos="1383665" algn="l"/>
                <a:tab pos="22980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21.1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98638"/>
            <a:ext cx="8338184" cy="296989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Starting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2-4: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Repeatedly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adding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productions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of </a:t>
            </a:r>
            <a:r>
              <a:rPr sz="2800" b="1" u="heavy" spc="-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NTs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after</a:t>
            </a:r>
            <a:r>
              <a:rPr sz="2800" b="1" u="heavy" spc="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“.”s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Look-ahead(child-item)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=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follow(NT)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parent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25950" y="3657550"/>
            <a:ext cx="3184525" cy="4087495"/>
            <a:chOff x="10825950" y="3657550"/>
            <a:chExt cx="3184525" cy="4087495"/>
          </a:xfrm>
        </p:grpSpPr>
        <p:sp>
          <p:nvSpPr>
            <p:cNvPr id="7" name="object 7"/>
            <p:cNvSpPr/>
            <p:nvPr/>
          </p:nvSpPr>
          <p:spPr>
            <a:xfrm>
              <a:off x="10838650" y="3670249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2632488" y="4061699"/>
                  </a:move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9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38650" y="3670250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0" y="526510"/>
                  </a:move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8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65885" y="396729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046835" y="4867121"/>
          <a:ext cx="2573653" cy="254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/>
                <a:gridCol w="739140"/>
                <a:gridCol w="991869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997399" y="5331650"/>
            <a:ext cx="3699510" cy="3325495"/>
          </a:xfrm>
          <a:custGeom>
            <a:avLst/>
            <a:gdLst/>
            <a:ahLst/>
            <a:cxnLst/>
            <a:rect l="l" t="t" r="r" b="b"/>
            <a:pathLst>
              <a:path w="3699509" h="3325495">
                <a:moveTo>
                  <a:pt x="0" y="0"/>
                </a:moveTo>
                <a:lnTo>
                  <a:pt x="3698999" y="0"/>
                </a:lnTo>
                <a:lnTo>
                  <a:pt x="3698999" y="3325499"/>
                </a:lnTo>
                <a:lnTo>
                  <a:pt x="0" y="3325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051375" y="5520341"/>
          <a:ext cx="3547745" cy="254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1966595"/>
              </a:tblGrid>
              <a:tr h="127220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  <a:p>
                      <a:pPr marL="31750" marR="40957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  S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7940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2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696702" y="8034276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54159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5" dirty="0"/>
              <a:t>21.1</a:t>
            </a:r>
            <a:r>
              <a:rPr sz="3000" spc="-20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21865"/>
            <a:ext cx="6213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Transitions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goto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825950" y="3657550"/>
            <a:ext cx="3184525" cy="4087495"/>
            <a:chOff x="10825950" y="3657550"/>
            <a:chExt cx="3184525" cy="4087495"/>
          </a:xfrm>
        </p:grpSpPr>
        <p:sp>
          <p:nvSpPr>
            <p:cNvPr id="7" name="object 7"/>
            <p:cNvSpPr/>
            <p:nvPr/>
          </p:nvSpPr>
          <p:spPr>
            <a:xfrm>
              <a:off x="10838650" y="3670249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2632488" y="4061699"/>
                  </a:move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9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38650" y="3670250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0" y="526510"/>
                  </a:move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8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65885" y="396729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046835" y="4867121"/>
          <a:ext cx="2573653" cy="2544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2644"/>
                <a:gridCol w="739140"/>
                <a:gridCol w="991869"/>
              </a:tblGrid>
              <a:tr h="410815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72">
                <a:tc>
                  <a:txBody>
                    <a:bodyPr/>
                    <a:lstStyle/>
                    <a:p>
                      <a:pPr marL="31750">
                        <a:lnSpc>
                          <a:spcPts val="3220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25599" y="2817049"/>
            <a:ext cx="3699510" cy="3043555"/>
          </a:xfrm>
          <a:custGeom>
            <a:avLst/>
            <a:gdLst/>
            <a:ahLst/>
            <a:cxnLst/>
            <a:rect l="l" t="t" r="r" b="b"/>
            <a:pathLst>
              <a:path w="3699510" h="3043554">
                <a:moveTo>
                  <a:pt x="0" y="0"/>
                </a:moveTo>
                <a:lnTo>
                  <a:pt x="3698999" y="0"/>
                </a:lnTo>
                <a:lnTo>
                  <a:pt x="3698999" y="3043499"/>
                </a:lnTo>
                <a:lnTo>
                  <a:pt x="0" y="3043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1324" y="2818356"/>
            <a:ext cx="3497579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{=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,$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{=</a:t>
            </a: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,$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 dirty="0">
              <a:latin typeface="Calibri"/>
              <a:cs typeface="Calibri"/>
            </a:endParaRPr>
          </a:p>
          <a:p>
            <a:pPr marL="1626235" marR="903605" indent="-1626870"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9400" y="2817049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39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55125" y="2828106"/>
            <a:ext cx="26168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6239" marR="5080" indent="-1666875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07249" y="3260366"/>
            <a:ext cx="53340" cy="41275"/>
            <a:chOff x="5707249" y="3260366"/>
            <a:chExt cx="53340" cy="41275"/>
          </a:xfrm>
        </p:grpSpPr>
        <p:sp>
          <p:nvSpPr>
            <p:cNvPr id="16" name="object 16"/>
            <p:cNvSpPr/>
            <p:nvPr/>
          </p:nvSpPr>
          <p:spPr>
            <a:xfrm>
              <a:off x="5712011" y="32651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89" y="0"/>
                  </a:lnTo>
                  <a:lnTo>
                    <a:pt x="43464" y="16404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2011" y="32651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64" y="16404"/>
                  </a:lnTo>
                  <a:lnTo>
                    <a:pt x="489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31037" y="2801151"/>
            <a:ext cx="998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700" algn="l"/>
                <a:tab pos="985519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69400" y="4085799"/>
            <a:ext cx="3699510" cy="1351280"/>
          </a:xfrm>
          <a:custGeom>
            <a:avLst/>
            <a:gdLst/>
            <a:ahLst/>
            <a:cxnLst/>
            <a:rect l="l" t="t" r="r" b="b"/>
            <a:pathLst>
              <a:path w="3699509" h="1351279">
                <a:moveTo>
                  <a:pt x="0" y="0"/>
                </a:moveTo>
                <a:lnTo>
                  <a:pt x="3698999" y="0"/>
                </a:lnTo>
                <a:lnTo>
                  <a:pt x="3698999" y="1351199"/>
                </a:lnTo>
                <a:lnTo>
                  <a:pt x="0" y="13511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55125" y="4094396"/>
            <a:ext cx="2133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69525" y="4094396"/>
            <a:ext cx="22218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  <a:p>
            <a:pPr marL="751840" marR="542290" indent="-752475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69400" y="5776350"/>
            <a:ext cx="3699510" cy="929640"/>
          </a:xfrm>
          <a:custGeom>
            <a:avLst/>
            <a:gdLst/>
            <a:ahLst/>
            <a:cxnLst/>
            <a:rect l="l" t="t" r="r" b="b"/>
            <a:pathLst>
              <a:path w="3699509" h="929640">
                <a:moveTo>
                  <a:pt x="0" y="0"/>
                </a:moveTo>
                <a:lnTo>
                  <a:pt x="3698999" y="0"/>
                </a:lnTo>
                <a:lnTo>
                  <a:pt x="3698999" y="929399"/>
                </a:lnTo>
                <a:lnTo>
                  <a:pt x="0" y="929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55125" y="5787406"/>
            <a:ext cx="18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69525" y="5787406"/>
            <a:ext cx="173418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840" marR="5080" indent="-75247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25599" y="6624400"/>
            <a:ext cx="3699510" cy="2259965"/>
          </a:xfrm>
          <a:custGeom>
            <a:avLst/>
            <a:gdLst/>
            <a:ahLst/>
            <a:cxnLst/>
            <a:rect l="l" t="t" r="r" b="b"/>
            <a:pathLst>
              <a:path w="3699510" h="2259965">
                <a:moveTo>
                  <a:pt x="0" y="0"/>
                </a:moveTo>
                <a:lnTo>
                  <a:pt x="3698999" y="0"/>
                </a:lnTo>
                <a:lnTo>
                  <a:pt x="3698999" y="2259599"/>
                </a:lnTo>
                <a:lnTo>
                  <a:pt x="0" y="2259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25599" y="6624400"/>
          <a:ext cx="3602990" cy="1773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255"/>
                <a:gridCol w="992505"/>
                <a:gridCol w="1967230"/>
              </a:tblGrid>
              <a:tr h="5012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48894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48894" marB="0"/>
                </a:tc>
              </a:tr>
              <a:tr h="41876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72">
                <a:tc>
                  <a:txBody>
                    <a:bodyPr/>
                    <a:lstStyle/>
                    <a:p>
                      <a:pPr marL="85725">
                        <a:lnSpc>
                          <a:spcPts val="322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22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22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</a:t>
                      </a:r>
                      <a:r>
                        <a:rPr lang="en-US"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,$</a:t>
                      </a:r>
                      <a:r>
                        <a:rPr sz="2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724902" y="8367355"/>
            <a:ext cx="3003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54604" y="4754843"/>
            <a:ext cx="6626859" cy="3232785"/>
            <a:chOff x="2854604" y="4754843"/>
            <a:chExt cx="6626859" cy="3232785"/>
          </a:xfrm>
        </p:grpSpPr>
        <p:sp>
          <p:nvSpPr>
            <p:cNvPr id="29" name="object 29"/>
            <p:cNvSpPr/>
            <p:nvPr/>
          </p:nvSpPr>
          <p:spPr>
            <a:xfrm>
              <a:off x="2875100" y="5860550"/>
              <a:ext cx="0" cy="706755"/>
            </a:xfrm>
            <a:custGeom>
              <a:avLst/>
              <a:gdLst/>
              <a:ahLst/>
              <a:cxnLst/>
              <a:rect l="l" t="t" r="r" b="b"/>
              <a:pathLst>
                <a:path h="706754">
                  <a:moveTo>
                    <a:pt x="0" y="0"/>
                  </a:moveTo>
                  <a:lnTo>
                    <a:pt x="0" y="7066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59367" y="65672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9367" y="656720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12086" y="47596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81" y="31464"/>
                  </a:moveTo>
                  <a:lnTo>
                    <a:pt x="0" y="0"/>
                  </a:lnTo>
                  <a:lnTo>
                    <a:pt x="43364" y="15344"/>
                  </a:lnTo>
                  <a:lnTo>
                    <a:pt x="281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12086" y="47596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81" y="31464"/>
                  </a:moveTo>
                  <a:lnTo>
                    <a:pt x="43364" y="15344"/>
                  </a:lnTo>
                  <a:lnTo>
                    <a:pt x="0" y="0"/>
                  </a:lnTo>
                  <a:lnTo>
                    <a:pt x="281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69399" y="7045100"/>
              <a:ext cx="3699510" cy="929640"/>
            </a:xfrm>
            <a:custGeom>
              <a:avLst/>
              <a:gdLst/>
              <a:ahLst/>
              <a:cxnLst/>
              <a:rect l="l" t="t" r="r" b="b"/>
              <a:pathLst>
                <a:path w="3699509" h="929640">
                  <a:moveTo>
                    <a:pt x="0" y="0"/>
                  </a:moveTo>
                  <a:lnTo>
                    <a:pt x="3698999" y="0"/>
                  </a:lnTo>
                  <a:lnTo>
                    <a:pt x="3698999" y="929399"/>
                  </a:lnTo>
                  <a:lnTo>
                    <a:pt x="0" y="9293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69525" y="7056156"/>
            <a:ext cx="24034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840" marR="5080" indent="-75247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30924" y="5273287"/>
            <a:ext cx="1029335" cy="2257425"/>
            <a:chOff x="4730924" y="5273287"/>
            <a:chExt cx="1029335" cy="2257425"/>
          </a:xfrm>
        </p:grpSpPr>
        <p:sp>
          <p:nvSpPr>
            <p:cNvPr id="37" name="object 37"/>
            <p:cNvSpPr/>
            <p:nvPr/>
          </p:nvSpPr>
          <p:spPr>
            <a:xfrm>
              <a:off x="4748499" y="5278049"/>
              <a:ext cx="963930" cy="963294"/>
            </a:xfrm>
            <a:custGeom>
              <a:avLst/>
              <a:gdLst/>
              <a:ahLst/>
              <a:cxnLst/>
              <a:rect l="l" t="t" r="r" b="b"/>
              <a:pathLst>
                <a:path w="963929" h="963295">
                  <a:moveTo>
                    <a:pt x="0" y="0"/>
                  </a:moveTo>
                  <a:lnTo>
                    <a:pt x="688474" y="0"/>
                  </a:lnTo>
                  <a:lnTo>
                    <a:pt x="688474" y="962999"/>
                  </a:lnTo>
                  <a:lnTo>
                    <a:pt x="963749" y="9629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12249" y="6225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2249" y="6225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2249" y="7494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12249" y="7494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30924" y="5719424"/>
              <a:ext cx="318135" cy="0"/>
            </a:xfrm>
            <a:custGeom>
              <a:avLst/>
              <a:gdLst/>
              <a:ahLst/>
              <a:cxnLst/>
              <a:rect l="l" t="t" r="r" b="b"/>
              <a:pathLst>
                <a:path w="318135">
                  <a:moveTo>
                    <a:pt x="3176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48712" y="4318926"/>
            <a:ext cx="981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555" algn="l"/>
                <a:tab pos="967740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12725" y="4851125"/>
            <a:ext cx="21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48125" y="5993476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35799" y="7056156"/>
            <a:ext cx="982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275" algn="l"/>
                <a:tab pos="819150" algn="l"/>
              </a:tabLst>
            </a:pPr>
            <a:r>
              <a:rPr sz="2800" u="sng" spc="-9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</a:t>
            </a:r>
            <a:r>
              <a:rPr sz="28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d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6401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0" dirty="0"/>
              <a:t> solution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r>
              <a:rPr sz="3000" spc="-5" dirty="0"/>
              <a:t> </a:t>
            </a:r>
            <a:r>
              <a:rPr sz="3000" dirty="0"/>
              <a:t>:</a:t>
            </a:r>
            <a:r>
              <a:rPr sz="3000" spc="-15" dirty="0"/>
              <a:t> </a:t>
            </a:r>
            <a:r>
              <a:rPr sz="3000" spc="-25" dirty="0"/>
              <a:t>step</a:t>
            </a:r>
            <a:r>
              <a:rPr sz="3000" spc="-5" dirty="0"/>
              <a:t> </a:t>
            </a:r>
            <a:r>
              <a:rPr sz="3000" dirty="0"/>
              <a:t>6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3600" y="213124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4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9325" y="2088750"/>
            <a:ext cx="241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725" y="2088750"/>
            <a:ext cx="1619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21538" y="2475206"/>
            <a:ext cx="53340" cy="41275"/>
            <a:chOff x="5021538" y="2475206"/>
            <a:chExt cx="53340" cy="41275"/>
          </a:xfrm>
        </p:grpSpPr>
        <p:sp>
          <p:nvSpPr>
            <p:cNvPr id="9" name="object 9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0" y="0"/>
                  </a:lnTo>
                  <a:lnTo>
                    <a:pt x="43375" y="15315"/>
                  </a:lnTo>
                  <a:lnTo>
                    <a:pt x="303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43375" y="15315"/>
                  </a:lnTo>
                  <a:lnTo>
                    <a:pt x="0" y="0"/>
                  </a:lnTo>
                  <a:lnTo>
                    <a:pt x="303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83837" y="2116875"/>
            <a:ext cx="1160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  <a:tab pos="1146810" algn="l"/>
              </a:tabLst>
            </a:pP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3600" y="3019000"/>
            <a:ext cx="3543935" cy="1121410"/>
          </a:xfrm>
          <a:custGeom>
            <a:avLst/>
            <a:gdLst/>
            <a:ahLst/>
            <a:cxnLst/>
            <a:rect l="l" t="t" r="r" b="b"/>
            <a:pathLst>
              <a:path w="3543934" h="1121410">
                <a:moveTo>
                  <a:pt x="0" y="0"/>
                </a:moveTo>
                <a:lnTo>
                  <a:pt x="3543899" y="0"/>
                </a:lnTo>
                <a:lnTo>
                  <a:pt x="3543899" y="1120799"/>
                </a:lnTo>
                <a:lnTo>
                  <a:pt x="0" y="112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69325" y="2982500"/>
            <a:ext cx="1917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725" y="2982500"/>
            <a:ext cx="20834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684530" marR="484505" indent="-685165">
              <a:lnSpc>
                <a:spcPct val="100000"/>
              </a:lnSpc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83600" y="4328550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79749" y="4286050"/>
            <a:ext cx="8528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1025" y="4286050"/>
            <a:ext cx="1660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91254" y="5508837"/>
            <a:ext cx="41275" cy="53340"/>
            <a:chOff x="2091254" y="5508837"/>
            <a:chExt cx="41275" cy="53340"/>
          </a:xfrm>
        </p:grpSpPr>
        <p:sp>
          <p:nvSpPr>
            <p:cNvPr id="19" name="object 19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021469" y="3626765"/>
            <a:ext cx="53340" cy="41275"/>
            <a:chOff x="5021469" y="3626765"/>
            <a:chExt cx="53340" cy="41275"/>
          </a:xfrm>
        </p:grpSpPr>
        <p:sp>
          <p:nvSpPr>
            <p:cNvPr id="22" name="object 22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0" y="0"/>
                  </a:lnTo>
                  <a:lnTo>
                    <a:pt x="43343" y="15402"/>
                  </a:lnTo>
                  <a:lnTo>
                    <a:pt x="239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43343" y="15402"/>
                  </a:lnTo>
                  <a:lnTo>
                    <a:pt x="0" y="0"/>
                  </a:lnTo>
                  <a:lnTo>
                    <a:pt x="239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5083600" y="529249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69325" y="5250000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3725" y="5250000"/>
            <a:ext cx="2245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21687" y="4671954"/>
            <a:ext cx="53340" cy="41275"/>
            <a:chOff x="5021687" y="4671954"/>
            <a:chExt cx="53340" cy="41275"/>
          </a:xfrm>
        </p:grpSpPr>
        <p:sp>
          <p:nvSpPr>
            <p:cNvPr id="28" name="object 28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83737" y="3253650"/>
            <a:ext cx="1160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  <a:tab pos="1146810" algn="l"/>
              </a:tabLst>
            </a:pP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3125" y="4166849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27099" y="2118549"/>
          <a:ext cx="3843020" cy="338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/>
                <a:gridCol w="1771650"/>
                <a:gridCol w="299720"/>
              </a:tblGrid>
              <a:tr h="2493749">
                <a:tc rowSpan="2" gridSpan="2">
                  <a:txBody>
                    <a:bodyPr/>
                    <a:lstStyle/>
                    <a:p>
                      <a:pPr marL="85725">
                        <a:lnSpc>
                          <a:spcPts val="297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649095" marR="945515" indent="-156400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927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4780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2365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7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4170951" y="4948712"/>
            <a:ext cx="8686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20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id	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39799" y="8258124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5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5021987" y="5275304"/>
            <a:ext cx="70485" cy="621665"/>
            <a:chOff x="5021987" y="5275304"/>
            <a:chExt cx="70485" cy="621665"/>
          </a:xfrm>
        </p:grpSpPr>
        <p:sp>
          <p:nvSpPr>
            <p:cNvPr id="36" name="object 36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0" y="0"/>
                  </a:lnTo>
                  <a:lnTo>
                    <a:pt x="43336" y="15423"/>
                  </a:lnTo>
                  <a:lnTo>
                    <a:pt x="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43336" y="15423"/>
                  </a:lnTo>
                  <a:lnTo>
                    <a:pt x="0" y="0"/>
                  </a:lnTo>
                  <a:lnTo>
                    <a:pt x="224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5524" y="8215625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9924" y="8215625"/>
            <a:ext cx="2406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91254" y="8196225"/>
            <a:ext cx="41275" cy="53340"/>
            <a:chOff x="2091254" y="8196225"/>
            <a:chExt cx="41275" cy="53340"/>
          </a:xfrm>
        </p:grpSpPr>
        <p:sp>
          <p:nvSpPr>
            <p:cNvPr id="43" name="object 43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9827400" y="2394149"/>
            <a:ext cx="3543935" cy="1934845"/>
          </a:xfrm>
          <a:custGeom>
            <a:avLst/>
            <a:gdLst/>
            <a:ahLst/>
            <a:cxnLst/>
            <a:rect l="l" t="t" r="r" b="b"/>
            <a:pathLst>
              <a:path w="3543934" h="1934845">
                <a:moveTo>
                  <a:pt x="0" y="0"/>
                </a:moveTo>
                <a:lnTo>
                  <a:pt x="3543899" y="0"/>
                </a:lnTo>
                <a:lnTo>
                  <a:pt x="3543899" y="1934399"/>
                </a:lnTo>
                <a:lnTo>
                  <a:pt x="0" y="1934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900425" y="2383449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00425" y="3145449"/>
            <a:ext cx="1600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 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814825" y="2383449"/>
            <a:ext cx="24187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 smtClean="0">
                <a:solidFill>
                  <a:srgbClr val="2F5496"/>
                </a:solidFill>
                <a:latin typeface="Calibri"/>
                <a:cs typeface="Calibri"/>
              </a:rPr>
              <a:t>{$}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 smtClean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lang="en-US" sz="2500" b="1" dirty="0" smtClean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500" b="1" spc="-25" dirty="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lang="en-US" sz="2500" b="1" spc="-20" dirty="0" smtClean="0">
                <a:solidFill>
                  <a:srgbClr val="2F5496"/>
                </a:solidFill>
                <a:latin typeface="Calibri"/>
                <a:cs typeface="Calibri"/>
              </a:rPr>
              <a:t>{</a:t>
            </a:r>
            <a:r>
              <a:rPr sz="2500" b="1" spc="-25" dirty="0" smtClean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463886" y="3907449"/>
            <a:ext cx="271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622737" y="3340804"/>
            <a:ext cx="1195705" cy="243840"/>
            <a:chOff x="8622737" y="3340804"/>
            <a:chExt cx="1195705" cy="243840"/>
          </a:xfrm>
        </p:grpSpPr>
        <p:sp>
          <p:nvSpPr>
            <p:cNvPr id="51" name="object 51"/>
            <p:cNvSpPr/>
            <p:nvPr/>
          </p:nvSpPr>
          <p:spPr>
            <a:xfrm>
              <a:off x="8627499" y="3361299"/>
              <a:ext cx="1143000" cy="218440"/>
            </a:xfrm>
            <a:custGeom>
              <a:avLst/>
              <a:gdLst/>
              <a:ahLst/>
              <a:cxnLst/>
              <a:rect l="l" t="t" r="r" b="b"/>
              <a:pathLst>
                <a:path w="1143000" h="218439">
                  <a:moveTo>
                    <a:pt x="0" y="218099"/>
                  </a:moveTo>
                  <a:lnTo>
                    <a:pt x="599952" y="218099"/>
                  </a:lnTo>
                  <a:lnTo>
                    <a:pt x="599952" y="0"/>
                  </a:lnTo>
                  <a:lnTo>
                    <a:pt x="1142849" y="0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70349" y="33455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770349" y="33455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067775" y="2764449"/>
            <a:ext cx="10623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3750" spc="-434" baseline="-26666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500" u="sng" spc="-290" dirty="0">
                <a:solidFill>
                  <a:srgbClr val="2F5496"/>
                </a:solidFill>
                <a:uFill>
                  <a:solidFill>
                    <a:srgbClr val="C55A1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889962" y="6722643"/>
            <a:ext cx="685165" cy="775335"/>
            <a:chOff x="3889962" y="6722643"/>
            <a:chExt cx="685165" cy="775335"/>
          </a:xfrm>
        </p:grpSpPr>
        <p:sp>
          <p:nvSpPr>
            <p:cNvPr id="56" name="object 56"/>
            <p:cNvSpPr/>
            <p:nvPr/>
          </p:nvSpPr>
          <p:spPr>
            <a:xfrm>
              <a:off x="3894725" y="67274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39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7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3" y="78554"/>
                  </a:lnTo>
                  <a:lnTo>
                    <a:pt x="79434" y="125444"/>
                  </a:lnTo>
                  <a:lnTo>
                    <a:pt x="60161" y="149304"/>
                  </a:lnTo>
                  <a:lnTo>
                    <a:pt x="53380" y="158072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0" y="43571"/>
                  </a:moveTo>
                  <a:lnTo>
                    <a:pt x="14746" y="0"/>
                  </a:lnTo>
                  <a:lnTo>
                    <a:pt x="39303" y="19671"/>
                  </a:lnTo>
                  <a:lnTo>
                    <a:pt x="0" y="4357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14746" y="0"/>
                  </a:moveTo>
                  <a:lnTo>
                    <a:pt x="0" y="43571"/>
                  </a:lnTo>
                  <a:lnTo>
                    <a:pt x="39303" y="19671"/>
                  </a:lnTo>
                  <a:lnTo>
                    <a:pt x="14746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5083600" y="625644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169325" y="6213950"/>
            <a:ext cx="191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83725" y="6213950"/>
            <a:ext cx="21316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327099" y="5558037"/>
          <a:ext cx="4711064" cy="2630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1535"/>
                <a:gridCol w="288925"/>
                <a:gridCol w="1772284"/>
                <a:gridCol w="1165860"/>
              </a:tblGrid>
              <a:tr h="309866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210"/>
                        </a:lnSpc>
                      </a:pPr>
                      <a:r>
                        <a:rPr sz="2500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961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19050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  <a:tabLst>
                          <a:tab pos="478155" algn="l"/>
                          <a:tab pos="1147445" algn="l"/>
                        </a:tabLst>
                      </a:pP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Calibri"/>
                          <a:cs typeface="Calibri"/>
                        </a:rPr>
                        <a:t>L	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0564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360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262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6958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C55A11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C55A11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595"/>
                        </a:lnSpc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63" name="object 63"/>
          <p:cNvGrpSpPr/>
          <p:nvPr/>
        </p:nvGrpSpPr>
        <p:grpSpPr>
          <a:xfrm>
            <a:off x="5021671" y="6526014"/>
            <a:ext cx="53340" cy="41275"/>
            <a:chOff x="5021671" y="6526014"/>
            <a:chExt cx="53340" cy="41275"/>
          </a:xfrm>
        </p:grpSpPr>
        <p:sp>
          <p:nvSpPr>
            <p:cNvPr id="64" name="object 64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35" y="0"/>
                  </a:lnTo>
                  <a:lnTo>
                    <a:pt x="43342" y="16056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2" y="16056"/>
                  </a:lnTo>
                  <a:lnTo>
                    <a:pt x="23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6401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0" dirty="0"/>
              <a:t> solution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r>
              <a:rPr sz="3000" spc="-5" dirty="0"/>
              <a:t> </a:t>
            </a:r>
            <a:r>
              <a:rPr sz="3000" dirty="0"/>
              <a:t>:</a:t>
            </a:r>
            <a:r>
              <a:rPr sz="3000" spc="-15" dirty="0"/>
              <a:t> </a:t>
            </a:r>
            <a:r>
              <a:rPr sz="3000" spc="-25" dirty="0"/>
              <a:t>step</a:t>
            </a:r>
            <a:r>
              <a:rPr sz="3000" spc="-5" dirty="0"/>
              <a:t> </a:t>
            </a:r>
            <a:r>
              <a:rPr sz="3000" dirty="0"/>
              <a:t>6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3600" y="213124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4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9325" y="2088750"/>
            <a:ext cx="2419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725" y="2088750"/>
            <a:ext cx="16192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21538" y="2475206"/>
            <a:ext cx="53340" cy="41275"/>
            <a:chOff x="5021538" y="2475206"/>
            <a:chExt cx="53340" cy="41275"/>
          </a:xfrm>
        </p:grpSpPr>
        <p:sp>
          <p:nvSpPr>
            <p:cNvPr id="9" name="object 9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0" y="0"/>
                  </a:lnTo>
                  <a:lnTo>
                    <a:pt x="43375" y="15315"/>
                  </a:lnTo>
                  <a:lnTo>
                    <a:pt x="303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43375" y="15315"/>
                  </a:lnTo>
                  <a:lnTo>
                    <a:pt x="0" y="0"/>
                  </a:lnTo>
                  <a:lnTo>
                    <a:pt x="303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83837" y="2116875"/>
            <a:ext cx="11601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  <a:tab pos="1146810" algn="l"/>
              </a:tabLst>
            </a:pP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83600" y="3019000"/>
            <a:ext cx="3543935" cy="1121410"/>
          </a:xfrm>
          <a:custGeom>
            <a:avLst/>
            <a:gdLst/>
            <a:ahLst/>
            <a:cxnLst/>
            <a:rect l="l" t="t" r="r" b="b"/>
            <a:pathLst>
              <a:path w="3543934" h="1121410">
                <a:moveTo>
                  <a:pt x="0" y="0"/>
                </a:moveTo>
                <a:lnTo>
                  <a:pt x="3543899" y="0"/>
                </a:lnTo>
                <a:lnTo>
                  <a:pt x="3543899" y="1120799"/>
                </a:lnTo>
                <a:lnTo>
                  <a:pt x="0" y="112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56625" y="2982500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1025" y="2982500"/>
            <a:ext cx="2096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1025" y="3363500"/>
            <a:ext cx="16160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3600" y="4328550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79749" y="4286050"/>
            <a:ext cx="8528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71025" y="4286050"/>
            <a:ext cx="1660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91254" y="5508837"/>
            <a:ext cx="41275" cy="53340"/>
            <a:chOff x="2091254" y="5508837"/>
            <a:chExt cx="41275" cy="53340"/>
          </a:xfrm>
        </p:grpSpPr>
        <p:sp>
          <p:nvSpPr>
            <p:cNvPr id="20" name="object 20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21469" y="3626765"/>
            <a:ext cx="3618865" cy="2406650"/>
            <a:chOff x="5021469" y="3626765"/>
            <a:chExt cx="3618865" cy="2406650"/>
          </a:xfrm>
        </p:grpSpPr>
        <p:sp>
          <p:nvSpPr>
            <p:cNvPr id="23" name="object 23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0" y="0"/>
                  </a:lnTo>
                  <a:lnTo>
                    <a:pt x="43343" y="15402"/>
                  </a:lnTo>
                  <a:lnTo>
                    <a:pt x="239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43343" y="15402"/>
                  </a:lnTo>
                  <a:lnTo>
                    <a:pt x="0" y="0"/>
                  </a:lnTo>
                  <a:lnTo>
                    <a:pt x="239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83599" y="5292499"/>
              <a:ext cx="3543935" cy="728345"/>
            </a:xfrm>
            <a:custGeom>
              <a:avLst/>
              <a:gdLst/>
              <a:ahLst/>
              <a:cxnLst/>
              <a:rect l="l" t="t" r="r" b="b"/>
              <a:pathLst>
                <a:path w="3543934" h="728345">
                  <a:moveTo>
                    <a:pt x="0" y="0"/>
                  </a:moveTo>
                  <a:lnTo>
                    <a:pt x="3543899" y="0"/>
                  </a:lnTo>
                  <a:lnTo>
                    <a:pt x="3543899" y="727799"/>
                  </a:lnTo>
                  <a:lnTo>
                    <a:pt x="0" y="727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69325" y="5250000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3725" y="5250000"/>
            <a:ext cx="2245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21687" y="4671954"/>
            <a:ext cx="53340" cy="41275"/>
            <a:chOff x="5021687" y="4671954"/>
            <a:chExt cx="53340" cy="41275"/>
          </a:xfrm>
        </p:grpSpPr>
        <p:sp>
          <p:nvSpPr>
            <p:cNvPr id="29" name="object 29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58337" y="3253650"/>
            <a:ext cx="152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1172210" algn="l"/>
                <a:tab pos="1310640" algn="l"/>
              </a:tabLst>
            </a:pP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3750" b="1" baseline="-18888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3750" baseline="-18888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03125" y="4166849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27099" y="2118549"/>
          <a:ext cx="3843020" cy="338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/>
                <a:gridCol w="1771650"/>
                <a:gridCol w="299720"/>
              </a:tblGrid>
              <a:tr h="2493749">
                <a:tc rowSpan="2" gridSpan="2">
                  <a:txBody>
                    <a:bodyPr/>
                    <a:lstStyle/>
                    <a:p>
                      <a:pPr marL="85725">
                        <a:lnSpc>
                          <a:spcPts val="297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649095" marR="945515" indent="-156400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927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4780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2365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7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4170951" y="4948712"/>
            <a:ext cx="8686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20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id	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9799" y="8258124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5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021987" y="5275304"/>
            <a:ext cx="3618229" cy="1722120"/>
            <a:chOff x="5021987" y="5275304"/>
            <a:chExt cx="3618229" cy="1722120"/>
          </a:xfrm>
        </p:grpSpPr>
        <p:sp>
          <p:nvSpPr>
            <p:cNvPr id="37" name="object 37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83600" y="6256449"/>
              <a:ext cx="3543935" cy="728345"/>
            </a:xfrm>
            <a:custGeom>
              <a:avLst/>
              <a:gdLst/>
              <a:ahLst/>
              <a:cxnLst/>
              <a:rect l="l" t="t" r="r" b="b"/>
              <a:pathLst>
                <a:path w="3543934" h="728345">
                  <a:moveTo>
                    <a:pt x="0" y="0"/>
                  </a:moveTo>
                  <a:lnTo>
                    <a:pt x="3543899" y="0"/>
                  </a:lnTo>
                  <a:lnTo>
                    <a:pt x="3543899" y="727799"/>
                  </a:lnTo>
                  <a:lnTo>
                    <a:pt x="0" y="727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5524" y="8215625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9924" y="8215625"/>
            <a:ext cx="2406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91254" y="8196225"/>
            <a:ext cx="41275" cy="53340"/>
            <a:chOff x="2091254" y="8196225"/>
            <a:chExt cx="41275" cy="53340"/>
          </a:xfrm>
        </p:grpSpPr>
        <p:sp>
          <p:nvSpPr>
            <p:cNvPr id="43" name="object 43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753112" y="2627554"/>
            <a:ext cx="53340" cy="41275"/>
            <a:chOff x="9753112" y="2627554"/>
            <a:chExt cx="53340" cy="41275"/>
          </a:xfrm>
        </p:grpSpPr>
        <p:sp>
          <p:nvSpPr>
            <p:cNvPr id="46" name="object 46"/>
            <p:cNvSpPr/>
            <p:nvPr/>
          </p:nvSpPr>
          <p:spPr>
            <a:xfrm>
              <a:off x="9757874" y="263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757874" y="263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202025" y="2233575"/>
            <a:ext cx="5689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310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=	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889962" y="6722643"/>
            <a:ext cx="685165" cy="775335"/>
            <a:chOff x="3889962" y="6722643"/>
            <a:chExt cx="685165" cy="775335"/>
          </a:xfrm>
        </p:grpSpPr>
        <p:sp>
          <p:nvSpPr>
            <p:cNvPr id="50" name="object 50"/>
            <p:cNvSpPr/>
            <p:nvPr/>
          </p:nvSpPr>
          <p:spPr>
            <a:xfrm>
              <a:off x="3894725" y="67274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39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7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3" y="78554"/>
                  </a:lnTo>
                  <a:lnTo>
                    <a:pt x="79434" y="125444"/>
                  </a:lnTo>
                  <a:lnTo>
                    <a:pt x="60161" y="149304"/>
                  </a:lnTo>
                  <a:lnTo>
                    <a:pt x="53380" y="1580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0" y="43571"/>
                  </a:moveTo>
                  <a:lnTo>
                    <a:pt x="14746" y="0"/>
                  </a:lnTo>
                  <a:lnTo>
                    <a:pt x="39303" y="19671"/>
                  </a:lnTo>
                  <a:lnTo>
                    <a:pt x="0" y="4357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14746" y="0"/>
                  </a:moveTo>
                  <a:lnTo>
                    <a:pt x="0" y="43571"/>
                  </a:lnTo>
                  <a:lnTo>
                    <a:pt x="39303" y="19671"/>
                  </a:lnTo>
                  <a:lnTo>
                    <a:pt x="14746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69325" y="6213950"/>
            <a:ext cx="191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83725" y="6213950"/>
            <a:ext cx="21316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27099" y="5558037"/>
          <a:ext cx="4711064" cy="2630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1535"/>
                <a:gridCol w="288925"/>
                <a:gridCol w="1772284"/>
                <a:gridCol w="1165860"/>
              </a:tblGrid>
              <a:tr h="309866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210"/>
                        </a:lnSpc>
                      </a:pPr>
                      <a:r>
                        <a:rPr sz="2500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961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19050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  <a:tabLst>
                          <a:tab pos="478155" algn="l"/>
                          <a:tab pos="1147445" algn="l"/>
                        </a:tabLst>
                      </a:pP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L	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0564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360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262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6958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595"/>
                        </a:lnSpc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9814700" y="2394149"/>
          <a:ext cx="3545840" cy="3003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1535"/>
                <a:gridCol w="421640"/>
                <a:gridCol w="1640205"/>
              </a:tblGrid>
              <a:tr h="405975"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004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0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R="40449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0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766424">
                <a:tc>
                  <a:txBody>
                    <a:bodyPr/>
                    <a:lstStyle/>
                    <a:p>
                      <a:pPr marR="40449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4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</a:tr>
              <a:tr h="727799">
                <a:tc>
                  <a:txBody>
                    <a:bodyPr/>
                    <a:lstStyle/>
                    <a:p>
                      <a:pPr marR="388620" algn="r">
                        <a:lnSpc>
                          <a:spcPts val="2765"/>
                        </a:lnSpc>
                      </a:pPr>
                      <a:r>
                        <a:rPr sz="2500" u="sng" dirty="0">
                          <a:solidFill>
                            <a:srgbClr val="2F5496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2500" u="sng" spc="254" dirty="0">
                          <a:solidFill>
                            <a:srgbClr val="2F5496"/>
                          </a:solidFill>
                          <a:uFill>
                            <a:solidFill>
                              <a:srgbClr val="C55A11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10" dirty="0">
                          <a:solidFill>
                            <a:srgbClr val="2F549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C55A11"/>
                      </a:solidFill>
                      <a:prstDash val="solid"/>
                    </a:lnL>
                    <a:lnT w="28575">
                      <a:solidFill>
                        <a:srgbClr val="C55A11"/>
                      </a:solidFill>
                      <a:prstDash val="solid"/>
                    </a:lnT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765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C55A11"/>
                      </a:solidFill>
                      <a:prstDash val="solid"/>
                    </a:lnT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765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201295">
                        <a:lnSpc>
                          <a:spcPts val="286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I9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C55A11"/>
                      </a:solidFill>
                      <a:prstDash val="solid"/>
                    </a:lnR>
                    <a:lnT w="28575">
                      <a:solidFill>
                        <a:srgbClr val="C55A11"/>
                      </a:solidFill>
                      <a:prstDash val="solid"/>
                    </a:lnT>
                    <a:lnB w="28575">
                      <a:solidFill>
                        <a:srgbClr val="C55A1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57" name="object 57"/>
          <p:cNvGrpSpPr/>
          <p:nvPr/>
        </p:nvGrpSpPr>
        <p:grpSpPr>
          <a:xfrm>
            <a:off x="5021671" y="6526014"/>
            <a:ext cx="53340" cy="41275"/>
            <a:chOff x="5021671" y="6526014"/>
            <a:chExt cx="53340" cy="41275"/>
          </a:xfrm>
        </p:grpSpPr>
        <p:sp>
          <p:nvSpPr>
            <p:cNvPr id="58" name="object 58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35" y="0"/>
                  </a:lnTo>
                  <a:lnTo>
                    <a:pt x="43342" y="16056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2" y="16056"/>
                  </a:lnTo>
                  <a:lnTo>
                    <a:pt x="23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039526" y="5855963"/>
            <a:ext cx="53340" cy="41275"/>
            <a:chOff x="5039526" y="5855963"/>
            <a:chExt cx="53340" cy="41275"/>
          </a:xfrm>
        </p:grpSpPr>
        <p:sp>
          <p:nvSpPr>
            <p:cNvPr id="61" name="object 61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0" y="0"/>
                  </a:lnTo>
                  <a:lnTo>
                    <a:pt x="43336" y="15423"/>
                  </a:lnTo>
                  <a:lnTo>
                    <a:pt x="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43336" y="15423"/>
                  </a:lnTo>
                  <a:lnTo>
                    <a:pt x="0" y="0"/>
                  </a:lnTo>
                  <a:lnTo>
                    <a:pt x="224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9827400" y="5787187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9900425" y="5744687"/>
            <a:ext cx="2044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814825" y="5744687"/>
            <a:ext cx="16160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419309" y="6125687"/>
            <a:ext cx="4318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083600" y="7220400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156625" y="7177900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71025" y="7177900"/>
            <a:ext cx="172973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585" marR="5080" indent="-60452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827400" y="6904787"/>
            <a:ext cx="3543935" cy="1934845"/>
          </a:xfrm>
          <a:custGeom>
            <a:avLst/>
            <a:gdLst/>
            <a:ahLst/>
            <a:cxnLst/>
            <a:rect l="l" t="t" r="r" b="b"/>
            <a:pathLst>
              <a:path w="3543934" h="1934845">
                <a:moveTo>
                  <a:pt x="0" y="0"/>
                </a:moveTo>
                <a:lnTo>
                  <a:pt x="3543899" y="0"/>
                </a:lnTo>
                <a:lnTo>
                  <a:pt x="3543899" y="1934399"/>
                </a:lnTo>
                <a:lnTo>
                  <a:pt x="0" y="1934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900425" y="6894087"/>
            <a:ext cx="204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814825" y="6894087"/>
            <a:ext cx="1890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900425" y="765608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814825" y="7656087"/>
            <a:ext cx="18903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900425" y="8037087"/>
            <a:ext cx="160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814825" y="8037087"/>
            <a:ext cx="172973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025" marR="5080" indent="-56896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765487" y="5012979"/>
            <a:ext cx="53340" cy="41275"/>
            <a:chOff x="9765487" y="5012979"/>
            <a:chExt cx="53340" cy="41275"/>
          </a:xfrm>
        </p:grpSpPr>
        <p:sp>
          <p:nvSpPr>
            <p:cNvPr id="78" name="object 78"/>
            <p:cNvSpPr/>
            <p:nvPr/>
          </p:nvSpPr>
          <p:spPr>
            <a:xfrm>
              <a:off x="9770250" y="5017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770250" y="5017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212750" y="4347624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497625" y="5656024"/>
            <a:ext cx="159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3381062" y="7851354"/>
            <a:ext cx="53340" cy="41275"/>
            <a:chOff x="13381062" y="7851354"/>
            <a:chExt cx="53340" cy="41275"/>
          </a:xfrm>
        </p:grpSpPr>
        <p:sp>
          <p:nvSpPr>
            <p:cNvPr id="83" name="object 83"/>
            <p:cNvSpPr/>
            <p:nvPr/>
          </p:nvSpPr>
          <p:spPr>
            <a:xfrm>
              <a:off x="13385824" y="785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3385824" y="785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8950838" y="6607262"/>
            <a:ext cx="2647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416350" y="7489275"/>
            <a:ext cx="9480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934719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C55A1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*	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622637" y="3356587"/>
            <a:ext cx="5292090" cy="4232910"/>
            <a:chOff x="8622637" y="3356587"/>
            <a:chExt cx="5292090" cy="4232910"/>
          </a:xfrm>
        </p:grpSpPr>
        <p:sp>
          <p:nvSpPr>
            <p:cNvPr id="88" name="object 88"/>
            <p:cNvSpPr/>
            <p:nvPr/>
          </p:nvSpPr>
          <p:spPr>
            <a:xfrm>
              <a:off x="8627399" y="3361349"/>
              <a:ext cx="5282565" cy="4223385"/>
            </a:xfrm>
            <a:custGeom>
              <a:avLst/>
              <a:gdLst/>
              <a:ahLst/>
              <a:cxnLst/>
              <a:rect l="l" t="t" r="r" b="b"/>
              <a:pathLst>
                <a:path w="5282565" h="4223384">
                  <a:moveTo>
                    <a:pt x="1199999" y="0"/>
                  </a:moveTo>
                  <a:lnTo>
                    <a:pt x="287124" y="0"/>
                  </a:lnTo>
                  <a:lnTo>
                    <a:pt x="287124" y="4223099"/>
                  </a:lnTo>
                  <a:lnTo>
                    <a:pt x="0" y="4223099"/>
                  </a:lnTo>
                </a:path>
                <a:path w="5282565" h="4223384">
                  <a:moveTo>
                    <a:pt x="5282099" y="716437"/>
                  </a:moveTo>
                  <a:lnTo>
                    <a:pt x="5282099" y="2789737"/>
                  </a:lnTo>
                  <a:lnTo>
                    <a:pt x="4801049" y="2789737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3385224" y="6135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3385224" y="6135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371199" y="407779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5294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6401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0" dirty="0"/>
              <a:t> solution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r>
              <a:rPr sz="3000" spc="-5" dirty="0"/>
              <a:t> </a:t>
            </a:r>
            <a:r>
              <a:rPr sz="3000" dirty="0"/>
              <a:t>:</a:t>
            </a:r>
            <a:r>
              <a:rPr sz="3000" spc="-15" dirty="0"/>
              <a:t> </a:t>
            </a:r>
            <a:r>
              <a:rPr sz="3000" spc="-25" dirty="0"/>
              <a:t>step</a:t>
            </a:r>
            <a:r>
              <a:rPr sz="3000" spc="-5" dirty="0"/>
              <a:t> </a:t>
            </a:r>
            <a:r>
              <a:rPr sz="3000" dirty="0"/>
              <a:t>6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3600" y="213124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4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71025" y="2088750"/>
            <a:ext cx="16319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1538" y="2475206"/>
            <a:ext cx="53340" cy="41275"/>
            <a:chOff x="5021538" y="2475206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0" y="0"/>
                  </a:lnTo>
                  <a:lnTo>
                    <a:pt x="43375" y="15315"/>
                  </a:lnTo>
                  <a:lnTo>
                    <a:pt x="303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6300" y="24799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03" y="31463"/>
                  </a:moveTo>
                  <a:lnTo>
                    <a:pt x="43375" y="15315"/>
                  </a:lnTo>
                  <a:lnTo>
                    <a:pt x="0" y="0"/>
                  </a:lnTo>
                  <a:lnTo>
                    <a:pt x="303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83837" y="2088750"/>
            <a:ext cx="15271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  <a:tab pos="1146810" algn="l"/>
                <a:tab pos="1285240" algn="l"/>
              </a:tabLst>
            </a:pPr>
            <a:r>
              <a:rPr sz="3750" u="heavy" baseline="-4444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750" u="heavy" baseline="-4444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3750" baseline="-4444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3600" y="3019000"/>
            <a:ext cx="3543935" cy="1121410"/>
          </a:xfrm>
          <a:custGeom>
            <a:avLst/>
            <a:gdLst/>
            <a:ahLst/>
            <a:cxnLst/>
            <a:rect l="l" t="t" r="r" b="b"/>
            <a:pathLst>
              <a:path w="3543934" h="1121410">
                <a:moveTo>
                  <a:pt x="0" y="0"/>
                </a:moveTo>
                <a:lnTo>
                  <a:pt x="3543899" y="0"/>
                </a:lnTo>
                <a:lnTo>
                  <a:pt x="3543899" y="1120799"/>
                </a:lnTo>
                <a:lnTo>
                  <a:pt x="0" y="1120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56625" y="2982500"/>
            <a:ext cx="1758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1025" y="2982500"/>
            <a:ext cx="20961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697230" marR="484505" indent="-685165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83600" y="4328550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9749" y="4286050"/>
            <a:ext cx="8528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3570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1025" y="4286050"/>
            <a:ext cx="1660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5080" indent="-685165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91254" y="5508837"/>
            <a:ext cx="41275" cy="53340"/>
            <a:chOff x="2091254" y="5508837"/>
            <a:chExt cx="41275" cy="53340"/>
          </a:xfrm>
        </p:grpSpPr>
        <p:sp>
          <p:nvSpPr>
            <p:cNvPr id="18" name="object 18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6017" y="5513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21469" y="3626765"/>
            <a:ext cx="3618865" cy="2406650"/>
            <a:chOff x="5021469" y="3626765"/>
            <a:chExt cx="3618865" cy="2406650"/>
          </a:xfrm>
        </p:grpSpPr>
        <p:sp>
          <p:nvSpPr>
            <p:cNvPr id="21" name="object 21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0" y="0"/>
                  </a:lnTo>
                  <a:lnTo>
                    <a:pt x="43343" y="15402"/>
                  </a:lnTo>
                  <a:lnTo>
                    <a:pt x="239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6231" y="36315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39" y="31464"/>
                  </a:moveTo>
                  <a:lnTo>
                    <a:pt x="43343" y="15402"/>
                  </a:lnTo>
                  <a:lnTo>
                    <a:pt x="0" y="0"/>
                  </a:lnTo>
                  <a:lnTo>
                    <a:pt x="239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3599" y="5292499"/>
              <a:ext cx="3543935" cy="728345"/>
            </a:xfrm>
            <a:custGeom>
              <a:avLst/>
              <a:gdLst/>
              <a:ahLst/>
              <a:cxnLst/>
              <a:rect l="l" t="t" r="r" b="b"/>
              <a:pathLst>
                <a:path w="3543934" h="728345">
                  <a:moveTo>
                    <a:pt x="0" y="0"/>
                  </a:moveTo>
                  <a:lnTo>
                    <a:pt x="3543899" y="0"/>
                  </a:lnTo>
                  <a:lnTo>
                    <a:pt x="3543899" y="727799"/>
                  </a:lnTo>
                  <a:lnTo>
                    <a:pt x="0" y="727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69325" y="5250000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3725" y="5250000"/>
            <a:ext cx="22453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21687" y="4671954"/>
            <a:ext cx="53340" cy="41275"/>
            <a:chOff x="5021687" y="4671954"/>
            <a:chExt cx="53340" cy="41275"/>
          </a:xfrm>
        </p:grpSpPr>
        <p:sp>
          <p:nvSpPr>
            <p:cNvPr id="27" name="object 27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26450" y="4676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858337" y="3253650"/>
            <a:ext cx="15284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1025" algn="l"/>
                <a:tab pos="1172210" algn="l"/>
                <a:tab pos="1310640" algn="l"/>
              </a:tabLst>
            </a:pP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3750" b="1" baseline="-18888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3750" baseline="-18888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3125" y="4166849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70951" y="4948712"/>
            <a:ext cx="8686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5344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20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id	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27099" y="2118549"/>
          <a:ext cx="3843020" cy="3382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0"/>
                <a:gridCol w="1771650"/>
                <a:gridCol w="299720"/>
              </a:tblGrid>
              <a:tr h="2493749">
                <a:tc rowSpan="2" gridSpan="2">
                  <a:txBody>
                    <a:bodyPr/>
                    <a:lstStyle/>
                    <a:p>
                      <a:pPr marL="85725">
                        <a:lnSpc>
                          <a:spcPts val="2975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649095" marR="945515" indent="-156400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927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47804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5725">
                        <a:lnSpc>
                          <a:spcPts val="2365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44546A"/>
                      </a:solidFill>
                      <a:prstDash val="solid"/>
                    </a:lnL>
                    <a:lnR w="9525">
                      <a:solidFill>
                        <a:srgbClr val="44546A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17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546A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339799" y="8258124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5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021987" y="2627554"/>
            <a:ext cx="4784090" cy="2689225"/>
            <a:chOff x="5021987" y="2627554"/>
            <a:chExt cx="4784090" cy="2689225"/>
          </a:xfrm>
        </p:grpSpPr>
        <p:sp>
          <p:nvSpPr>
            <p:cNvPr id="35" name="object 35"/>
            <p:cNvSpPr/>
            <p:nvPr/>
          </p:nvSpPr>
          <p:spPr>
            <a:xfrm>
              <a:off x="8614424" y="2648049"/>
              <a:ext cx="1143635" cy="494665"/>
            </a:xfrm>
            <a:custGeom>
              <a:avLst/>
              <a:gdLst/>
              <a:ahLst/>
              <a:cxnLst/>
              <a:rect l="l" t="t" r="r" b="b"/>
              <a:pathLst>
                <a:path w="1143634" h="494664">
                  <a:moveTo>
                    <a:pt x="0" y="494099"/>
                  </a:moveTo>
                  <a:lnTo>
                    <a:pt x="600299" y="494099"/>
                  </a:lnTo>
                  <a:lnTo>
                    <a:pt x="600299" y="0"/>
                  </a:lnTo>
                  <a:lnTo>
                    <a:pt x="11434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57875" y="263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57875" y="2632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26750" y="5280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5524" y="8215625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39924" y="8215625"/>
            <a:ext cx="24060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91254" y="8196225"/>
            <a:ext cx="41275" cy="53340"/>
            <a:chOff x="2091254" y="8196225"/>
            <a:chExt cx="41275" cy="53340"/>
          </a:xfrm>
        </p:grpSpPr>
        <p:sp>
          <p:nvSpPr>
            <p:cNvPr id="43" name="object 43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732" y="43224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96017" y="82009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732" y="43224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202025" y="2233575"/>
            <a:ext cx="5689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625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spc="-310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=	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889962" y="6722643"/>
            <a:ext cx="685165" cy="775335"/>
            <a:chOff x="3889962" y="6722643"/>
            <a:chExt cx="685165" cy="775335"/>
          </a:xfrm>
        </p:grpSpPr>
        <p:sp>
          <p:nvSpPr>
            <p:cNvPr id="47" name="object 47"/>
            <p:cNvSpPr/>
            <p:nvPr/>
          </p:nvSpPr>
          <p:spPr>
            <a:xfrm>
              <a:off x="3894725" y="67274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39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7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3" y="78554"/>
                  </a:lnTo>
                  <a:lnTo>
                    <a:pt x="79434" y="125444"/>
                  </a:lnTo>
                  <a:lnTo>
                    <a:pt x="60161" y="149304"/>
                  </a:lnTo>
                  <a:lnTo>
                    <a:pt x="53380" y="15807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0" y="43571"/>
                  </a:moveTo>
                  <a:lnTo>
                    <a:pt x="14746" y="0"/>
                  </a:lnTo>
                  <a:lnTo>
                    <a:pt x="39303" y="19671"/>
                  </a:lnTo>
                  <a:lnTo>
                    <a:pt x="0" y="4357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21080" y="6875642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70" h="43815">
                  <a:moveTo>
                    <a:pt x="14746" y="0"/>
                  </a:moveTo>
                  <a:lnTo>
                    <a:pt x="0" y="43571"/>
                  </a:lnTo>
                  <a:lnTo>
                    <a:pt x="39303" y="19671"/>
                  </a:lnTo>
                  <a:lnTo>
                    <a:pt x="14746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5083600" y="6256449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169325" y="6213950"/>
            <a:ext cx="1917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083725" y="6213950"/>
            <a:ext cx="21316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4530" marR="5080" indent="-685165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{=,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327099" y="5558037"/>
          <a:ext cx="4711064" cy="2630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1535"/>
                <a:gridCol w="288925"/>
                <a:gridCol w="1772284"/>
                <a:gridCol w="1165860"/>
              </a:tblGrid>
              <a:tr h="309866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210"/>
                        </a:lnSpc>
                      </a:pPr>
                      <a:r>
                        <a:rPr sz="2500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961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19050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  <a:p>
                      <a:pPr marL="367665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0"/>
                        </a:spcBef>
                        <a:tabLst>
                          <a:tab pos="478155" algn="l"/>
                          <a:tab pos="1147445" algn="l"/>
                        </a:tabLst>
                      </a:pP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5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L	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510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405649">
                <a:tc>
                  <a:txBody>
                    <a:bodyPr/>
                    <a:lstStyle/>
                    <a:p>
                      <a:pPr marL="857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360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735">
                        <a:lnSpc>
                          <a:spcPts val="262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69584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9525">
                      <a:solidFill>
                        <a:srgbClr val="44546A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595"/>
                        </a:lnSpc>
                      </a:pPr>
                      <a:r>
                        <a:rPr sz="25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9814700" y="2394149"/>
          <a:ext cx="3545840" cy="3003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1535"/>
                <a:gridCol w="421640"/>
                <a:gridCol w="1640205"/>
              </a:tblGrid>
              <a:tr h="405975">
                <a:tc>
                  <a:txBody>
                    <a:bodyPr/>
                    <a:lstStyle/>
                    <a:p>
                      <a:pPr marR="38862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004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0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R="40449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0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766424">
                <a:tc>
                  <a:txBody>
                    <a:bodyPr/>
                    <a:lstStyle/>
                    <a:p>
                      <a:pPr marR="40449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2820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sz="2500" b="1" spc="-2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341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27799">
                <a:tc>
                  <a:txBody>
                    <a:bodyPr/>
                    <a:lstStyle/>
                    <a:p>
                      <a:pPr marR="388620" algn="r">
                        <a:lnSpc>
                          <a:spcPts val="2765"/>
                        </a:lnSpc>
                      </a:pPr>
                      <a:r>
                        <a:rPr sz="2500" u="sng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2500" u="sng" spc="254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spc="-110" dirty="0">
                          <a:solidFill>
                            <a:srgbClr val="2F549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ts val="2765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30530">
                        <a:lnSpc>
                          <a:spcPts val="2765"/>
                        </a:lnSpc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201295">
                        <a:lnSpc>
                          <a:spcPts val="2865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I9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55" name="object 55"/>
          <p:cNvGrpSpPr/>
          <p:nvPr/>
        </p:nvGrpSpPr>
        <p:grpSpPr>
          <a:xfrm>
            <a:off x="5021671" y="6526014"/>
            <a:ext cx="53340" cy="41275"/>
            <a:chOff x="5021671" y="6526014"/>
            <a:chExt cx="53340" cy="41275"/>
          </a:xfrm>
        </p:grpSpPr>
        <p:sp>
          <p:nvSpPr>
            <p:cNvPr id="56" name="object 56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35" y="0"/>
                  </a:lnTo>
                  <a:lnTo>
                    <a:pt x="43342" y="16056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26433" y="65307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2" y="16056"/>
                  </a:lnTo>
                  <a:lnTo>
                    <a:pt x="23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039526" y="5855963"/>
            <a:ext cx="53340" cy="41275"/>
            <a:chOff x="5039526" y="5855963"/>
            <a:chExt cx="53340" cy="41275"/>
          </a:xfrm>
        </p:grpSpPr>
        <p:sp>
          <p:nvSpPr>
            <p:cNvPr id="59" name="object 59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0" y="0"/>
                  </a:lnTo>
                  <a:lnTo>
                    <a:pt x="43336" y="15423"/>
                  </a:lnTo>
                  <a:lnTo>
                    <a:pt x="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44289" y="586072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4" y="31464"/>
                  </a:moveTo>
                  <a:lnTo>
                    <a:pt x="43336" y="15423"/>
                  </a:lnTo>
                  <a:lnTo>
                    <a:pt x="0" y="0"/>
                  </a:lnTo>
                  <a:lnTo>
                    <a:pt x="224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9827400" y="5787187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9254874" y="5744687"/>
            <a:ext cx="8502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C55A1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spc="-114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814825" y="5744687"/>
            <a:ext cx="16160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6585" marR="5080" indent="-60452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83600" y="7220400"/>
            <a:ext cx="3543935" cy="728345"/>
          </a:xfrm>
          <a:custGeom>
            <a:avLst/>
            <a:gdLst/>
            <a:ahLst/>
            <a:cxnLst/>
            <a:rect l="l" t="t" r="r" b="b"/>
            <a:pathLst>
              <a:path w="3543934" h="728345">
                <a:moveTo>
                  <a:pt x="0" y="0"/>
                </a:moveTo>
                <a:lnTo>
                  <a:pt x="3543899" y="0"/>
                </a:lnTo>
                <a:lnTo>
                  <a:pt x="3543899" y="727799"/>
                </a:lnTo>
                <a:lnTo>
                  <a:pt x="0" y="727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69325" y="7177900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83725" y="7177900"/>
            <a:ext cx="171703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marR="5080" indent="-60452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827400" y="6904787"/>
            <a:ext cx="3543935" cy="1934845"/>
          </a:xfrm>
          <a:custGeom>
            <a:avLst/>
            <a:gdLst/>
            <a:ahLst/>
            <a:cxnLst/>
            <a:rect l="l" t="t" r="r" b="b"/>
            <a:pathLst>
              <a:path w="3543934" h="1934845">
                <a:moveTo>
                  <a:pt x="0" y="0"/>
                </a:moveTo>
                <a:lnTo>
                  <a:pt x="3543899" y="0"/>
                </a:lnTo>
                <a:lnTo>
                  <a:pt x="3543899" y="1934399"/>
                </a:lnTo>
                <a:lnTo>
                  <a:pt x="0" y="19343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9900425" y="6894087"/>
            <a:ext cx="204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</a:t>
            </a:r>
            <a:r>
              <a:rPr sz="2500" b="1" spc="-5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14825" y="6894087"/>
            <a:ext cx="1890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900425" y="7656087"/>
            <a:ext cx="1600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  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814825" y="7656087"/>
            <a:ext cx="18903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500">
              <a:latin typeface="Calibri"/>
              <a:cs typeface="Calibri"/>
            </a:endParaRPr>
          </a:p>
          <a:p>
            <a:pPr marL="581025" marR="165100" indent="-568960">
              <a:lnSpc>
                <a:spcPct val="100000"/>
              </a:lnSpc>
              <a:tabLst>
                <a:tab pos="9264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9765487" y="5012979"/>
            <a:ext cx="53340" cy="41275"/>
            <a:chOff x="9765487" y="5012979"/>
            <a:chExt cx="53340" cy="41275"/>
          </a:xfrm>
        </p:grpSpPr>
        <p:sp>
          <p:nvSpPr>
            <p:cNvPr id="73" name="object 73"/>
            <p:cNvSpPr/>
            <p:nvPr/>
          </p:nvSpPr>
          <p:spPr>
            <a:xfrm>
              <a:off x="9770250" y="5017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770250" y="5017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212750" y="4347624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3415750" y="5656024"/>
            <a:ext cx="5067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</a:tabLst>
            </a:pPr>
            <a:r>
              <a:rPr sz="2500" u="sng" spc="15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L	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3381062" y="7851354"/>
            <a:ext cx="53340" cy="41275"/>
            <a:chOff x="13381062" y="7851354"/>
            <a:chExt cx="53340" cy="41275"/>
          </a:xfrm>
        </p:grpSpPr>
        <p:sp>
          <p:nvSpPr>
            <p:cNvPr id="78" name="object 78"/>
            <p:cNvSpPr/>
            <p:nvPr/>
          </p:nvSpPr>
          <p:spPr>
            <a:xfrm>
              <a:off x="13385824" y="785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385824" y="78561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950838" y="5388062"/>
            <a:ext cx="2647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416350" y="7489275"/>
            <a:ext cx="9480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6075" algn="l"/>
                <a:tab pos="934719" algn="l"/>
              </a:tabLst>
            </a:pP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500" u="sng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*	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070900" y="3356587"/>
            <a:ext cx="8834755" cy="5568315"/>
            <a:chOff x="5070900" y="3356587"/>
            <a:chExt cx="8834755" cy="5568315"/>
          </a:xfrm>
        </p:grpSpPr>
        <p:sp>
          <p:nvSpPr>
            <p:cNvPr id="83" name="object 83"/>
            <p:cNvSpPr/>
            <p:nvPr/>
          </p:nvSpPr>
          <p:spPr>
            <a:xfrm>
              <a:off x="8684550" y="3361349"/>
              <a:ext cx="1143000" cy="4223385"/>
            </a:xfrm>
            <a:custGeom>
              <a:avLst/>
              <a:gdLst/>
              <a:ahLst/>
              <a:cxnLst/>
              <a:rect l="l" t="t" r="r" b="b"/>
              <a:pathLst>
                <a:path w="1143000" h="4223384">
                  <a:moveTo>
                    <a:pt x="1142849" y="0"/>
                  </a:moveTo>
                  <a:lnTo>
                    <a:pt x="229974" y="0"/>
                  </a:lnTo>
                  <a:lnTo>
                    <a:pt x="229974" y="4223099"/>
                  </a:lnTo>
                  <a:lnTo>
                    <a:pt x="0" y="42230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41325" y="7568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4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641325" y="7568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4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385225" y="6135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31465"/>
                  </a:moveTo>
                  <a:lnTo>
                    <a:pt x="0" y="15732"/>
                  </a:lnTo>
                  <a:lnTo>
                    <a:pt x="43224" y="0"/>
                  </a:lnTo>
                  <a:lnTo>
                    <a:pt x="43224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3385225" y="61353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24" y="0"/>
                  </a:moveTo>
                  <a:lnTo>
                    <a:pt x="0" y="15732"/>
                  </a:lnTo>
                  <a:lnTo>
                    <a:pt x="43224" y="31465"/>
                  </a:lnTo>
                  <a:lnTo>
                    <a:pt x="43224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371200" y="407779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5294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83600" y="8184349"/>
              <a:ext cx="3543935" cy="728345"/>
            </a:xfrm>
            <a:custGeom>
              <a:avLst/>
              <a:gdLst/>
              <a:ahLst/>
              <a:cxnLst/>
              <a:rect l="l" t="t" r="r" b="b"/>
              <a:pathLst>
                <a:path w="3543934" h="728345">
                  <a:moveTo>
                    <a:pt x="0" y="0"/>
                  </a:moveTo>
                  <a:lnTo>
                    <a:pt x="3543899" y="0"/>
                  </a:lnTo>
                  <a:lnTo>
                    <a:pt x="3543899" y="727799"/>
                  </a:lnTo>
                  <a:lnTo>
                    <a:pt x="0" y="727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169325" y="8141849"/>
            <a:ext cx="147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083725" y="8141849"/>
            <a:ext cx="18776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885" marR="5080" indent="-60452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500" b="1" dirty="0">
                <a:solidFill>
                  <a:srgbClr val="2F5496"/>
                </a:solidFill>
                <a:latin typeface="Arial"/>
                <a:cs typeface="Arial"/>
              </a:rPr>
              <a:t>→		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5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5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500" b="1" spc="-5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2F5496"/>
                </a:solidFill>
                <a:latin typeface="Calibri"/>
                <a:cs typeface="Calibri"/>
              </a:rPr>
              <a:t>I13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636661" y="6130692"/>
            <a:ext cx="1200785" cy="2439035"/>
            <a:chOff x="8636661" y="6130692"/>
            <a:chExt cx="1200785" cy="2439035"/>
          </a:xfrm>
        </p:grpSpPr>
        <p:sp>
          <p:nvSpPr>
            <p:cNvPr id="93" name="object 93"/>
            <p:cNvSpPr/>
            <p:nvPr/>
          </p:nvSpPr>
          <p:spPr>
            <a:xfrm>
              <a:off x="9770850" y="61354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770850" y="613545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684647" y="8548875"/>
              <a:ext cx="1148080" cy="12700"/>
            </a:xfrm>
            <a:custGeom>
              <a:avLst/>
              <a:gdLst/>
              <a:ahLst/>
              <a:cxnLst/>
              <a:rect l="l" t="t" r="r" b="b"/>
              <a:pathLst>
                <a:path w="1148079" h="12700">
                  <a:moveTo>
                    <a:pt x="1147652" y="1257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641423" y="85331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050" y="31462"/>
                  </a:moveTo>
                  <a:lnTo>
                    <a:pt x="0" y="15257"/>
                  </a:lnTo>
                  <a:lnTo>
                    <a:pt x="43395" y="0"/>
                  </a:lnTo>
                  <a:lnTo>
                    <a:pt x="43050" y="3146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641423" y="853314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395" y="0"/>
                  </a:moveTo>
                  <a:lnTo>
                    <a:pt x="0" y="15257"/>
                  </a:lnTo>
                  <a:lnTo>
                    <a:pt x="43050" y="31462"/>
                  </a:lnTo>
                  <a:lnTo>
                    <a:pt x="43395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9413513" y="7449050"/>
            <a:ext cx="15938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093175" y="8143075"/>
            <a:ext cx="1981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3377662" y="8081267"/>
            <a:ext cx="685165" cy="775335"/>
            <a:chOff x="13377662" y="8081267"/>
            <a:chExt cx="685165" cy="775335"/>
          </a:xfrm>
        </p:grpSpPr>
        <p:sp>
          <p:nvSpPr>
            <p:cNvPr id="101" name="object 101"/>
            <p:cNvSpPr/>
            <p:nvPr/>
          </p:nvSpPr>
          <p:spPr>
            <a:xfrm>
              <a:off x="13382425" y="8086030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2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79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7" y="0"/>
                  </a:lnTo>
                  <a:lnTo>
                    <a:pt x="315544" y="5188"/>
                  </a:lnTo>
                  <a:lnTo>
                    <a:pt x="264791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24393" y="78554"/>
                  </a:lnTo>
                  <a:lnTo>
                    <a:pt x="79434" y="125444"/>
                  </a:lnTo>
                  <a:lnTo>
                    <a:pt x="60160" y="149304"/>
                  </a:lnTo>
                  <a:lnTo>
                    <a:pt x="53381" y="158072"/>
                  </a:lnTo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3408781" y="8234267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69" h="43815">
                  <a:moveTo>
                    <a:pt x="0" y="43571"/>
                  </a:moveTo>
                  <a:lnTo>
                    <a:pt x="14745" y="0"/>
                  </a:lnTo>
                  <a:lnTo>
                    <a:pt x="39303" y="19671"/>
                  </a:lnTo>
                  <a:lnTo>
                    <a:pt x="0" y="4357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3408781" y="8234267"/>
              <a:ext cx="39370" cy="43815"/>
            </a:xfrm>
            <a:custGeom>
              <a:avLst/>
              <a:gdLst/>
              <a:ahLst/>
              <a:cxnLst/>
              <a:rect l="l" t="t" r="r" b="b"/>
              <a:pathLst>
                <a:path w="39369" h="43815">
                  <a:moveTo>
                    <a:pt x="14745" y="0"/>
                  </a:moveTo>
                  <a:lnTo>
                    <a:pt x="0" y="43571"/>
                  </a:lnTo>
                  <a:lnTo>
                    <a:pt x="39303" y="19671"/>
                  </a:lnTo>
                  <a:lnTo>
                    <a:pt x="14745" y="0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3444325" y="8799850"/>
            <a:ext cx="1841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4384066"/>
            <a:ext cx="5317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now.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233612"/>
          <a:ext cx="960120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5281612"/>
          <a:ext cx="960120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01200" cy="48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100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01200" cy="6710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1009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14324">
                <a:tc gridSpan="8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750695" algn="l"/>
                          <a:tab pos="2950210" algn="l"/>
                          <a:tab pos="4150360" algn="l"/>
                          <a:tab pos="5350510" algn="l"/>
                          <a:tab pos="6550025" algn="l"/>
                          <a:tab pos="7750175" algn="l"/>
                          <a:tab pos="89503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662749" y="7827694"/>
            <a:ext cx="3535679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224280" algn="l"/>
                <a:tab pos="3141345" algn="l"/>
              </a:tabLst>
            </a:pPr>
            <a:r>
              <a:rPr sz="2800" b="1" spc="-21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tinue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01200" cy="243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 gridSpan="8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750695" algn="l"/>
                          <a:tab pos="2950210" algn="l"/>
                          <a:tab pos="4150360" algn="l"/>
                          <a:tab pos="5350510" algn="l"/>
                          <a:tab pos="6550025" algn="l"/>
                          <a:tab pos="7750175" algn="l"/>
                          <a:tab pos="89503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01200" cy="4876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 gridSpan="8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750695" algn="l"/>
                          <a:tab pos="2950210" algn="l"/>
                          <a:tab pos="4150360" algn="l"/>
                          <a:tab pos="5350510" algn="l"/>
                          <a:tab pos="6550025" algn="l"/>
                          <a:tab pos="7750175" algn="l"/>
                          <a:tab pos="89503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4074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CLR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157412"/>
          <a:ext cx="9601200" cy="5486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609574"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 gridSpan="8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750695" algn="l"/>
                          <a:tab pos="2950210" algn="l"/>
                          <a:tab pos="4150360" algn="l"/>
                          <a:tab pos="5350510" algn="l"/>
                          <a:tab pos="6550025" algn="l"/>
                          <a:tab pos="7750175" algn="l"/>
                          <a:tab pos="8950325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	:	:	:	:	:	:	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85"/>
                        </a:lnSpc>
                        <a:spcBef>
                          <a:spcPts val="1610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0447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6749" y="8117866"/>
            <a:ext cx="3123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occured!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03465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solution (continued) </a:t>
            </a:r>
            <a:r>
              <a:rPr sz="3000" dirty="0"/>
              <a:t>-</a:t>
            </a:r>
            <a:r>
              <a:rPr sz="3000" spc="-10" dirty="0"/>
              <a:t> Merging</a:t>
            </a:r>
            <a:r>
              <a:rPr sz="3000" spc="-5" dirty="0"/>
              <a:t> </a:t>
            </a:r>
            <a:r>
              <a:rPr sz="3000" spc="-25" dirty="0"/>
              <a:t>states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19578"/>
            <a:ext cx="8978900" cy="420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Notice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some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LR(0)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itemsets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different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such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pairs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mentioned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I11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I5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I12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I13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I8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merge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them.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merging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I11: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0" y="6536795"/>
          <a:ext cx="4006215" cy="2263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/>
                <a:gridCol w="1221105"/>
                <a:gridCol w="2195830"/>
              </a:tblGrid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617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  <a:tr h="5142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3568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{=,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03465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solution (continued) </a:t>
            </a:r>
            <a:r>
              <a:rPr sz="3000" dirty="0"/>
              <a:t>-</a:t>
            </a:r>
            <a:r>
              <a:rPr sz="3000" spc="-10" dirty="0"/>
              <a:t> Merging</a:t>
            </a:r>
            <a:r>
              <a:rPr sz="3000" spc="-5" dirty="0"/>
              <a:t> </a:t>
            </a:r>
            <a:r>
              <a:rPr sz="3000" spc="-25" dirty="0"/>
              <a:t>states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5949" y="2180665"/>
            <a:ext cx="8363584" cy="601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smaller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 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case.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Calibri"/>
              <a:cs typeface="Calibri"/>
            </a:endParaRPr>
          </a:p>
          <a:p>
            <a:pPr marL="63500" marR="1468755">
              <a:lnSpc>
                <a:spcPct val="144800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: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While merging, check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any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problems.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Example-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05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[4,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*]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775" b="1" spc="7" baseline="-31531" dirty="0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endParaRPr sz="2775" baseline="-3153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05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[11,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*]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775" b="1" spc="7" baseline="-31531" dirty="0">
                <a:solidFill>
                  <a:srgbClr val="2F5496"/>
                </a:solidFill>
                <a:latin typeface="Calibri"/>
                <a:cs typeface="Calibri"/>
              </a:rPr>
              <a:t>11</a:t>
            </a:r>
            <a:endParaRPr sz="2775" baseline="-31531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 since 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775" b="1" spc="22" baseline="-31531" dirty="0">
                <a:solidFill>
                  <a:srgbClr val="2F5496"/>
                </a:solidFill>
                <a:latin typeface="Calibri"/>
                <a:cs typeface="Calibri"/>
              </a:rPr>
              <a:t>4-11</a:t>
            </a:r>
            <a:r>
              <a:rPr sz="2775" b="1" spc="315" baseline="-3153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new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reduce-reduce conflicts.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859599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5" dirty="0"/>
              <a:t> 21.1</a:t>
            </a:r>
            <a:r>
              <a:rPr sz="3000" spc="-10" dirty="0"/>
              <a:t> solution (continued)</a:t>
            </a:r>
            <a:r>
              <a:rPr sz="3000" spc="-5" dirty="0"/>
              <a:t> </a:t>
            </a:r>
            <a:r>
              <a:rPr sz="3000" dirty="0"/>
              <a:t>-</a:t>
            </a:r>
            <a:r>
              <a:rPr sz="3000" spc="-5" dirty="0"/>
              <a:t> </a:t>
            </a:r>
            <a:r>
              <a:rPr sz="3000" spc="-10" dirty="0"/>
              <a:t>LALR </a:t>
            </a:r>
            <a:r>
              <a:rPr sz="3000" spc="-15" dirty="0"/>
              <a:t>parsing</a:t>
            </a:r>
            <a:r>
              <a:rPr sz="3000" spc="-10" dirty="0"/>
              <a:t> 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1852612"/>
          <a:ext cx="9601200" cy="7131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  <a:gridCol w="1200150"/>
              </a:tblGrid>
              <a:tr h="594324">
                <a:tc rowSpan="2"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943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4-11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5-12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4-11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5-12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4-11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5-12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7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0"/>
                        </a:lnSpc>
                        <a:spcBef>
                          <a:spcPts val="1580"/>
                        </a:spcBef>
                      </a:pPr>
                      <a:r>
                        <a:rPr sz="4050" b="1" spc="-7" baseline="20576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dirty="0" smtClean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5943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7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00" b="1" baseline="-3086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-30864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825950" y="3657550"/>
            <a:ext cx="3184525" cy="4087495"/>
            <a:chOff x="10825950" y="3657550"/>
            <a:chExt cx="3184525" cy="4087495"/>
          </a:xfrm>
        </p:grpSpPr>
        <p:sp>
          <p:nvSpPr>
            <p:cNvPr id="7" name="object 7"/>
            <p:cNvSpPr/>
            <p:nvPr/>
          </p:nvSpPr>
          <p:spPr>
            <a:xfrm>
              <a:off x="10838650" y="3670249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2632488" y="4061699"/>
                  </a:move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9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38650" y="3670250"/>
              <a:ext cx="3159125" cy="4062095"/>
            </a:xfrm>
            <a:custGeom>
              <a:avLst/>
              <a:gdLst/>
              <a:ahLst/>
              <a:cxnLst/>
              <a:rect l="l" t="t" r="r" b="b"/>
              <a:pathLst>
                <a:path w="3159125" h="4062095">
                  <a:moveTo>
                    <a:pt x="0" y="526510"/>
                  </a:moveTo>
                  <a:lnTo>
                    <a:pt x="2151" y="478587"/>
                  </a:lnTo>
                  <a:lnTo>
                    <a:pt x="8482" y="431869"/>
                  </a:lnTo>
                  <a:lnTo>
                    <a:pt x="18807" y="386543"/>
                  </a:lnTo>
                  <a:lnTo>
                    <a:pt x="32939" y="342794"/>
                  </a:lnTo>
                  <a:lnTo>
                    <a:pt x="50693" y="300807"/>
                  </a:lnTo>
                  <a:lnTo>
                    <a:pt x="71884" y="260770"/>
                  </a:lnTo>
                  <a:lnTo>
                    <a:pt x="96324" y="222868"/>
                  </a:lnTo>
                  <a:lnTo>
                    <a:pt x="123828" y="187286"/>
                  </a:lnTo>
                  <a:lnTo>
                    <a:pt x="154211" y="154211"/>
                  </a:lnTo>
                  <a:lnTo>
                    <a:pt x="187286" y="123828"/>
                  </a:lnTo>
                  <a:lnTo>
                    <a:pt x="222867" y="96324"/>
                  </a:lnTo>
                  <a:lnTo>
                    <a:pt x="260770" y="71884"/>
                  </a:lnTo>
                  <a:lnTo>
                    <a:pt x="300807" y="50694"/>
                  </a:lnTo>
                  <a:lnTo>
                    <a:pt x="342793" y="32939"/>
                  </a:lnTo>
                  <a:lnTo>
                    <a:pt x="386542" y="18807"/>
                  </a:lnTo>
                  <a:lnTo>
                    <a:pt x="431869" y="8482"/>
                  </a:lnTo>
                  <a:lnTo>
                    <a:pt x="478586" y="2151"/>
                  </a:lnTo>
                  <a:lnTo>
                    <a:pt x="526509" y="0"/>
                  </a:lnTo>
                  <a:lnTo>
                    <a:pt x="2632488" y="0"/>
                  </a:lnTo>
                  <a:lnTo>
                    <a:pt x="2684527" y="2576"/>
                  </a:lnTo>
                  <a:lnTo>
                    <a:pt x="2735685" y="10210"/>
                  </a:lnTo>
                  <a:lnTo>
                    <a:pt x="2785616" y="22758"/>
                  </a:lnTo>
                  <a:lnTo>
                    <a:pt x="2833975" y="40078"/>
                  </a:lnTo>
                  <a:lnTo>
                    <a:pt x="2880417" y="62026"/>
                  </a:lnTo>
                  <a:lnTo>
                    <a:pt x="2924597" y="88459"/>
                  </a:lnTo>
                  <a:lnTo>
                    <a:pt x="2966169" y="119235"/>
                  </a:lnTo>
                  <a:lnTo>
                    <a:pt x="3004788" y="154211"/>
                  </a:lnTo>
                  <a:lnTo>
                    <a:pt x="3039763" y="192830"/>
                  </a:lnTo>
                  <a:lnTo>
                    <a:pt x="3070539" y="234402"/>
                  </a:lnTo>
                  <a:lnTo>
                    <a:pt x="3096973" y="278581"/>
                  </a:lnTo>
                  <a:lnTo>
                    <a:pt x="3118921" y="325023"/>
                  </a:lnTo>
                  <a:lnTo>
                    <a:pt x="3136241" y="373382"/>
                  </a:lnTo>
                  <a:lnTo>
                    <a:pt x="3148789" y="423313"/>
                  </a:lnTo>
                  <a:lnTo>
                    <a:pt x="3156423" y="474471"/>
                  </a:lnTo>
                  <a:lnTo>
                    <a:pt x="3158999" y="526510"/>
                  </a:lnTo>
                  <a:lnTo>
                    <a:pt x="3158999" y="3535189"/>
                  </a:lnTo>
                  <a:lnTo>
                    <a:pt x="3156848" y="3583113"/>
                  </a:lnTo>
                  <a:lnTo>
                    <a:pt x="3150517" y="3629830"/>
                  </a:lnTo>
                  <a:lnTo>
                    <a:pt x="3140192" y="3675157"/>
                  </a:lnTo>
                  <a:lnTo>
                    <a:pt x="3126060" y="3718906"/>
                  </a:lnTo>
                  <a:lnTo>
                    <a:pt x="3108306" y="3760892"/>
                  </a:lnTo>
                  <a:lnTo>
                    <a:pt x="3087115" y="3800929"/>
                  </a:lnTo>
                  <a:lnTo>
                    <a:pt x="3062675" y="3838832"/>
                  </a:lnTo>
                  <a:lnTo>
                    <a:pt x="3035171" y="3874413"/>
                  </a:lnTo>
                  <a:lnTo>
                    <a:pt x="3004788" y="3907488"/>
                  </a:lnTo>
                  <a:lnTo>
                    <a:pt x="2971713" y="3937871"/>
                  </a:lnTo>
                  <a:lnTo>
                    <a:pt x="2936131" y="3965375"/>
                  </a:lnTo>
                  <a:lnTo>
                    <a:pt x="2898229" y="3989815"/>
                  </a:lnTo>
                  <a:lnTo>
                    <a:pt x="2858192" y="4011006"/>
                  </a:lnTo>
                  <a:lnTo>
                    <a:pt x="2816205" y="4028760"/>
                  </a:lnTo>
                  <a:lnTo>
                    <a:pt x="2772456" y="4042892"/>
                  </a:lnTo>
                  <a:lnTo>
                    <a:pt x="2727130" y="4053217"/>
                  </a:lnTo>
                  <a:lnTo>
                    <a:pt x="2680412" y="4059548"/>
                  </a:lnTo>
                  <a:lnTo>
                    <a:pt x="2632488" y="4061699"/>
                  </a:lnTo>
                  <a:lnTo>
                    <a:pt x="526509" y="4061699"/>
                  </a:lnTo>
                  <a:lnTo>
                    <a:pt x="478586" y="4059548"/>
                  </a:lnTo>
                  <a:lnTo>
                    <a:pt x="431869" y="4053217"/>
                  </a:lnTo>
                  <a:lnTo>
                    <a:pt x="386542" y="4042892"/>
                  </a:lnTo>
                  <a:lnTo>
                    <a:pt x="342793" y="4028760"/>
                  </a:lnTo>
                  <a:lnTo>
                    <a:pt x="300807" y="4011006"/>
                  </a:lnTo>
                  <a:lnTo>
                    <a:pt x="260770" y="3989815"/>
                  </a:lnTo>
                  <a:lnTo>
                    <a:pt x="222867" y="3965375"/>
                  </a:lnTo>
                  <a:lnTo>
                    <a:pt x="187286" y="3937871"/>
                  </a:lnTo>
                  <a:lnTo>
                    <a:pt x="154211" y="3907488"/>
                  </a:lnTo>
                  <a:lnTo>
                    <a:pt x="123828" y="3874413"/>
                  </a:lnTo>
                  <a:lnTo>
                    <a:pt x="96324" y="3838832"/>
                  </a:lnTo>
                  <a:lnTo>
                    <a:pt x="71884" y="3800929"/>
                  </a:lnTo>
                  <a:lnTo>
                    <a:pt x="50693" y="3760892"/>
                  </a:lnTo>
                  <a:lnTo>
                    <a:pt x="32939" y="3718906"/>
                  </a:lnTo>
                  <a:lnTo>
                    <a:pt x="18807" y="3675157"/>
                  </a:lnTo>
                  <a:lnTo>
                    <a:pt x="8482" y="3629830"/>
                  </a:lnTo>
                  <a:lnTo>
                    <a:pt x="2151" y="3583113"/>
                  </a:lnTo>
                  <a:lnTo>
                    <a:pt x="0" y="3535189"/>
                  </a:lnTo>
                  <a:lnTo>
                    <a:pt x="0" y="52651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15540" y="3753936"/>
            <a:ext cx="268541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82550" algn="ctr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Alternatively,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lower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merged 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tabLst>
                <a:tab pos="1440815" algn="l"/>
                <a:tab pos="235521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11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	4</a:t>
            </a:r>
            <a:endParaRPr sz="28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tabLst>
                <a:tab pos="1440815" algn="l"/>
                <a:tab pos="235521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12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	5</a:t>
            </a:r>
            <a:endParaRPr sz="28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tabLst>
                <a:tab pos="1440815" algn="l"/>
                <a:tab pos="235521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13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	7</a:t>
            </a:r>
            <a:endParaRPr sz="2800">
              <a:latin typeface="Calibri"/>
              <a:cs typeface="Calibri"/>
            </a:endParaRPr>
          </a:p>
          <a:p>
            <a:pPr marL="69215">
              <a:lnSpc>
                <a:spcPct val="100000"/>
              </a:lnSpc>
              <a:tabLst>
                <a:tab pos="1440815" algn="l"/>
                <a:tab pos="235521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10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	8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30623"/>
            <a:ext cx="8960485" cy="3688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Now,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considering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table,</a:t>
            </a:r>
            <a:r>
              <a:rPr sz="2800" b="1" spc="2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469265" algn="l"/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	=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“*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id”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0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</a:t>
            </a:r>
            <a:r>
              <a:rPr sz="2800" b="1" spc="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2800" b="1" spc="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configuration: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49" y="7300284"/>
            <a:ext cx="903097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999"/>
              </a:lnSpc>
              <a:spcBef>
                <a:spcPts val="1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Referring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“*” on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0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“s</a:t>
            </a:r>
            <a:r>
              <a:rPr sz="2775" b="1" spc="-75" baseline="-31531" dirty="0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”.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means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“*”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“4”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pushed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onto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read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“*” 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4.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662" y="5853112"/>
          <a:ext cx="11498580" cy="12191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/>
                <a:gridCol w="3100705"/>
                <a:gridCol w="5318760"/>
              </a:tblGrid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27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646415"/>
            <a:ext cx="5791200" cy="357949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automaton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items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problem)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1349" y="5522755"/>
            <a:ext cx="903224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14999"/>
              </a:lnSpc>
              <a:spcBef>
                <a:spcPts val="1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Similarly,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reading 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“id”,</a:t>
            </a:r>
            <a:r>
              <a:rPr sz="2800" b="1" spc="509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action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performed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“s</a:t>
            </a:r>
            <a:r>
              <a:rPr sz="2775" b="1" spc="-7" baseline="-31531" dirty="0">
                <a:solidFill>
                  <a:srgbClr val="2F5496"/>
                </a:solidFill>
                <a:latin typeface="Calibri"/>
                <a:cs typeface="Calibri"/>
              </a:rPr>
              <a:t>5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” or pushing “id” and “5”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onto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5.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662" y="2576512"/>
          <a:ext cx="11498580" cy="22554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/>
                <a:gridCol w="3100705"/>
                <a:gridCol w="5318760"/>
              </a:tblGrid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5949" y="5305149"/>
            <a:ext cx="1076769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algn="just">
              <a:lnSpc>
                <a:spcPct val="114999"/>
              </a:lnSpc>
              <a:spcBef>
                <a:spcPts val="100"/>
              </a:spcBef>
            </a:pP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Now,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TOS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“5” and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symbol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input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“=”.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table,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know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action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take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“r</a:t>
            </a:r>
            <a:r>
              <a:rPr sz="2775" b="1" spc="-60" baseline="-31531" dirty="0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”,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i.e.,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fourth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rule:</a:t>
            </a:r>
            <a:endParaRPr sz="2800">
              <a:latin typeface="Calibri"/>
              <a:cs typeface="Calibri"/>
            </a:endParaRPr>
          </a:p>
          <a:p>
            <a:pPr marL="63500" algn="just">
              <a:lnSpc>
                <a:spcPct val="100000"/>
              </a:lnSpc>
              <a:spcBef>
                <a:spcPts val="15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       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   </a:t>
            </a:r>
            <a:r>
              <a:rPr sz="2800" b="1" spc="46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63500" marR="30480" algn="just">
              <a:lnSpc>
                <a:spcPct val="114999"/>
              </a:lnSpc>
              <a:spcBef>
                <a:spcPts val="10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pop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both-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(“5”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“id”)-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push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left-hand-side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rule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(“L”)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function on 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top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before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pushing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“L”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push its output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662" y="1966912"/>
          <a:ext cx="11498580" cy="329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/>
                <a:gridCol w="3100705"/>
                <a:gridCol w="5318760"/>
              </a:tblGrid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9311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[4, id]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800" b="1" spc="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 </a:t>
                      </a:r>
                      <a:r>
                        <a:rPr sz="2775" b="1" spc="30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7491121"/>
            <a:ext cx="89814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“id”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consumed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yet.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211580" algn="l"/>
                <a:tab pos="1913889" algn="l"/>
                <a:tab pos="3188335" algn="l"/>
                <a:tab pos="4023995" algn="l"/>
                <a:tab pos="4533900" algn="l"/>
                <a:tab pos="4997450" algn="l"/>
                <a:tab pos="5650230" algn="l"/>
                <a:tab pos="6592570" algn="l"/>
                <a:tab pos="6981825" algn="l"/>
                <a:tab pos="7809865" algn="l"/>
                <a:tab pos="8526780" algn="l"/>
              </a:tabLst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epe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oces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receive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“Accept”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action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662" y="2576512"/>
          <a:ext cx="11498580" cy="4754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115"/>
                <a:gridCol w="3100705"/>
                <a:gridCol w="5318760"/>
              </a:tblGrid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15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0362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9311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[4, id]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800" b="1" spc="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 </a:t>
                      </a:r>
                      <a:r>
                        <a:rPr sz="2775" b="1" spc="30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462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80"/>
                        </a:lnSpc>
                        <a:spcBef>
                          <a:spcPts val="560"/>
                        </a:spcBef>
                        <a:tabLst>
                          <a:tab pos="1805939" algn="l"/>
                        </a:tabLst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[5, =]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r	(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800" b="1" spc="-17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605915">
                        <a:lnSpc>
                          <a:spcPts val="1110"/>
                        </a:lnSpc>
                      </a:pPr>
                      <a:r>
                        <a:rPr sz="18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930"/>
                        </a:lnSpc>
                      </a:pP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[4,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L]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62" y="1966912"/>
          <a:ext cx="10253344" cy="6994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740"/>
                <a:gridCol w="2764790"/>
                <a:gridCol w="4742814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944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*]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944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6015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[4, id]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 </a:t>
                      </a:r>
                      <a:r>
                        <a:rPr sz="2475" b="1" spc="22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[5,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=]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75" b="1" spc="270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3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 marR="1798320">
                        <a:lnSpc>
                          <a:spcPct val="100000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[4,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L]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[8,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=]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75" b="1" spc="15" baseline="-31986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75" b="1" spc="270" baseline="-31986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4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 marR="1868170">
                        <a:lnSpc>
                          <a:spcPct val="100000"/>
                        </a:lnSpc>
                      </a:pP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 </a:t>
                      </a:r>
                      <a:r>
                        <a:rPr sz="2500" b="1" spc="-5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[4,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R]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621790" algn="l"/>
                        </a:tabLst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[7, =]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r	(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50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442720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7,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R,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4, 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*,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L]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1673250" y="3047950"/>
            <a:ext cx="2337435" cy="4352290"/>
            <a:chOff x="11673250" y="3047950"/>
            <a:chExt cx="2337435" cy="4352290"/>
          </a:xfrm>
        </p:grpSpPr>
        <p:sp>
          <p:nvSpPr>
            <p:cNvPr id="7" name="object 7"/>
            <p:cNvSpPr/>
            <p:nvPr/>
          </p:nvSpPr>
          <p:spPr>
            <a:xfrm>
              <a:off x="11685950" y="3060649"/>
              <a:ext cx="2312035" cy="4326890"/>
            </a:xfrm>
            <a:custGeom>
              <a:avLst/>
              <a:gdLst/>
              <a:ahLst/>
              <a:cxnLst/>
              <a:rect l="l" t="t" r="r" b="b"/>
              <a:pathLst>
                <a:path w="2312034" h="4326890">
                  <a:moveTo>
                    <a:pt x="1926492" y="4326299"/>
                  </a:moveTo>
                  <a:lnTo>
                    <a:pt x="385307" y="4326299"/>
                  </a:lnTo>
                  <a:lnTo>
                    <a:pt x="336975" y="4323297"/>
                  </a:lnTo>
                  <a:lnTo>
                    <a:pt x="290434" y="4314532"/>
                  </a:lnTo>
                  <a:lnTo>
                    <a:pt x="246046" y="4300364"/>
                  </a:lnTo>
                  <a:lnTo>
                    <a:pt x="204172" y="4281155"/>
                  </a:lnTo>
                  <a:lnTo>
                    <a:pt x="165172" y="4257265"/>
                  </a:lnTo>
                  <a:lnTo>
                    <a:pt x="129409" y="4229057"/>
                  </a:lnTo>
                  <a:lnTo>
                    <a:pt x="97242" y="4196890"/>
                  </a:lnTo>
                  <a:lnTo>
                    <a:pt x="69034" y="4161127"/>
                  </a:lnTo>
                  <a:lnTo>
                    <a:pt x="45144" y="4122127"/>
                  </a:lnTo>
                  <a:lnTo>
                    <a:pt x="25935" y="4080253"/>
                  </a:lnTo>
                  <a:lnTo>
                    <a:pt x="11767" y="4035865"/>
                  </a:lnTo>
                  <a:lnTo>
                    <a:pt x="3002" y="3989324"/>
                  </a:lnTo>
                  <a:lnTo>
                    <a:pt x="0" y="3940992"/>
                  </a:lnTo>
                  <a:lnTo>
                    <a:pt x="0" y="385307"/>
                  </a:lnTo>
                  <a:lnTo>
                    <a:pt x="3002" y="336975"/>
                  </a:lnTo>
                  <a:lnTo>
                    <a:pt x="11767" y="290434"/>
                  </a:lnTo>
                  <a:lnTo>
                    <a:pt x="25935" y="246046"/>
                  </a:lnTo>
                  <a:lnTo>
                    <a:pt x="45144" y="204172"/>
                  </a:lnTo>
                  <a:lnTo>
                    <a:pt x="69034" y="165173"/>
                  </a:lnTo>
                  <a:lnTo>
                    <a:pt x="97242" y="129409"/>
                  </a:lnTo>
                  <a:lnTo>
                    <a:pt x="129409" y="97242"/>
                  </a:lnTo>
                  <a:lnTo>
                    <a:pt x="165172" y="69034"/>
                  </a:lnTo>
                  <a:lnTo>
                    <a:pt x="204172" y="45144"/>
                  </a:lnTo>
                  <a:lnTo>
                    <a:pt x="246046" y="25935"/>
                  </a:lnTo>
                  <a:lnTo>
                    <a:pt x="290434" y="11767"/>
                  </a:lnTo>
                  <a:lnTo>
                    <a:pt x="336975" y="3002"/>
                  </a:lnTo>
                  <a:lnTo>
                    <a:pt x="385307" y="0"/>
                  </a:lnTo>
                  <a:lnTo>
                    <a:pt x="1926492" y="0"/>
                  </a:lnTo>
                  <a:lnTo>
                    <a:pt x="1977138" y="3341"/>
                  </a:lnTo>
                  <a:lnTo>
                    <a:pt x="2026488" y="13200"/>
                  </a:lnTo>
                  <a:lnTo>
                    <a:pt x="2073943" y="29329"/>
                  </a:lnTo>
                  <a:lnTo>
                    <a:pt x="2118903" y="51480"/>
                  </a:lnTo>
                  <a:lnTo>
                    <a:pt x="2160770" y="79404"/>
                  </a:lnTo>
                  <a:lnTo>
                    <a:pt x="2198944" y="112854"/>
                  </a:lnTo>
                  <a:lnTo>
                    <a:pt x="2232394" y="151029"/>
                  </a:lnTo>
                  <a:lnTo>
                    <a:pt x="2260319" y="192896"/>
                  </a:lnTo>
                  <a:lnTo>
                    <a:pt x="2282469" y="237856"/>
                  </a:lnTo>
                  <a:lnTo>
                    <a:pt x="2298599" y="285311"/>
                  </a:lnTo>
                  <a:lnTo>
                    <a:pt x="2308458" y="334661"/>
                  </a:lnTo>
                  <a:lnTo>
                    <a:pt x="2311799" y="385307"/>
                  </a:lnTo>
                  <a:lnTo>
                    <a:pt x="2311799" y="3940992"/>
                  </a:lnTo>
                  <a:lnTo>
                    <a:pt x="2308797" y="3989324"/>
                  </a:lnTo>
                  <a:lnTo>
                    <a:pt x="2300032" y="4035865"/>
                  </a:lnTo>
                  <a:lnTo>
                    <a:pt x="2285864" y="4080253"/>
                  </a:lnTo>
                  <a:lnTo>
                    <a:pt x="2266655" y="4122127"/>
                  </a:lnTo>
                  <a:lnTo>
                    <a:pt x="2242765" y="4161127"/>
                  </a:lnTo>
                  <a:lnTo>
                    <a:pt x="2214557" y="4196890"/>
                  </a:lnTo>
                  <a:lnTo>
                    <a:pt x="2182390" y="4229057"/>
                  </a:lnTo>
                  <a:lnTo>
                    <a:pt x="2146627" y="4257265"/>
                  </a:lnTo>
                  <a:lnTo>
                    <a:pt x="2107627" y="4281155"/>
                  </a:lnTo>
                  <a:lnTo>
                    <a:pt x="2065753" y="4300364"/>
                  </a:lnTo>
                  <a:lnTo>
                    <a:pt x="2021365" y="4314532"/>
                  </a:lnTo>
                  <a:lnTo>
                    <a:pt x="1974824" y="4323297"/>
                  </a:lnTo>
                  <a:lnTo>
                    <a:pt x="1926492" y="4326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85950" y="3060650"/>
              <a:ext cx="2312035" cy="4326890"/>
            </a:xfrm>
            <a:custGeom>
              <a:avLst/>
              <a:gdLst/>
              <a:ahLst/>
              <a:cxnLst/>
              <a:rect l="l" t="t" r="r" b="b"/>
              <a:pathLst>
                <a:path w="2312034" h="4326890">
                  <a:moveTo>
                    <a:pt x="0" y="385307"/>
                  </a:moveTo>
                  <a:lnTo>
                    <a:pt x="3002" y="336975"/>
                  </a:lnTo>
                  <a:lnTo>
                    <a:pt x="11767" y="290434"/>
                  </a:lnTo>
                  <a:lnTo>
                    <a:pt x="25935" y="246046"/>
                  </a:lnTo>
                  <a:lnTo>
                    <a:pt x="45144" y="204172"/>
                  </a:lnTo>
                  <a:lnTo>
                    <a:pt x="69034" y="165173"/>
                  </a:lnTo>
                  <a:lnTo>
                    <a:pt x="97242" y="129409"/>
                  </a:lnTo>
                  <a:lnTo>
                    <a:pt x="129409" y="97242"/>
                  </a:lnTo>
                  <a:lnTo>
                    <a:pt x="165172" y="69034"/>
                  </a:lnTo>
                  <a:lnTo>
                    <a:pt x="204172" y="45144"/>
                  </a:lnTo>
                  <a:lnTo>
                    <a:pt x="246046" y="25935"/>
                  </a:lnTo>
                  <a:lnTo>
                    <a:pt x="290434" y="11767"/>
                  </a:lnTo>
                  <a:lnTo>
                    <a:pt x="336975" y="3002"/>
                  </a:lnTo>
                  <a:lnTo>
                    <a:pt x="385307" y="0"/>
                  </a:lnTo>
                  <a:lnTo>
                    <a:pt x="1926492" y="0"/>
                  </a:lnTo>
                  <a:lnTo>
                    <a:pt x="1977138" y="3341"/>
                  </a:lnTo>
                  <a:lnTo>
                    <a:pt x="2026488" y="13200"/>
                  </a:lnTo>
                  <a:lnTo>
                    <a:pt x="2073943" y="29329"/>
                  </a:lnTo>
                  <a:lnTo>
                    <a:pt x="2118903" y="51480"/>
                  </a:lnTo>
                  <a:lnTo>
                    <a:pt x="2160770" y="79404"/>
                  </a:lnTo>
                  <a:lnTo>
                    <a:pt x="2198944" y="112854"/>
                  </a:lnTo>
                  <a:lnTo>
                    <a:pt x="2232394" y="151029"/>
                  </a:lnTo>
                  <a:lnTo>
                    <a:pt x="2260319" y="192896"/>
                  </a:lnTo>
                  <a:lnTo>
                    <a:pt x="2282469" y="237856"/>
                  </a:lnTo>
                  <a:lnTo>
                    <a:pt x="2298599" y="285311"/>
                  </a:lnTo>
                  <a:lnTo>
                    <a:pt x="2308458" y="334661"/>
                  </a:lnTo>
                  <a:lnTo>
                    <a:pt x="2311799" y="385307"/>
                  </a:lnTo>
                  <a:lnTo>
                    <a:pt x="2311799" y="3940992"/>
                  </a:lnTo>
                  <a:lnTo>
                    <a:pt x="2308797" y="3989324"/>
                  </a:lnTo>
                  <a:lnTo>
                    <a:pt x="2300032" y="4035865"/>
                  </a:lnTo>
                  <a:lnTo>
                    <a:pt x="2285864" y="4080253"/>
                  </a:lnTo>
                  <a:lnTo>
                    <a:pt x="2266655" y="4122127"/>
                  </a:lnTo>
                  <a:lnTo>
                    <a:pt x="2242765" y="4161127"/>
                  </a:lnTo>
                  <a:lnTo>
                    <a:pt x="2214557" y="4196890"/>
                  </a:lnTo>
                  <a:lnTo>
                    <a:pt x="2182390" y="4229057"/>
                  </a:lnTo>
                  <a:lnTo>
                    <a:pt x="2146627" y="4257265"/>
                  </a:lnTo>
                  <a:lnTo>
                    <a:pt x="2107627" y="4281155"/>
                  </a:lnTo>
                  <a:lnTo>
                    <a:pt x="2065753" y="4300364"/>
                  </a:lnTo>
                  <a:lnTo>
                    <a:pt x="2021365" y="4314532"/>
                  </a:lnTo>
                  <a:lnTo>
                    <a:pt x="1974824" y="4323297"/>
                  </a:lnTo>
                  <a:lnTo>
                    <a:pt x="1926492" y="4326299"/>
                  </a:lnTo>
                  <a:lnTo>
                    <a:pt x="385307" y="4326299"/>
                  </a:lnTo>
                  <a:lnTo>
                    <a:pt x="336975" y="4323297"/>
                  </a:lnTo>
                  <a:lnTo>
                    <a:pt x="290434" y="4314532"/>
                  </a:lnTo>
                  <a:lnTo>
                    <a:pt x="246046" y="4300364"/>
                  </a:lnTo>
                  <a:lnTo>
                    <a:pt x="204172" y="4281155"/>
                  </a:lnTo>
                  <a:lnTo>
                    <a:pt x="165172" y="4257265"/>
                  </a:lnTo>
                  <a:lnTo>
                    <a:pt x="129409" y="4229057"/>
                  </a:lnTo>
                  <a:lnTo>
                    <a:pt x="97242" y="4196890"/>
                  </a:lnTo>
                  <a:lnTo>
                    <a:pt x="69034" y="4161127"/>
                  </a:lnTo>
                  <a:lnTo>
                    <a:pt x="45144" y="4122127"/>
                  </a:lnTo>
                  <a:lnTo>
                    <a:pt x="25935" y="4080253"/>
                  </a:lnTo>
                  <a:lnTo>
                    <a:pt x="11767" y="4035865"/>
                  </a:lnTo>
                  <a:lnTo>
                    <a:pt x="3002" y="3989324"/>
                  </a:lnTo>
                  <a:lnTo>
                    <a:pt x="0" y="3940992"/>
                  </a:lnTo>
                  <a:lnTo>
                    <a:pt x="0" y="385307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549700" y="3276636"/>
            <a:ext cx="2366010" cy="580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120650" indent="127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rule during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reduce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move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symbols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RHS,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pop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2*x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symbols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tabLst>
                <a:tab pos="1971675" algn="l"/>
              </a:tabLst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tinue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slide.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87578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21.1</a:t>
            </a:r>
            <a:r>
              <a:rPr sz="3000" spc="-15" dirty="0"/>
              <a:t> </a:t>
            </a:r>
            <a:r>
              <a:rPr sz="3000" spc="-10" dirty="0"/>
              <a:t>(continued)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20" dirty="0"/>
              <a:t>Parsing</a:t>
            </a:r>
            <a:r>
              <a:rPr sz="3000" spc="-15" dirty="0"/>
              <a:t> </a:t>
            </a:r>
            <a:r>
              <a:rPr sz="3000" spc="-5" dirty="0"/>
              <a:t>an</a:t>
            </a:r>
            <a:r>
              <a:rPr sz="3000" spc="-10" dirty="0"/>
              <a:t> </a:t>
            </a:r>
            <a:r>
              <a:rPr sz="3000" spc="-5" dirty="0"/>
              <a:t>input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662" y="1966912"/>
          <a:ext cx="10253344" cy="6994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5740"/>
                <a:gridCol w="2764790"/>
                <a:gridCol w="4742814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61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944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[2,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=]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944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6015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[6, id]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 </a:t>
                      </a:r>
                      <a:r>
                        <a:rPr sz="2475" b="1" spc="22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624330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[5,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(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50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44589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[6,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L]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624330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[8,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(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45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44589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[6,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R]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624330" algn="l"/>
                        </a:tabLst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[9,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(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r>
                        <a:rPr sz="2500" b="1" spc="-140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44589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9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[0,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[1,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LALR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8" y="2358749"/>
            <a:ext cx="11282851" cy="2251001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endParaRPr sz="2800" dirty="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weak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contextual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information.</a:t>
            </a:r>
            <a:endParaRPr sz="2800" dirty="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  <a:tab pos="1388745" algn="l"/>
                <a:tab pos="1786889" algn="l"/>
                <a:tab pos="3585210" algn="l"/>
                <a:tab pos="4956810" algn="l"/>
                <a:tab pos="5478145" algn="l"/>
                <a:tab pos="7204709" algn="l"/>
              </a:tabLst>
            </a:pPr>
            <a:r>
              <a:rPr lang="en-US"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LR(1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imp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xtua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tion 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makes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big.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4575661"/>
            <a:ext cx="7089140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4386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  <a:tab pos="1350645" algn="l"/>
                <a:tab pos="2118995" algn="l"/>
                <a:tab pos="3317240" algn="l"/>
                <a:tab pos="4136390" algn="l"/>
                <a:tab pos="521271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on's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without all its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comes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7039" y="4639669"/>
            <a:ext cx="1582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contextual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LALR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342057"/>
            <a:ext cx="8964295" cy="544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14604" indent="-443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grammar,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least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itemsets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but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different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look-aheads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marR="78105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itemsets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6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merged</a:t>
            </a:r>
            <a:r>
              <a:rPr sz="2800" b="1" spc="60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together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 marL="455930" indent="-443865" algn="just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resulting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the LALR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While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merging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arise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some problems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thus LALR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weaker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But, it 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powerful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than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parsers.</a:t>
            </a:r>
            <a:endParaRPr sz="2800">
              <a:latin typeface="Calibri"/>
              <a:cs typeface="Calibri"/>
            </a:endParaRPr>
          </a:p>
          <a:p>
            <a:pPr marL="455930" indent="-443865" algn="just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Yacc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parser!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3465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Advantages</a:t>
            </a:r>
            <a:r>
              <a:rPr sz="3000" spc="-15" dirty="0"/>
              <a:t> </a:t>
            </a:r>
            <a:r>
              <a:rPr sz="3000" spc="-5" dirty="0"/>
              <a:t>of</a:t>
            </a:r>
            <a:r>
              <a:rPr sz="3000" spc="-15" dirty="0"/>
              <a:t> </a:t>
            </a:r>
            <a:r>
              <a:rPr sz="3000" spc="-10" dirty="0"/>
              <a:t>LALR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8256"/>
            <a:ext cx="8724900" cy="620268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469900" indent="-443865">
              <a:lnSpc>
                <a:spcPct val="100000"/>
              </a:lnSpc>
              <a:spcBef>
                <a:spcPts val="16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Maintains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context.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Lookup sets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fine-grained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state's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lookup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relevant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only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Keeps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automaton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small.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Resulting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has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size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F5496"/>
              </a:buClr>
              <a:buFont typeface="Arial"/>
              <a:buChar char="●"/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LALR(1)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Powerful!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Every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Every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Most(but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65506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20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5" dirty="0"/>
              <a:t>CLR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14157"/>
            <a:ext cx="898080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reduce-reduce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(r/r)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CLR if and only if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symbols.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3777348"/>
            <a:ext cx="137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749" y="5566524"/>
            <a:ext cx="899096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(s/r)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occurs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CLR when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6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 where that terminal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also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7399" y="3883850"/>
            <a:ext cx="3201670" cy="1294130"/>
          </a:xfrm>
          <a:custGeom>
            <a:avLst/>
            <a:gdLst/>
            <a:ahLst/>
            <a:cxnLst/>
            <a:rect l="l" t="t" r="r" b="b"/>
            <a:pathLst>
              <a:path w="3201670" h="1294129">
                <a:moveTo>
                  <a:pt x="0" y="0"/>
                </a:moveTo>
                <a:lnTo>
                  <a:pt x="3201299" y="0"/>
                </a:lnTo>
                <a:lnTo>
                  <a:pt x="32012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3125" y="3863796"/>
            <a:ext cx="272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10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0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0551" y="471723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48049" y="7465249"/>
            <a:ext cx="3950970" cy="1294130"/>
          </a:xfrm>
          <a:custGeom>
            <a:avLst/>
            <a:gdLst/>
            <a:ahLst/>
            <a:cxnLst/>
            <a:rect l="l" t="t" r="r" b="b"/>
            <a:pathLst>
              <a:path w="3950970" h="1294129">
                <a:moveTo>
                  <a:pt x="0" y="0"/>
                </a:moveTo>
                <a:lnTo>
                  <a:pt x="3950699" y="0"/>
                </a:lnTo>
                <a:lnTo>
                  <a:pt x="39506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6749" y="7231836"/>
            <a:ext cx="6033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6830" algn="l"/>
                <a:tab pos="3491229" algn="l"/>
                <a:tab pos="440563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Example: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90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{c,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1075" y="7658556"/>
            <a:ext cx="32492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d}</a:t>
            </a:r>
            <a:endParaRPr sz="2800">
              <a:latin typeface="Calibri"/>
              <a:cs typeface="Calibri"/>
            </a:endParaRPr>
          </a:p>
          <a:p>
            <a:pPr marL="1764664" marR="5080" indent="-17526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	γ</a:t>
            </a:r>
            <a:r>
              <a:rPr sz="2800" b="1" spc="-17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$}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39249" y="7669724"/>
            <a:ext cx="941069" cy="900430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93987" y="8099031"/>
            <a:ext cx="936625" cy="41275"/>
            <a:chOff x="7193987" y="8099031"/>
            <a:chExt cx="936625" cy="41275"/>
          </a:xfrm>
        </p:grpSpPr>
        <p:sp>
          <p:nvSpPr>
            <p:cNvPr id="16" name="object 16"/>
            <p:cNvSpPr/>
            <p:nvPr/>
          </p:nvSpPr>
          <p:spPr>
            <a:xfrm>
              <a:off x="7198749" y="8112199"/>
              <a:ext cx="883919" cy="7620"/>
            </a:xfrm>
            <a:custGeom>
              <a:avLst/>
              <a:gdLst/>
              <a:ahLst/>
              <a:cxnLst/>
              <a:rect l="l" t="t" r="r" b="b"/>
              <a:pathLst>
                <a:path w="883920" h="7620">
                  <a:moveTo>
                    <a:pt x="0" y="0"/>
                  </a:moveTo>
                  <a:lnTo>
                    <a:pt x="883352" y="732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81971" y="8103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260" y="0"/>
                  </a:lnTo>
                  <a:lnTo>
                    <a:pt x="43353" y="16090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81971" y="810379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53" y="16090"/>
                  </a:lnTo>
                  <a:lnTo>
                    <a:pt x="26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34699" y="760025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009775" y="5812625"/>
            <a:ext cx="3001010" cy="2585085"/>
            <a:chOff x="11009775" y="5812625"/>
            <a:chExt cx="3001010" cy="2585085"/>
          </a:xfrm>
        </p:grpSpPr>
        <p:sp>
          <p:nvSpPr>
            <p:cNvPr id="21" name="object 21"/>
            <p:cNvSpPr/>
            <p:nvPr/>
          </p:nvSpPr>
          <p:spPr>
            <a:xfrm>
              <a:off x="11022475" y="5825325"/>
              <a:ext cx="2975610" cy="2559685"/>
            </a:xfrm>
            <a:custGeom>
              <a:avLst/>
              <a:gdLst/>
              <a:ahLst/>
              <a:cxnLst/>
              <a:rect l="l" t="t" r="r" b="b"/>
              <a:pathLst>
                <a:path w="2975609" h="2559684">
                  <a:moveTo>
                    <a:pt x="2548492" y="2559599"/>
                  </a:moveTo>
                  <a:lnTo>
                    <a:pt x="426608" y="2559599"/>
                  </a:lnTo>
                  <a:lnTo>
                    <a:pt x="380124" y="2557096"/>
                  </a:lnTo>
                  <a:lnTo>
                    <a:pt x="335090" y="2549760"/>
                  </a:lnTo>
                  <a:lnTo>
                    <a:pt x="291767" y="2537851"/>
                  </a:lnTo>
                  <a:lnTo>
                    <a:pt x="250413" y="2521629"/>
                  </a:lnTo>
                  <a:lnTo>
                    <a:pt x="211291" y="2501355"/>
                  </a:lnTo>
                  <a:lnTo>
                    <a:pt x="174659" y="2477289"/>
                  </a:lnTo>
                  <a:lnTo>
                    <a:pt x="140778" y="2449691"/>
                  </a:lnTo>
                  <a:lnTo>
                    <a:pt x="109908" y="2418821"/>
                  </a:lnTo>
                  <a:lnTo>
                    <a:pt x="82310" y="2384940"/>
                  </a:lnTo>
                  <a:lnTo>
                    <a:pt x="58244" y="2348308"/>
                  </a:lnTo>
                  <a:lnTo>
                    <a:pt x="37970" y="2309186"/>
                  </a:lnTo>
                  <a:lnTo>
                    <a:pt x="21748" y="2267832"/>
                  </a:lnTo>
                  <a:lnTo>
                    <a:pt x="9839" y="2224508"/>
                  </a:lnTo>
                  <a:lnTo>
                    <a:pt x="2503" y="2179475"/>
                  </a:lnTo>
                  <a:lnTo>
                    <a:pt x="0" y="2132991"/>
                  </a:lnTo>
                  <a:lnTo>
                    <a:pt x="0" y="426608"/>
                  </a:lnTo>
                  <a:lnTo>
                    <a:pt x="2503" y="380124"/>
                  </a:lnTo>
                  <a:lnTo>
                    <a:pt x="9839" y="335090"/>
                  </a:lnTo>
                  <a:lnTo>
                    <a:pt x="21748" y="291767"/>
                  </a:lnTo>
                  <a:lnTo>
                    <a:pt x="37970" y="250413"/>
                  </a:lnTo>
                  <a:lnTo>
                    <a:pt x="58244" y="211291"/>
                  </a:lnTo>
                  <a:lnTo>
                    <a:pt x="82310" y="174659"/>
                  </a:lnTo>
                  <a:lnTo>
                    <a:pt x="109908" y="140778"/>
                  </a:lnTo>
                  <a:lnTo>
                    <a:pt x="140778" y="109908"/>
                  </a:lnTo>
                  <a:lnTo>
                    <a:pt x="174659" y="82310"/>
                  </a:lnTo>
                  <a:lnTo>
                    <a:pt x="211291" y="58244"/>
                  </a:lnTo>
                  <a:lnTo>
                    <a:pt x="250413" y="37970"/>
                  </a:lnTo>
                  <a:lnTo>
                    <a:pt x="291767" y="21748"/>
                  </a:lnTo>
                  <a:lnTo>
                    <a:pt x="335090" y="9839"/>
                  </a:lnTo>
                  <a:lnTo>
                    <a:pt x="380124" y="2503"/>
                  </a:lnTo>
                  <a:lnTo>
                    <a:pt x="426608" y="0"/>
                  </a:lnTo>
                  <a:lnTo>
                    <a:pt x="2548492" y="0"/>
                  </a:lnTo>
                  <a:lnTo>
                    <a:pt x="2596628" y="2722"/>
                  </a:lnTo>
                  <a:lnTo>
                    <a:pt x="2643780" y="10776"/>
                  </a:lnTo>
                  <a:lnTo>
                    <a:pt x="2689529" y="23987"/>
                  </a:lnTo>
                  <a:lnTo>
                    <a:pt x="2733458" y="42183"/>
                  </a:lnTo>
                  <a:lnTo>
                    <a:pt x="2775150" y="65191"/>
                  </a:lnTo>
                  <a:lnTo>
                    <a:pt x="2814186" y="92838"/>
                  </a:lnTo>
                  <a:lnTo>
                    <a:pt x="2850149" y="124950"/>
                  </a:lnTo>
                  <a:lnTo>
                    <a:pt x="2882261" y="160914"/>
                  </a:lnTo>
                  <a:lnTo>
                    <a:pt x="2909907" y="199950"/>
                  </a:lnTo>
                  <a:lnTo>
                    <a:pt x="2932915" y="241641"/>
                  </a:lnTo>
                  <a:lnTo>
                    <a:pt x="2951111" y="285570"/>
                  </a:lnTo>
                  <a:lnTo>
                    <a:pt x="2964323" y="331319"/>
                  </a:lnTo>
                  <a:lnTo>
                    <a:pt x="2972376" y="378471"/>
                  </a:lnTo>
                  <a:lnTo>
                    <a:pt x="2975099" y="426608"/>
                  </a:lnTo>
                  <a:lnTo>
                    <a:pt x="2975099" y="2132991"/>
                  </a:lnTo>
                  <a:lnTo>
                    <a:pt x="2972596" y="2179475"/>
                  </a:lnTo>
                  <a:lnTo>
                    <a:pt x="2965260" y="2224508"/>
                  </a:lnTo>
                  <a:lnTo>
                    <a:pt x="2953351" y="2267832"/>
                  </a:lnTo>
                  <a:lnTo>
                    <a:pt x="2937129" y="2309186"/>
                  </a:lnTo>
                  <a:lnTo>
                    <a:pt x="2916855" y="2348308"/>
                  </a:lnTo>
                  <a:lnTo>
                    <a:pt x="2892789" y="2384940"/>
                  </a:lnTo>
                  <a:lnTo>
                    <a:pt x="2865191" y="2418821"/>
                  </a:lnTo>
                  <a:lnTo>
                    <a:pt x="2834322" y="2449691"/>
                  </a:lnTo>
                  <a:lnTo>
                    <a:pt x="2800441" y="2477289"/>
                  </a:lnTo>
                  <a:lnTo>
                    <a:pt x="2763809" y="2501355"/>
                  </a:lnTo>
                  <a:lnTo>
                    <a:pt x="2724686" y="2521629"/>
                  </a:lnTo>
                  <a:lnTo>
                    <a:pt x="2683333" y="2537851"/>
                  </a:lnTo>
                  <a:lnTo>
                    <a:pt x="2640009" y="2549760"/>
                  </a:lnTo>
                  <a:lnTo>
                    <a:pt x="2594976" y="2557096"/>
                  </a:lnTo>
                  <a:lnTo>
                    <a:pt x="2548492" y="25595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22475" y="5825325"/>
              <a:ext cx="2975610" cy="2559685"/>
            </a:xfrm>
            <a:custGeom>
              <a:avLst/>
              <a:gdLst/>
              <a:ahLst/>
              <a:cxnLst/>
              <a:rect l="l" t="t" r="r" b="b"/>
              <a:pathLst>
                <a:path w="2975609" h="2559684">
                  <a:moveTo>
                    <a:pt x="0" y="426608"/>
                  </a:moveTo>
                  <a:lnTo>
                    <a:pt x="2503" y="380124"/>
                  </a:lnTo>
                  <a:lnTo>
                    <a:pt x="9839" y="335090"/>
                  </a:lnTo>
                  <a:lnTo>
                    <a:pt x="21748" y="291767"/>
                  </a:lnTo>
                  <a:lnTo>
                    <a:pt x="37970" y="250413"/>
                  </a:lnTo>
                  <a:lnTo>
                    <a:pt x="58244" y="211291"/>
                  </a:lnTo>
                  <a:lnTo>
                    <a:pt x="82310" y="174659"/>
                  </a:lnTo>
                  <a:lnTo>
                    <a:pt x="109908" y="140778"/>
                  </a:lnTo>
                  <a:lnTo>
                    <a:pt x="140778" y="109908"/>
                  </a:lnTo>
                  <a:lnTo>
                    <a:pt x="174659" y="82310"/>
                  </a:lnTo>
                  <a:lnTo>
                    <a:pt x="211291" y="58244"/>
                  </a:lnTo>
                  <a:lnTo>
                    <a:pt x="250413" y="37970"/>
                  </a:lnTo>
                  <a:lnTo>
                    <a:pt x="291767" y="21748"/>
                  </a:lnTo>
                  <a:lnTo>
                    <a:pt x="335090" y="9839"/>
                  </a:lnTo>
                  <a:lnTo>
                    <a:pt x="380124" y="2503"/>
                  </a:lnTo>
                  <a:lnTo>
                    <a:pt x="426608" y="0"/>
                  </a:lnTo>
                  <a:lnTo>
                    <a:pt x="2548492" y="0"/>
                  </a:lnTo>
                  <a:lnTo>
                    <a:pt x="2596628" y="2722"/>
                  </a:lnTo>
                  <a:lnTo>
                    <a:pt x="2643780" y="10776"/>
                  </a:lnTo>
                  <a:lnTo>
                    <a:pt x="2689529" y="23987"/>
                  </a:lnTo>
                  <a:lnTo>
                    <a:pt x="2733458" y="42183"/>
                  </a:lnTo>
                  <a:lnTo>
                    <a:pt x="2775150" y="65191"/>
                  </a:lnTo>
                  <a:lnTo>
                    <a:pt x="2814186" y="92838"/>
                  </a:lnTo>
                  <a:lnTo>
                    <a:pt x="2850149" y="124950"/>
                  </a:lnTo>
                  <a:lnTo>
                    <a:pt x="2882261" y="160914"/>
                  </a:lnTo>
                  <a:lnTo>
                    <a:pt x="2909907" y="199950"/>
                  </a:lnTo>
                  <a:lnTo>
                    <a:pt x="2932915" y="241641"/>
                  </a:lnTo>
                  <a:lnTo>
                    <a:pt x="2951111" y="285570"/>
                  </a:lnTo>
                  <a:lnTo>
                    <a:pt x="2964323" y="331319"/>
                  </a:lnTo>
                  <a:lnTo>
                    <a:pt x="2972376" y="378471"/>
                  </a:lnTo>
                  <a:lnTo>
                    <a:pt x="2975099" y="426608"/>
                  </a:lnTo>
                  <a:lnTo>
                    <a:pt x="2975099" y="2132991"/>
                  </a:lnTo>
                  <a:lnTo>
                    <a:pt x="2972596" y="2179475"/>
                  </a:lnTo>
                  <a:lnTo>
                    <a:pt x="2965260" y="2224508"/>
                  </a:lnTo>
                  <a:lnTo>
                    <a:pt x="2953351" y="2267832"/>
                  </a:lnTo>
                  <a:lnTo>
                    <a:pt x="2937129" y="2309186"/>
                  </a:lnTo>
                  <a:lnTo>
                    <a:pt x="2916855" y="2348308"/>
                  </a:lnTo>
                  <a:lnTo>
                    <a:pt x="2892789" y="2384940"/>
                  </a:lnTo>
                  <a:lnTo>
                    <a:pt x="2865191" y="2418821"/>
                  </a:lnTo>
                  <a:lnTo>
                    <a:pt x="2834322" y="2449691"/>
                  </a:lnTo>
                  <a:lnTo>
                    <a:pt x="2800441" y="2477289"/>
                  </a:lnTo>
                  <a:lnTo>
                    <a:pt x="2763809" y="2501355"/>
                  </a:lnTo>
                  <a:lnTo>
                    <a:pt x="2724686" y="2521629"/>
                  </a:lnTo>
                  <a:lnTo>
                    <a:pt x="2683333" y="2537851"/>
                  </a:lnTo>
                  <a:lnTo>
                    <a:pt x="2640009" y="2549760"/>
                  </a:lnTo>
                  <a:lnTo>
                    <a:pt x="2594976" y="2557096"/>
                  </a:lnTo>
                  <a:lnTo>
                    <a:pt x="2548492" y="2559599"/>
                  </a:lnTo>
                  <a:lnTo>
                    <a:pt x="426608" y="2559599"/>
                  </a:lnTo>
                  <a:lnTo>
                    <a:pt x="380124" y="2557096"/>
                  </a:lnTo>
                  <a:lnTo>
                    <a:pt x="335090" y="2549760"/>
                  </a:lnTo>
                  <a:lnTo>
                    <a:pt x="291767" y="2537851"/>
                  </a:lnTo>
                  <a:lnTo>
                    <a:pt x="250413" y="2521629"/>
                  </a:lnTo>
                  <a:lnTo>
                    <a:pt x="211291" y="2501355"/>
                  </a:lnTo>
                  <a:lnTo>
                    <a:pt x="174659" y="2477289"/>
                  </a:lnTo>
                  <a:lnTo>
                    <a:pt x="140778" y="2449691"/>
                  </a:lnTo>
                  <a:lnTo>
                    <a:pt x="109908" y="2418821"/>
                  </a:lnTo>
                  <a:lnTo>
                    <a:pt x="82310" y="2384940"/>
                  </a:lnTo>
                  <a:lnTo>
                    <a:pt x="58244" y="2348308"/>
                  </a:lnTo>
                  <a:lnTo>
                    <a:pt x="37970" y="2309186"/>
                  </a:lnTo>
                  <a:lnTo>
                    <a:pt x="21748" y="2267832"/>
                  </a:lnTo>
                  <a:lnTo>
                    <a:pt x="9839" y="2224508"/>
                  </a:lnTo>
                  <a:lnTo>
                    <a:pt x="2503" y="2179475"/>
                  </a:lnTo>
                  <a:lnTo>
                    <a:pt x="0" y="2132991"/>
                  </a:lnTo>
                  <a:lnTo>
                    <a:pt x="0" y="426608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247952" y="6011401"/>
            <a:ext cx="252158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move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will be placed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under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‘a’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also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shift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move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843654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15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10" dirty="0"/>
              <a:t>LALR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841953"/>
            <a:ext cx="9340850" cy="224282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6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Merging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introduce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reduce/reduce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  <a:spcBef>
                <a:spcPts val="10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r/r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LALR if and only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if,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upon merging,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4249873"/>
            <a:ext cx="13754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ample: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0999" y="4264850"/>
            <a:ext cx="3063240" cy="1294130"/>
          </a:xfrm>
          <a:custGeom>
            <a:avLst/>
            <a:gdLst/>
            <a:ahLst/>
            <a:cxnLst/>
            <a:rect l="l" t="t" r="r" b="b"/>
            <a:pathLst>
              <a:path w="3063240" h="1294129">
                <a:moveTo>
                  <a:pt x="0" y="0"/>
                </a:moveTo>
                <a:lnTo>
                  <a:pt x="3062999" y="0"/>
                </a:lnTo>
                <a:lnTo>
                  <a:pt x="30629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06725" y="4244796"/>
            <a:ext cx="27362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10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0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5002" y="509823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81150" y="4264850"/>
            <a:ext cx="3063240" cy="1294130"/>
          </a:xfrm>
          <a:custGeom>
            <a:avLst/>
            <a:gdLst/>
            <a:ahLst/>
            <a:cxnLst/>
            <a:rect l="l" t="t" r="r" b="b"/>
            <a:pathLst>
              <a:path w="3063240" h="1294129">
                <a:moveTo>
                  <a:pt x="0" y="0"/>
                </a:moveTo>
                <a:lnTo>
                  <a:pt x="3062999" y="0"/>
                </a:lnTo>
                <a:lnTo>
                  <a:pt x="30629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66874" y="4244796"/>
            <a:ext cx="27209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1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  <a:tab pos="18281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10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5152" y="5098236"/>
            <a:ext cx="287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1900" y="6422275"/>
            <a:ext cx="3566160" cy="1294130"/>
          </a:xfrm>
          <a:custGeom>
            <a:avLst/>
            <a:gdLst/>
            <a:ahLst/>
            <a:cxnLst/>
            <a:rect l="l" t="t" r="r" b="b"/>
            <a:pathLst>
              <a:path w="3566159" h="1294129">
                <a:moveTo>
                  <a:pt x="0" y="0"/>
                </a:moveTo>
                <a:lnTo>
                  <a:pt x="3565799" y="0"/>
                </a:lnTo>
                <a:lnTo>
                  <a:pt x="3565799" y="1293899"/>
                </a:lnTo>
                <a:lnTo>
                  <a:pt x="0" y="1293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6749" y="6402221"/>
            <a:ext cx="934974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725" algn="ctr">
              <a:lnSpc>
                <a:spcPct val="100000"/>
              </a:lnSpc>
              <a:spcBef>
                <a:spcPts val="100"/>
              </a:spcBef>
              <a:tabLst>
                <a:tab pos="2016125" algn="l"/>
                <a:tab pos="293052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0" dirty="0">
                <a:solidFill>
                  <a:srgbClr val="2F5496"/>
                </a:solidFill>
                <a:latin typeface="Cambria"/>
                <a:cs typeface="Cambria"/>
              </a:rPr>
              <a:t>⍺</a:t>
            </a:r>
            <a:r>
              <a:rPr sz="2800" spc="-5" dirty="0">
                <a:solidFill>
                  <a:srgbClr val="2F5496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b}</a:t>
            </a:r>
            <a:endParaRPr sz="2800">
              <a:latin typeface="Calibri"/>
              <a:cs typeface="Calibri"/>
            </a:endParaRPr>
          </a:p>
          <a:p>
            <a:pPr marL="3600450" marR="2427605" algn="ctr">
              <a:lnSpc>
                <a:spcPct val="100000"/>
              </a:lnSpc>
              <a:tabLst>
                <a:tab pos="4514850" algn="l"/>
                <a:tab pos="542925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spc="750" dirty="0">
                <a:solidFill>
                  <a:srgbClr val="2F5496"/>
                </a:solidFill>
                <a:latin typeface="Times New Roman"/>
                <a:cs typeface="Times New Roman"/>
              </a:rPr>
              <a:t>ꞵ</a:t>
            </a:r>
            <a:r>
              <a:rPr sz="2800" spc="-95" dirty="0">
                <a:solidFill>
                  <a:srgbClr val="2F5496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b}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I7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65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Often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conflicts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appear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without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3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good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reason;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limitation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LALR(1).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47737" y="5553987"/>
            <a:ext cx="4370070" cy="868044"/>
            <a:chOff x="3847737" y="5553987"/>
            <a:chExt cx="4370070" cy="868044"/>
          </a:xfrm>
        </p:grpSpPr>
        <p:sp>
          <p:nvSpPr>
            <p:cNvPr id="16" name="object 16"/>
            <p:cNvSpPr/>
            <p:nvPr/>
          </p:nvSpPr>
          <p:spPr>
            <a:xfrm>
              <a:off x="3852500" y="5558749"/>
              <a:ext cx="2149475" cy="842644"/>
            </a:xfrm>
            <a:custGeom>
              <a:avLst/>
              <a:gdLst/>
              <a:ahLst/>
              <a:cxnLst/>
              <a:rect l="l" t="t" r="r" b="b"/>
              <a:pathLst>
                <a:path w="2149475" h="842645">
                  <a:moveTo>
                    <a:pt x="0" y="0"/>
                  </a:moveTo>
                  <a:lnTo>
                    <a:pt x="2149092" y="84254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5850" y="638664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85" y="30424"/>
                  </a:moveTo>
                  <a:lnTo>
                    <a:pt x="0" y="29294"/>
                  </a:lnTo>
                  <a:lnTo>
                    <a:pt x="11484" y="0"/>
                  </a:lnTo>
                  <a:lnTo>
                    <a:pt x="45985" y="304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5850" y="638664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29294"/>
                  </a:moveTo>
                  <a:lnTo>
                    <a:pt x="45985" y="30424"/>
                  </a:lnTo>
                  <a:lnTo>
                    <a:pt x="11484" y="0"/>
                  </a:lnTo>
                  <a:lnTo>
                    <a:pt x="0" y="2929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7810" y="5558749"/>
              <a:ext cx="2105025" cy="842644"/>
            </a:xfrm>
            <a:custGeom>
              <a:avLst/>
              <a:gdLst/>
              <a:ahLst/>
              <a:cxnLst/>
              <a:rect l="l" t="t" r="r" b="b"/>
              <a:pathLst>
                <a:path w="2105025" h="842645">
                  <a:moveTo>
                    <a:pt x="2104839" y="0"/>
                  </a:moveTo>
                  <a:lnTo>
                    <a:pt x="0" y="84216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67678" y="638631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0" y="30664"/>
                  </a:moveTo>
                  <a:lnTo>
                    <a:pt x="34287" y="0"/>
                  </a:lnTo>
                  <a:lnTo>
                    <a:pt x="45976" y="29213"/>
                  </a:lnTo>
                  <a:lnTo>
                    <a:pt x="0" y="306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7678" y="6386312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4287" y="0"/>
                  </a:moveTo>
                  <a:lnTo>
                    <a:pt x="0" y="30664"/>
                  </a:lnTo>
                  <a:lnTo>
                    <a:pt x="45976" y="29213"/>
                  </a:lnTo>
                  <a:lnTo>
                    <a:pt x="34287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9635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Analysis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15" dirty="0"/>
              <a:t> </a:t>
            </a:r>
            <a:r>
              <a:rPr sz="3000" spc="-5" dirty="0"/>
              <a:t>SLR(1)</a:t>
            </a:r>
            <a:r>
              <a:rPr sz="3000" spc="-10" dirty="0"/>
              <a:t> </a:t>
            </a:r>
            <a:r>
              <a:rPr sz="3000" spc="-5" dirty="0"/>
              <a:t>and</a:t>
            </a:r>
            <a:r>
              <a:rPr sz="3000" spc="-15" dirty="0"/>
              <a:t> </a:t>
            </a:r>
            <a:r>
              <a:rPr sz="3000" spc="-5" dirty="0"/>
              <a:t>the</a:t>
            </a:r>
            <a:r>
              <a:rPr sz="3000" spc="-10" dirty="0"/>
              <a:t> </a:t>
            </a:r>
            <a:r>
              <a:rPr sz="3000" spc="-5" dirty="0"/>
              <a:t>need</a:t>
            </a:r>
            <a:r>
              <a:rPr sz="3000" spc="-15" dirty="0"/>
              <a:t> </a:t>
            </a:r>
            <a:r>
              <a:rPr sz="3000" spc="-20" dirty="0"/>
              <a:t>for</a:t>
            </a:r>
            <a:r>
              <a:rPr sz="3000" spc="-10" dirty="0"/>
              <a:t> </a:t>
            </a:r>
            <a:r>
              <a:rPr sz="3000" spc="-5" dirty="0"/>
              <a:t>LR(1)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98876"/>
            <a:ext cx="9114790" cy="51816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Analysis</a:t>
            </a: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SLR(1)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Exploits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small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Small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 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as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Works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many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endParaRPr sz="2800">
              <a:latin typeface="Calibri"/>
              <a:cs typeface="Calibri"/>
            </a:endParaRPr>
          </a:p>
          <a:p>
            <a:pPr marL="469900" marR="52069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  <a:tab pos="1197610" algn="l"/>
                <a:tab pos="2185670" algn="l"/>
                <a:tab pos="2810510" algn="l"/>
                <a:tab pos="3752850" algn="l"/>
                <a:tab pos="5530850" algn="l"/>
                <a:tab pos="6329680" algn="l"/>
                <a:tab pos="7634605" algn="l"/>
                <a:tab pos="8550275" algn="l"/>
              </a:tabLst>
            </a:pPr>
            <a:r>
              <a:rPr sz="2800" b="1" spc="-24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k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: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having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extra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939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 lecture, we saw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need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powerful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 SLR. The need is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those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look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particular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derivations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while looking-ahead.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843654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Conflicts</a:t>
            </a:r>
            <a:r>
              <a:rPr sz="3000" spc="-15" dirty="0"/>
              <a:t> </a:t>
            </a:r>
            <a:r>
              <a:rPr sz="3000" spc="-5" dirty="0"/>
              <a:t>in</a:t>
            </a:r>
            <a:r>
              <a:rPr sz="3000" spc="-15" dirty="0"/>
              <a:t> </a:t>
            </a:r>
            <a:r>
              <a:rPr sz="3000" spc="-10" dirty="0"/>
              <a:t>LALR</a:t>
            </a:r>
            <a:r>
              <a:rPr sz="3000" spc="-2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76349"/>
            <a:ext cx="9352280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Merging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cannot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introduce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 conflict.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Why?</a:t>
            </a:r>
            <a:endParaRPr sz="2800">
              <a:latin typeface="Calibri"/>
              <a:cs typeface="Calibri"/>
            </a:endParaRPr>
          </a:p>
          <a:p>
            <a:pPr marL="12700" marR="13335" algn="just">
              <a:lnSpc>
                <a:spcPct val="114999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core,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 conflict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LALR(1)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would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also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exist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one of the LR(1)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merged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  <a:spcBef>
                <a:spcPts val="2445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condition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CLR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holds true if not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checked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previously.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01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Example</a:t>
            </a:r>
            <a:r>
              <a:rPr sz="3000" spc="-75" dirty="0"/>
              <a:t> </a:t>
            </a:r>
            <a:r>
              <a:rPr sz="3000" spc="-10" dirty="0"/>
              <a:t>problem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82074"/>
            <a:ext cx="4866640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Homework</a:t>
            </a:r>
            <a:r>
              <a:rPr sz="2800" b="1" u="heavy" spc="-4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673923"/>
          <a:ext cx="3589653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207770"/>
                <a:gridCol w="329564"/>
                <a:gridCol w="1116964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5590449"/>
            <a:ext cx="4792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87870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LR(1)</a:t>
            </a:r>
            <a:r>
              <a:rPr sz="3000" spc="-25" dirty="0"/>
              <a:t> </a:t>
            </a:r>
            <a:r>
              <a:rPr sz="3000" spc="-15" dirty="0"/>
              <a:t>Automata</a:t>
            </a:r>
            <a:r>
              <a:rPr sz="3000" spc="-20" dirty="0"/>
              <a:t> </a:t>
            </a:r>
            <a:r>
              <a:rPr sz="3000" spc="-5" dirty="0"/>
              <a:t>and</a:t>
            </a:r>
            <a:r>
              <a:rPr sz="3000" spc="-20" dirty="0"/>
              <a:t> </a:t>
            </a:r>
            <a:r>
              <a:rPr sz="3000" spc="-10" dirty="0"/>
              <a:t>LR(1)</a:t>
            </a:r>
            <a:r>
              <a:rPr sz="3000" spc="-25" dirty="0"/>
              <a:t> </a:t>
            </a:r>
            <a:r>
              <a:rPr sz="3000" spc="-15" dirty="0"/>
              <a:t>Item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29166"/>
            <a:ext cx="9138920" cy="573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LALR (LookAhead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LR) 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(Canonical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LR)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use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these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 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These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 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canonical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collection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LR(1)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64135">
              <a:lnSpc>
                <a:spcPct val="100000"/>
              </a:lnSpc>
              <a:spcBef>
                <a:spcPts val="1939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While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‘LR(0)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automata’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uses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‘LR(0)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item’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simply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‘item’,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looks something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like: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  <a:tabLst>
                <a:tab pos="1840864" algn="l"/>
                <a:tab pos="27552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  <a:p>
            <a:pPr marL="469900" marR="3288665" indent="-457200">
              <a:lnSpc>
                <a:spcPts val="4360"/>
              </a:lnSpc>
              <a:spcBef>
                <a:spcPts val="31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‘LR(1)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item’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made up 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parts: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Look-ahead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00"/>
              </a:spcBef>
              <a:tabLst>
                <a:tab pos="1840864" algn="l"/>
                <a:tab pos="27552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Z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0036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Importance</a:t>
            </a:r>
            <a:r>
              <a:rPr sz="3000" spc="-35" dirty="0"/>
              <a:t> </a:t>
            </a:r>
            <a:r>
              <a:rPr sz="3000" spc="-5" dirty="0"/>
              <a:t>of</a:t>
            </a:r>
            <a:r>
              <a:rPr sz="3000" spc="-30" dirty="0"/>
              <a:t> </a:t>
            </a:r>
            <a:r>
              <a:rPr sz="3000" spc="-10" dirty="0"/>
              <a:t>lookahead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599296"/>
            <a:ext cx="6116320" cy="113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29800"/>
              </a:lnSpc>
              <a:spcBef>
                <a:spcPts val="95"/>
              </a:spcBef>
              <a:tabLst>
                <a:tab pos="1840864" algn="l"/>
                <a:tab pos="2298065" algn="l"/>
                <a:tab pos="291655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Whenever 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e.g.:	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{a, b}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3833736"/>
            <a:ext cx="470471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2580005" algn="l"/>
                <a:tab pos="39116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ahea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means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symbols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rather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them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073" y="3833736"/>
            <a:ext cx="4181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9620" algn="l"/>
                <a:tab pos="2044700" algn="l"/>
                <a:tab pos="3133090" algn="l"/>
                <a:tab pos="367601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1550" y="5240896"/>
            <a:ext cx="3825240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4400">
              <a:lnSpc>
                <a:spcPct val="129800"/>
              </a:lnSpc>
              <a:spcBef>
                <a:spcPts val="95"/>
              </a:spcBef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entire row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(as in LR(0))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follow(LHS)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(as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0" dirty="0"/>
              <a:t>LR(1)</a:t>
            </a:r>
            <a:r>
              <a:rPr sz="3000" spc="-20" dirty="0"/>
              <a:t> </a:t>
            </a:r>
            <a:r>
              <a:rPr sz="3000" spc="-15" dirty="0"/>
              <a:t>Item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6427435"/>
            <a:ext cx="83356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snapshot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looks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like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this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both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cases: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36149" y="2901475"/>
            <a:ext cx="2975610" cy="615950"/>
          </a:xfrm>
          <a:custGeom>
            <a:avLst/>
            <a:gdLst/>
            <a:ahLst/>
            <a:cxnLst/>
            <a:rect l="l" t="t" r="r" b="b"/>
            <a:pathLst>
              <a:path w="2975610" h="615950">
                <a:moveTo>
                  <a:pt x="0" y="0"/>
                </a:moveTo>
                <a:lnTo>
                  <a:pt x="2975099" y="0"/>
                </a:lnTo>
                <a:lnTo>
                  <a:pt x="2975099" y="615599"/>
                </a:lnTo>
                <a:lnTo>
                  <a:pt x="0" y="615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749" y="2119596"/>
            <a:ext cx="481393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318770" algn="ctr">
              <a:lnSpc>
                <a:spcPct val="100000"/>
              </a:lnSpc>
              <a:tabLst>
                <a:tab pos="1233170" algn="l"/>
                <a:tab pos="214757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1549" y="2901475"/>
            <a:ext cx="2975610" cy="615950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630"/>
              </a:spcBef>
              <a:tabLst>
                <a:tab pos="1099185" algn="l"/>
                <a:tab pos="201358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22012" y="7034212"/>
          <a:ext cx="4638675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1546225"/>
                <a:gridCol w="1546225"/>
              </a:tblGrid>
              <a:tr h="609574"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811250" y="3188779"/>
            <a:ext cx="2121535" cy="41275"/>
            <a:chOff x="4811250" y="3188779"/>
            <a:chExt cx="2121535" cy="41275"/>
          </a:xfrm>
        </p:grpSpPr>
        <p:sp>
          <p:nvSpPr>
            <p:cNvPr id="11" name="object 11"/>
            <p:cNvSpPr/>
            <p:nvPr/>
          </p:nvSpPr>
          <p:spPr>
            <a:xfrm>
              <a:off x="4811250" y="320927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2073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4400" y="3193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84400" y="3193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23799" y="2678601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36149" y="5187474"/>
            <a:ext cx="2975610" cy="615950"/>
          </a:xfrm>
          <a:custGeom>
            <a:avLst/>
            <a:gdLst/>
            <a:ahLst/>
            <a:cxnLst/>
            <a:rect l="l" t="t" r="r" b="b"/>
            <a:pathLst>
              <a:path w="2975610" h="615950">
                <a:moveTo>
                  <a:pt x="0" y="0"/>
                </a:moveTo>
                <a:lnTo>
                  <a:pt x="2975099" y="0"/>
                </a:lnTo>
                <a:lnTo>
                  <a:pt x="2975099" y="615599"/>
                </a:lnTo>
                <a:lnTo>
                  <a:pt x="0" y="6155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6749" y="4334475"/>
            <a:ext cx="481393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LR(0),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Calibri"/>
              <a:cs typeface="Calibri"/>
            </a:endParaRPr>
          </a:p>
          <a:p>
            <a:pPr marL="320040" algn="ctr">
              <a:lnSpc>
                <a:spcPct val="100000"/>
              </a:lnSpc>
              <a:tabLst>
                <a:tab pos="1233805" algn="l"/>
                <a:tab pos="214820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1549" y="5187474"/>
            <a:ext cx="2975610" cy="615950"/>
          </a:xfrm>
          <a:prstGeom prst="rect">
            <a:avLst/>
          </a:prstGeom>
          <a:ln w="25399">
            <a:solidFill>
              <a:srgbClr val="31538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630"/>
              </a:spcBef>
              <a:tabLst>
                <a:tab pos="1315720" algn="l"/>
                <a:tab pos="223012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23799" y="4964600"/>
            <a:ext cx="189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11250" y="5474779"/>
            <a:ext cx="2121535" cy="41275"/>
            <a:chOff x="4811250" y="5474779"/>
            <a:chExt cx="2121535" cy="41275"/>
          </a:xfrm>
        </p:grpSpPr>
        <p:sp>
          <p:nvSpPr>
            <p:cNvPr id="20" name="object 20"/>
            <p:cNvSpPr/>
            <p:nvPr/>
          </p:nvSpPr>
          <p:spPr>
            <a:xfrm>
              <a:off x="4811250" y="549527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2073149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84400" y="5479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84400" y="54795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840479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dirty="0"/>
              <a:t>A</a:t>
            </a:r>
            <a:r>
              <a:rPr sz="3000" spc="-35" dirty="0"/>
              <a:t> </a:t>
            </a:r>
            <a:r>
              <a:rPr sz="3000" spc="-15" dirty="0"/>
              <a:t>Powerful</a:t>
            </a:r>
            <a:r>
              <a:rPr sz="3000" spc="-30" dirty="0"/>
              <a:t> </a:t>
            </a:r>
            <a:r>
              <a:rPr sz="3000" spc="-20" dirty="0"/>
              <a:t>Parser:</a:t>
            </a:r>
            <a:r>
              <a:rPr sz="3000" spc="-30" dirty="0"/>
              <a:t> </a:t>
            </a:r>
            <a:r>
              <a:rPr sz="3000" spc="-5" dirty="0"/>
              <a:t>LR(1)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47137"/>
            <a:ext cx="5551170" cy="19862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Bottom-up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predictive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parsing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L: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Left-to-right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scan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R: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Rightmost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derivation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Reverse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(1):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596" y="5088736"/>
            <a:ext cx="583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  <a:tab pos="2573020" algn="l"/>
                <a:tab pos="3577590" algn="l"/>
                <a:tab pos="51390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Su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tiall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erfu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6110" y="5088736"/>
            <a:ext cx="13271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thods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  <a:tabLst>
                <a:tab pos="111823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950" y="5515455"/>
            <a:ext cx="3111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we've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covered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far.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8122" y="5088736"/>
            <a:ext cx="17919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355" algn="r">
              <a:lnSpc>
                <a:spcPct val="100000"/>
              </a:lnSpc>
              <a:spcBef>
                <a:spcPts val="100"/>
              </a:spcBef>
              <a:tabLst>
                <a:tab pos="71437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	other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tabLst>
                <a:tab pos="140843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596" y="5942176"/>
            <a:ext cx="55975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  <a:tab pos="1402715" algn="l"/>
                <a:tab pos="1968500" algn="l"/>
                <a:tab pos="3005455" algn="l"/>
                <a:tab pos="5003800" algn="l"/>
              </a:tabLst>
            </a:pPr>
            <a:r>
              <a:rPr sz="2800" b="1" spc="-14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rie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elli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find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step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9463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More</a:t>
            </a:r>
            <a:r>
              <a:rPr sz="3000" spc="-45" dirty="0"/>
              <a:t> </a:t>
            </a:r>
            <a:r>
              <a:rPr sz="3000" spc="-5" dirty="0"/>
              <a:t>about</a:t>
            </a:r>
            <a:r>
              <a:rPr sz="3000" spc="-45" dirty="0"/>
              <a:t> </a:t>
            </a:r>
            <a:r>
              <a:rPr sz="3000" spc="-5" dirty="0"/>
              <a:t>LR(1)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01856"/>
            <a:ext cx="9121775" cy="5781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Intuition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behind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Guess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series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productions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reversing.</a:t>
            </a:r>
            <a:endParaRPr sz="2800">
              <a:latin typeface="Calibri"/>
              <a:cs typeface="Calibri"/>
            </a:endParaRPr>
          </a:p>
          <a:p>
            <a:pPr marL="469900" marR="2286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maintain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information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2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expect.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deciding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whether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reduce,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disambiguate.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2F5496"/>
              </a:buClr>
              <a:buFont typeface="Arial"/>
              <a:buChar char="●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Power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LL(1)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LR(1).</a:t>
            </a:r>
            <a:endParaRPr sz="2800">
              <a:latin typeface="Calibri"/>
              <a:cs typeface="Calibri"/>
            </a:endParaRPr>
          </a:p>
          <a:p>
            <a:pPr marL="469900" marR="20955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deterministic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CFL</a:t>
            </a:r>
            <a:r>
              <a:rPr sz="2800" b="1" spc="2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(a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CFL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parseable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deterministic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pushdown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automaton)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has an LR(1)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2788</Words>
  <Application>Microsoft Office PowerPoint</Application>
  <PresentationFormat>Custom</PresentationFormat>
  <Paragraphs>903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Compiler Design</vt:lpstr>
      <vt:lpstr>Compiler Design</vt:lpstr>
      <vt:lpstr>Compiler Design  Lecture overview</vt:lpstr>
      <vt:lpstr>Compiler Design Analysis of SLR(1) and the need for LR(1)</vt:lpstr>
      <vt:lpstr>Compiler Design LR(1) Automata and LR(1) Item</vt:lpstr>
      <vt:lpstr>Compiler Design  Importance of lookahead</vt:lpstr>
      <vt:lpstr>Compiler Design  LR(1) Item</vt:lpstr>
      <vt:lpstr>Compiler Design A Powerful Parser: LR(1)</vt:lpstr>
      <vt:lpstr>Compiler Design  More about LR(1)</vt:lpstr>
      <vt:lpstr>Compiler Design  More about LR(1)</vt:lpstr>
      <vt:lpstr>Compiler Design  Calculating Lookahead</vt:lpstr>
      <vt:lpstr>Compiler Design  Initial item</vt:lpstr>
      <vt:lpstr>Compiler Design  Example problem 21.1</vt:lpstr>
      <vt:lpstr>Compiler Design  Example 21.1 solution</vt:lpstr>
      <vt:lpstr>Compiler Design Example 21.1 solution (continued)</vt:lpstr>
      <vt:lpstr>Compiler Design Example 21.1 solution (continued)</vt:lpstr>
      <vt:lpstr>Compiler Design Example 21.1 solution (continued) : step 6</vt:lpstr>
      <vt:lpstr>Compiler Design Example 21.1 solution (continued) : step 6</vt:lpstr>
      <vt:lpstr>Compiler Design Example 21.1 solution (continued) : step 6</vt:lpstr>
      <vt:lpstr>Compiler Design Example 21.1 solution (continued) - CLR parsing table</vt:lpstr>
      <vt:lpstr>Compiler Design Example 21.1 solution (continued) - CLR parsing table</vt:lpstr>
      <vt:lpstr>Compiler Design Example 21.1 solution (continued) - CLR parsing table</vt:lpstr>
      <vt:lpstr>Compiler Design Example 21.1 solution (continued) - CLR parsing table</vt:lpstr>
      <vt:lpstr>Compiler Design Example 21.1 solution (continued) - CLR parsing table</vt:lpstr>
      <vt:lpstr>Compiler Design Example 21.1 solution (continued) - CLR parsing table</vt:lpstr>
      <vt:lpstr>Compiler Design Example 21.1 solution (continued) - Merging states</vt:lpstr>
      <vt:lpstr>Compiler Design Example 21.1 solution (continued) - Merging states</vt:lpstr>
      <vt:lpstr>Compiler Design Example 21.1 solution (continued) - LALR parsing table</vt:lpstr>
      <vt:lpstr>Compiler Design Example 21.1 (continued) - Parsing an input</vt:lpstr>
      <vt:lpstr>Compiler Design Example 21.1 (continued) - Parsing an input</vt:lpstr>
      <vt:lpstr>Compiler Design Example 21.1 (continued) - Parsing an input</vt:lpstr>
      <vt:lpstr>Compiler Design Example 21.1 (continued) - Parsing an input</vt:lpstr>
      <vt:lpstr>Compiler Design Example 21.1 (continued) - Parsing an input</vt:lpstr>
      <vt:lpstr>Compiler Design Example 21.1 (continued) - Parsing an input</vt:lpstr>
      <vt:lpstr>Compiler Design  LALR Parsers</vt:lpstr>
      <vt:lpstr>Compiler Design  LALR Parsers</vt:lpstr>
      <vt:lpstr>Compiler Design  Advantages of LALR Parsers</vt:lpstr>
      <vt:lpstr>Compiler Design  Conflicts in CLR Parsers</vt:lpstr>
      <vt:lpstr>Compiler Design  Conflicts in LALR Parsers</vt:lpstr>
      <vt:lpstr>Compiler Design  Conflicts in LALR Parsers</vt:lpstr>
      <vt:lpstr>Compiler Design  Example problem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21_Table driven BUP - CLR and LALR Parsers.pptx</dc:title>
  <cp:lastModifiedBy>Divyaprabha Madhu</cp:lastModifiedBy>
  <cp:revision>7</cp:revision>
  <dcterms:created xsi:type="dcterms:W3CDTF">2022-02-09T07:26:40Z</dcterms:created>
  <dcterms:modified xsi:type="dcterms:W3CDTF">2023-02-16T10:05:00Z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