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00912" y="2758752"/>
            <a:ext cx="6600825" cy="452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Assistant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Kavya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850519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5" dirty="0"/>
              <a:t>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0" dirty="0"/>
              <a:t>implement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spc="-5" dirty="0"/>
              <a:t>Simple</a:t>
            </a:r>
            <a:r>
              <a:rPr sz="3000" spc="-10" dirty="0"/>
              <a:t> </a:t>
            </a:r>
            <a:r>
              <a:rPr sz="3000" spc="-5" dirty="0"/>
              <a:t>Desk </a:t>
            </a:r>
            <a:r>
              <a:rPr sz="3000" spc="-10" dirty="0"/>
              <a:t>Calculator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3737" y="2754977"/>
          <a:ext cx="7994650" cy="568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5425"/>
                <a:gridCol w="5229225"/>
              </a:tblGrid>
              <a:tr h="812049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55344" algn="l"/>
                          <a:tab pos="1229360" algn="l"/>
                          <a:tab pos="15671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	+	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578485" algn="ctr">
                        <a:lnSpc>
                          <a:spcPts val="154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i="1" spc="-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3599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E.val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777875" algn="l"/>
                          <a:tab pos="1154430" algn="l"/>
                          <a:tab pos="1492250" algn="l"/>
                        </a:tabLst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	*	F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728980" algn="ctr">
                        <a:lnSpc>
                          <a:spcPts val="154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775" b="1" i="1" spc="-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385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258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num.lexval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258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id.lexval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734499" y="3863149"/>
            <a:ext cx="3642360" cy="2129790"/>
            <a:chOff x="9734499" y="3863149"/>
            <a:chExt cx="3642360" cy="2129790"/>
          </a:xfrm>
        </p:grpSpPr>
        <p:sp>
          <p:nvSpPr>
            <p:cNvPr id="7" name="object 7"/>
            <p:cNvSpPr/>
            <p:nvPr/>
          </p:nvSpPr>
          <p:spPr>
            <a:xfrm>
              <a:off x="9747199" y="3875849"/>
              <a:ext cx="3616960" cy="2104390"/>
            </a:xfrm>
            <a:custGeom>
              <a:avLst/>
              <a:gdLst/>
              <a:ahLst/>
              <a:cxnLst/>
              <a:rect l="l" t="t" r="r" b="b"/>
              <a:pathLst>
                <a:path w="3616959" h="2104390">
                  <a:moveTo>
                    <a:pt x="3265792" y="2104199"/>
                  </a:moveTo>
                  <a:lnTo>
                    <a:pt x="350706" y="2104199"/>
                  </a:lnTo>
                  <a:lnTo>
                    <a:pt x="303118" y="2100998"/>
                  </a:lnTo>
                  <a:lnTo>
                    <a:pt x="257475" y="2091672"/>
                  </a:lnTo>
                  <a:lnTo>
                    <a:pt x="214196" y="2076639"/>
                  </a:lnTo>
                  <a:lnTo>
                    <a:pt x="173698" y="2056318"/>
                  </a:lnTo>
                  <a:lnTo>
                    <a:pt x="136400" y="2031125"/>
                  </a:lnTo>
                  <a:lnTo>
                    <a:pt x="102719" y="2001480"/>
                  </a:lnTo>
                  <a:lnTo>
                    <a:pt x="73074" y="1967799"/>
                  </a:lnTo>
                  <a:lnTo>
                    <a:pt x="47881" y="1930501"/>
                  </a:lnTo>
                  <a:lnTo>
                    <a:pt x="27560" y="1890004"/>
                  </a:lnTo>
                  <a:lnTo>
                    <a:pt x="12527" y="1846724"/>
                  </a:lnTo>
                  <a:lnTo>
                    <a:pt x="3201" y="1801081"/>
                  </a:lnTo>
                  <a:lnTo>
                    <a:pt x="0" y="1753492"/>
                  </a:lnTo>
                  <a:lnTo>
                    <a:pt x="0" y="350706"/>
                  </a:lnTo>
                  <a:lnTo>
                    <a:pt x="3201" y="303118"/>
                  </a:lnTo>
                  <a:lnTo>
                    <a:pt x="12527" y="257475"/>
                  </a:lnTo>
                  <a:lnTo>
                    <a:pt x="27560" y="214195"/>
                  </a:lnTo>
                  <a:lnTo>
                    <a:pt x="47881" y="173698"/>
                  </a:lnTo>
                  <a:lnTo>
                    <a:pt x="73074" y="136400"/>
                  </a:lnTo>
                  <a:lnTo>
                    <a:pt x="102719" y="102719"/>
                  </a:lnTo>
                  <a:lnTo>
                    <a:pt x="136400" y="73074"/>
                  </a:lnTo>
                  <a:lnTo>
                    <a:pt x="173698" y="47881"/>
                  </a:lnTo>
                  <a:lnTo>
                    <a:pt x="214196" y="27560"/>
                  </a:lnTo>
                  <a:lnTo>
                    <a:pt x="257475" y="12527"/>
                  </a:lnTo>
                  <a:lnTo>
                    <a:pt x="303118" y="3201"/>
                  </a:lnTo>
                  <a:lnTo>
                    <a:pt x="350706" y="0"/>
                  </a:lnTo>
                  <a:lnTo>
                    <a:pt x="3265792" y="0"/>
                  </a:lnTo>
                  <a:lnTo>
                    <a:pt x="3311891" y="3041"/>
                  </a:lnTo>
                  <a:lnTo>
                    <a:pt x="3356809" y="12015"/>
                  </a:lnTo>
                  <a:lnTo>
                    <a:pt x="3400002" y="26695"/>
                  </a:lnTo>
                  <a:lnTo>
                    <a:pt x="3440925" y="46857"/>
                  </a:lnTo>
                  <a:lnTo>
                    <a:pt x="3479033" y="72273"/>
                  </a:lnTo>
                  <a:lnTo>
                    <a:pt x="3513779" y="102719"/>
                  </a:lnTo>
                  <a:lnTo>
                    <a:pt x="3544225" y="137466"/>
                  </a:lnTo>
                  <a:lnTo>
                    <a:pt x="3569642" y="175574"/>
                  </a:lnTo>
                  <a:lnTo>
                    <a:pt x="3589803" y="216497"/>
                  </a:lnTo>
                  <a:lnTo>
                    <a:pt x="3604484" y="259690"/>
                  </a:lnTo>
                  <a:lnTo>
                    <a:pt x="3613458" y="304608"/>
                  </a:lnTo>
                  <a:lnTo>
                    <a:pt x="3616499" y="350706"/>
                  </a:lnTo>
                  <a:lnTo>
                    <a:pt x="3616499" y="1753492"/>
                  </a:lnTo>
                  <a:lnTo>
                    <a:pt x="3613298" y="1801081"/>
                  </a:lnTo>
                  <a:lnTo>
                    <a:pt x="3603972" y="1846724"/>
                  </a:lnTo>
                  <a:lnTo>
                    <a:pt x="3588939" y="1890004"/>
                  </a:lnTo>
                  <a:lnTo>
                    <a:pt x="3568618" y="1930501"/>
                  </a:lnTo>
                  <a:lnTo>
                    <a:pt x="3543425" y="1967799"/>
                  </a:lnTo>
                  <a:lnTo>
                    <a:pt x="3513780" y="2001480"/>
                  </a:lnTo>
                  <a:lnTo>
                    <a:pt x="3480099" y="2031125"/>
                  </a:lnTo>
                  <a:lnTo>
                    <a:pt x="3442801" y="2056318"/>
                  </a:lnTo>
                  <a:lnTo>
                    <a:pt x="3402303" y="2076639"/>
                  </a:lnTo>
                  <a:lnTo>
                    <a:pt x="3359024" y="2091672"/>
                  </a:lnTo>
                  <a:lnTo>
                    <a:pt x="3313381" y="2100998"/>
                  </a:lnTo>
                  <a:lnTo>
                    <a:pt x="3265792" y="21041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47199" y="3875849"/>
              <a:ext cx="3616960" cy="2104390"/>
            </a:xfrm>
            <a:custGeom>
              <a:avLst/>
              <a:gdLst/>
              <a:ahLst/>
              <a:cxnLst/>
              <a:rect l="l" t="t" r="r" b="b"/>
              <a:pathLst>
                <a:path w="3616959" h="2104390">
                  <a:moveTo>
                    <a:pt x="0" y="350706"/>
                  </a:moveTo>
                  <a:lnTo>
                    <a:pt x="3201" y="303118"/>
                  </a:lnTo>
                  <a:lnTo>
                    <a:pt x="12527" y="257475"/>
                  </a:lnTo>
                  <a:lnTo>
                    <a:pt x="27560" y="214195"/>
                  </a:lnTo>
                  <a:lnTo>
                    <a:pt x="47881" y="173698"/>
                  </a:lnTo>
                  <a:lnTo>
                    <a:pt x="73074" y="136400"/>
                  </a:lnTo>
                  <a:lnTo>
                    <a:pt x="102719" y="102719"/>
                  </a:lnTo>
                  <a:lnTo>
                    <a:pt x="136400" y="73074"/>
                  </a:lnTo>
                  <a:lnTo>
                    <a:pt x="173698" y="47881"/>
                  </a:lnTo>
                  <a:lnTo>
                    <a:pt x="214196" y="27560"/>
                  </a:lnTo>
                  <a:lnTo>
                    <a:pt x="257475" y="12527"/>
                  </a:lnTo>
                  <a:lnTo>
                    <a:pt x="303118" y="3201"/>
                  </a:lnTo>
                  <a:lnTo>
                    <a:pt x="350706" y="0"/>
                  </a:lnTo>
                  <a:lnTo>
                    <a:pt x="3265792" y="0"/>
                  </a:lnTo>
                  <a:lnTo>
                    <a:pt x="3311891" y="3041"/>
                  </a:lnTo>
                  <a:lnTo>
                    <a:pt x="3356809" y="12015"/>
                  </a:lnTo>
                  <a:lnTo>
                    <a:pt x="3400002" y="26695"/>
                  </a:lnTo>
                  <a:lnTo>
                    <a:pt x="3440925" y="46857"/>
                  </a:lnTo>
                  <a:lnTo>
                    <a:pt x="3479033" y="72273"/>
                  </a:lnTo>
                  <a:lnTo>
                    <a:pt x="3513779" y="102719"/>
                  </a:lnTo>
                  <a:lnTo>
                    <a:pt x="3544225" y="137466"/>
                  </a:lnTo>
                  <a:lnTo>
                    <a:pt x="3569642" y="175574"/>
                  </a:lnTo>
                  <a:lnTo>
                    <a:pt x="3589803" y="216497"/>
                  </a:lnTo>
                  <a:lnTo>
                    <a:pt x="3604484" y="259690"/>
                  </a:lnTo>
                  <a:lnTo>
                    <a:pt x="3613458" y="304608"/>
                  </a:lnTo>
                  <a:lnTo>
                    <a:pt x="3616499" y="350706"/>
                  </a:lnTo>
                  <a:lnTo>
                    <a:pt x="3616499" y="1753492"/>
                  </a:lnTo>
                  <a:lnTo>
                    <a:pt x="3613298" y="1801081"/>
                  </a:lnTo>
                  <a:lnTo>
                    <a:pt x="3603972" y="1846724"/>
                  </a:lnTo>
                  <a:lnTo>
                    <a:pt x="3588939" y="1890004"/>
                  </a:lnTo>
                  <a:lnTo>
                    <a:pt x="3568618" y="1930501"/>
                  </a:lnTo>
                  <a:lnTo>
                    <a:pt x="3543425" y="1967799"/>
                  </a:lnTo>
                  <a:lnTo>
                    <a:pt x="3513780" y="2001480"/>
                  </a:lnTo>
                  <a:lnTo>
                    <a:pt x="3480099" y="2031125"/>
                  </a:lnTo>
                  <a:lnTo>
                    <a:pt x="3442801" y="2056318"/>
                  </a:lnTo>
                  <a:lnTo>
                    <a:pt x="3402303" y="2076639"/>
                  </a:lnTo>
                  <a:lnTo>
                    <a:pt x="3359024" y="2091672"/>
                  </a:lnTo>
                  <a:lnTo>
                    <a:pt x="3313381" y="2100998"/>
                  </a:lnTo>
                  <a:lnTo>
                    <a:pt x="3265792" y="2104199"/>
                  </a:lnTo>
                  <a:lnTo>
                    <a:pt x="350706" y="2104199"/>
                  </a:lnTo>
                  <a:lnTo>
                    <a:pt x="303118" y="2100998"/>
                  </a:lnTo>
                  <a:lnTo>
                    <a:pt x="257475" y="2091672"/>
                  </a:lnTo>
                  <a:lnTo>
                    <a:pt x="214196" y="2076639"/>
                  </a:lnTo>
                  <a:lnTo>
                    <a:pt x="173698" y="2056318"/>
                  </a:lnTo>
                  <a:lnTo>
                    <a:pt x="136400" y="2031125"/>
                  </a:lnTo>
                  <a:lnTo>
                    <a:pt x="102719" y="2001480"/>
                  </a:lnTo>
                  <a:lnTo>
                    <a:pt x="73074" y="1967799"/>
                  </a:lnTo>
                  <a:lnTo>
                    <a:pt x="47881" y="1930501"/>
                  </a:lnTo>
                  <a:lnTo>
                    <a:pt x="27560" y="1890004"/>
                  </a:lnTo>
                  <a:lnTo>
                    <a:pt x="12527" y="1846724"/>
                  </a:lnTo>
                  <a:lnTo>
                    <a:pt x="3201" y="1801081"/>
                  </a:lnTo>
                  <a:lnTo>
                    <a:pt x="0" y="1753492"/>
                  </a:lnTo>
                  <a:lnTo>
                    <a:pt x="0" y="350706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22943" y="4260946"/>
            <a:ext cx="3186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DEA267"/>
                </a:solidFill>
                <a:latin typeface="Calibri"/>
                <a:cs typeface="Calibri"/>
              </a:rPr>
              <a:t>num.lexval</a:t>
            </a:r>
            <a:r>
              <a:rPr sz="2800" b="1" dirty="0">
                <a:solidFill>
                  <a:srgbClr val="DEA26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value from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lexical </a:t>
            </a:r>
            <a:r>
              <a:rPr sz="2800" b="1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analyser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01180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5" dirty="0"/>
              <a:t>Types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25" dirty="0"/>
              <a:t>Attributes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7396" y="2998846"/>
            <a:ext cx="11266805" cy="25400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9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kinds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attributes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 dirty="0">
              <a:latin typeface="Calibri"/>
              <a:cs typeface="Calibri"/>
            </a:endParaRPr>
          </a:p>
          <a:p>
            <a:pPr marL="913130" marR="5080" lvl="1" indent="-443865">
              <a:lnSpc>
                <a:spcPct val="100400"/>
              </a:lnSpc>
              <a:spcBef>
                <a:spcPts val="975"/>
              </a:spcBef>
              <a:buClr>
                <a:srgbClr val="2F5496"/>
              </a:buClr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Synthesized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Attributes</a:t>
            </a:r>
            <a:r>
              <a:rPr sz="2800" b="1" spc="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children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nodes</a:t>
            </a:r>
            <a:r>
              <a:rPr lang="en-US"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 and itself.</a:t>
            </a:r>
            <a:endParaRPr sz="2800" dirty="0">
              <a:latin typeface="Calibri"/>
              <a:cs typeface="Calibri"/>
            </a:endParaRPr>
          </a:p>
          <a:p>
            <a:pPr marL="913130" marR="12065" lvl="1" indent="-443865">
              <a:lnSpc>
                <a:spcPct val="100400"/>
              </a:lnSpc>
              <a:spcBef>
                <a:spcPts val="975"/>
              </a:spcBef>
              <a:buClr>
                <a:srgbClr val="2F5496"/>
              </a:buClr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Inherited</a:t>
            </a:r>
            <a:r>
              <a:rPr sz="2800" b="1" spc="30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Attributes</a:t>
            </a:r>
            <a:r>
              <a:rPr sz="2800" b="1" spc="3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3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sz="2800" b="1" spc="3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3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siblings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parent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nodes.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7124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Synthesised</a:t>
            </a:r>
            <a:r>
              <a:rPr sz="3000" spc="-10" dirty="0"/>
              <a:t> </a:t>
            </a:r>
            <a:r>
              <a:rPr sz="3000" spc="-25" dirty="0"/>
              <a:t>Attributes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3242863"/>
            <a:ext cx="8063865" cy="28365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55930" marR="5080" indent="-443865">
              <a:lnSpc>
                <a:spcPts val="3329"/>
              </a:lnSpc>
              <a:spcBef>
                <a:spcPts val="235"/>
              </a:spcBef>
              <a:buFont typeface="Arial"/>
              <a:buChar char="●"/>
              <a:tabLst>
                <a:tab pos="455930" algn="l"/>
                <a:tab pos="456565" algn="l"/>
                <a:tab pos="1144270" algn="l"/>
                <a:tab pos="2260600" algn="l"/>
                <a:tab pos="3653154" algn="l"/>
                <a:tab pos="5264785" algn="l"/>
                <a:tab pos="6903720" algn="l"/>
                <a:tab pos="7357109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nta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Di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ec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finitio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associ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 non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terminal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called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val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55930" marR="33020" indent="-443865">
              <a:lnSpc>
                <a:spcPct val="100400"/>
              </a:lnSpc>
              <a:spcBef>
                <a:spcPts val="86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Terminal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symbols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assumed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synthesised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supplied by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lexical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analyser.</a:t>
            </a:r>
            <a:endParaRPr sz="2800">
              <a:latin typeface="Calibri"/>
              <a:cs typeface="Calibri"/>
            </a:endParaRPr>
          </a:p>
          <a:p>
            <a:pPr marL="913130" marR="10160" lvl="1" indent="-443865">
              <a:lnSpc>
                <a:spcPct val="100400"/>
              </a:lnSpc>
              <a:spcBef>
                <a:spcPts val="975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1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example,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1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digit.lexval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gets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lexer.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024" y="3270825"/>
            <a:ext cx="5374005" cy="4185920"/>
            <a:chOff x="8915024" y="3270825"/>
            <a:chExt cx="5374005" cy="41859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5859" y="3426031"/>
              <a:ext cx="5135651" cy="40062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19787" y="3275587"/>
              <a:ext cx="5364480" cy="4176395"/>
            </a:xfrm>
            <a:custGeom>
              <a:avLst/>
              <a:gdLst/>
              <a:ahLst/>
              <a:cxnLst/>
              <a:rect l="l" t="t" r="r" b="b"/>
              <a:pathLst>
                <a:path w="5364480" h="4176395">
                  <a:moveTo>
                    <a:pt x="0" y="0"/>
                  </a:moveTo>
                  <a:lnTo>
                    <a:pt x="5364024" y="0"/>
                  </a:lnTo>
                  <a:lnTo>
                    <a:pt x="5364024" y="4175999"/>
                  </a:lnTo>
                  <a:lnTo>
                    <a:pt x="0" y="417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7124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Synthesised</a:t>
            </a:r>
            <a:r>
              <a:rPr sz="3000" spc="-10" dirty="0"/>
              <a:t> </a:t>
            </a:r>
            <a:r>
              <a:rPr sz="3000" spc="-25" dirty="0"/>
              <a:t>Attributes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2030026"/>
            <a:ext cx="11118215" cy="1426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5930" marR="5080" indent="-443865">
              <a:lnSpc>
                <a:spcPts val="3320"/>
              </a:lnSpc>
              <a:spcBef>
                <a:spcPts val="240"/>
              </a:spcBef>
              <a:buFont typeface="Arial"/>
              <a:buChar char="●"/>
              <a:tabLst>
                <a:tab pos="455930" algn="l"/>
                <a:tab pos="456565" algn="l"/>
                <a:tab pos="2102485" algn="l"/>
                <a:tab pos="2874010" algn="l"/>
                <a:tab pos="3944620" algn="l"/>
                <a:tab pos="5014595" algn="l"/>
                <a:tab pos="5452110" algn="l"/>
                <a:tab pos="6741795" algn="l"/>
                <a:tab pos="8592820" algn="l"/>
                <a:tab pos="10175875" algn="l"/>
                <a:tab pos="1061339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ocedu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alue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Dum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thesi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tribu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non-terminal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left-hand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side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  <a:p>
            <a:pPr marL="913130" lvl="1" indent="-443865">
              <a:lnSpc>
                <a:spcPct val="100000"/>
              </a:lnSpc>
              <a:spcBef>
                <a:spcPts val="895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 example,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print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 table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35137" y="3594852"/>
          <a:ext cx="8997315" cy="548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135"/>
                <a:gridCol w="5885180"/>
              </a:tblGrid>
              <a:tr h="609549">
                <a:tc>
                  <a:txBody>
                    <a:bodyPr/>
                    <a:lstStyle/>
                    <a:p>
                      <a:pPr marL="7429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print(E.val)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55344" algn="l"/>
                          <a:tab pos="1229360" algn="l"/>
                          <a:tab pos="15671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	+	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28700">
                        <a:lnSpc>
                          <a:spcPts val="1455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i="1" spc="-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3599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E.val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777875" algn="l"/>
                          <a:tab pos="1154430" algn="l"/>
                          <a:tab pos="1492250" algn="l"/>
                        </a:tabLst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	*	F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53769">
                        <a:lnSpc>
                          <a:spcPts val="1455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775" b="1" i="1" spc="-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385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258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(E)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258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digit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digit.lexval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258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id.lexval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77253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S-Attributed</a:t>
            </a:r>
            <a:r>
              <a:rPr sz="3000" spc="-45" dirty="0"/>
              <a:t> </a:t>
            </a:r>
            <a:r>
              <a:rPr sz="3000" spc="-10" dirty="0"/>
              <a:t>Definitions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2780463"/>
            <a:ext cx="8074025" cy="42462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55930" marR="10795" indent="-443865" algn="just">
              <a:lnSpc>
                <a:spcPts val="3329"/>
              </a:lnSpc>
              <a:spcBef>
                <a:spcPts val="235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SDD with only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synthesized attributes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called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S-Attributed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Definition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55930" marR="6350" indent="-443865" algn="just">
              <a:lnSpc>
                <a:spcPct val="100400"/>
              </a:lnSpc>
              <a:spcBef>
                <a:spcPts val="865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Evaluation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order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rules 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S-Attributed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Definition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evaluated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bottom-up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Post-Order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traversal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parse-tree.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55930" marR="5080" indent="-443865" algn="just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above arithmetic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an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an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S-Attributed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Definition.</a:t>
            </a:r>
            <a:endParaRPr sz="2800" dirty="0">
              <a:latin typeface="Calibri"/>
              <a:cs typeface="Calibri"/>
            </a:endParaRPr>
          </a:p>
          <a:p>
            <a:pPr marL="455930" marR="17780" indent="-443865" algn="just">
              <a:lnSpc>
                <a:spcPct val="100400"/>
              </a:lnSpc>
              <a:spcBef>
                <a:spcPts val="98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figure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represents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annotated parse-tree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3*5+4n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68725" y="2964425"/>
            <a:ext cx="5577840" cy="4344670"/>
            <a:chOff x="8768725" y="2964425"/>
            <a:chExt cx="5577840" cy="43446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4556" y="3125174"/>
              <a:ext cx="5331073" cy="41586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3487" y="2969187"/>
              <a:ext cx="5568315" cy="4335145"/>
            </a:xfrm>
            <a:custGeom>
              <a:avLst/>
              <a:gdLst/>
              <a:ahLst/>
              <a:cxnLst/>
              <a:rect l="l" t="t" r="r" b="b"/>
              <a:pathLst>
                <a:path w="5568315" h="4335145">
                  <a:moveTo>
                    <a:pt x="0" y="0"/>
                  </a:moveTo>
                  <a:lnTo>
                    <a:pt x="5567774" y="0"/>
                  </a:lnTo>
                  <a:lnTo>
                    <a:pt x="5567774" y="4334549"/>
                  </a:lnTo>
                  <a:lnTo>
                    <a:pt x="0" y="43345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15087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Inherited</a:t>
            </a:r>
            <a:r>
              <a:rPr sz="3000" spc="-45" dirty="0"/>
              <a:t> </a:t>
            </a:r>
            <a:r>
              <a:rPr sz="3000" spc="-25" dirty="0"/>
              <a:t>Attributes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7396" y="3066951"/>
            <a:ext cx="12298045" cy="4370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5930" marR="16510" indent="-443865">
              <a:lnSpc>
                <a:spcPts val="3320"/>
              </a:lnSpc>
              <a:spcBef>
                <a:spcPts val="24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Inherited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useful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expressing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dependence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context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which it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appears.</a:t>
            </a:r>
            <a:endParaRPr sz="2800" dirty="0">
              <a:latin typeface="Calibri"/>
              <a:cs typeface="Calibri"/>
            </a:endParaRPr>
          </a:p>
          <a:p>
            <a:pPr marL="455930" marR="20955" indent="-443865">
              <a:lnSpc>
                <a:spcPct val="100400"/>
              </a:lnSpc>
              <a:spcBef>
                <a:spcPts val="88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Unlike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attributes,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order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inherited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children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important.</a:t>
            </a:r>
            <a:endParaRPr sz="2800" dirty="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Inherited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children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depend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both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left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right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siblings.</a:t>
            </a:r>
            <a:endParaRPr sz="2800" dirty="0">
              <a:latin typeface="Calibri"/>
              <a:cs typeface="Calibri"/>
            </a:endParaRPr>
          </a:p>
          <a:p>
            <a:pPr marL="455930" marR="19685" indent="-443865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5930" algn="l"/>
                <a:tab pos="456565" algn="l"/>
                <a:tab pos="2214880" algn="l"/>
                <a:tab pos="3288029" algn="l"/>
                <a:tab pos="3612515" algn="l"/>
                <a:tab pos="5184140" algn="l"/>
                <a:tab pos="6847840" algn="l"/>
                <a:tab pos="8080375" algn="l"/>
                <a:tab pos="8664575" algn="l"/>
                <a:tab pos="10334625" algn="l"/>
                <a:tab pos="10907395" algn="l"/>
                <a:tab pos="11297920" algn="l"/>
              </a:tabLst>
            </a:pPr>
            <a:r>
              <a:rPr sz="2800" b="1"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alu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r	-	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Inheri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tribu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anno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alu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y	a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simple 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PreOrder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traversal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parse-tree.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13130" marR="5080" lvl="1" indent="-443865">
              <a:lnSpc>
                <a:spcPct val="100400"/>
              </a:lnSpc>
              <a:spcBef>
                <a:spcPts val="980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sz="28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b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Inherited</a:t>
            </a:r>
            <a:r>
              <a:rPr sz="2800" b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attributes</a:t>
            </a:r>
            <a:r>
              <a:rPr sz="2800" b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800" b="1" spc="2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2060"/>
                </a:solidFill>
                <a:latin typeface="Calibri"/>
                <a:cs typeface="Calibri"/>
              </a:rPr>
              <a:t>do</a:t>
            </a:r>
            <a:r>
              <a:rPr sz="2800" b="1" spc="1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2060"/>
                </a:solidFill>
                <a:latin typeface="Calibri"/>
                <a:cs typeface="Calibri"/>
              </a:rPr>
              <a:t>not</a:t>
            </a:r>
            <a:r>
              <a:rPr sz="2800" b="1" spc="1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depend</a:t>
            </a:r>
            <a:r>
              <a:rPr sz="28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8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children</a:t>
            </a:r>
            <a:r>
              <a:rPr sz="2800" b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8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800" b="1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evaluated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classical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PreOrder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traversal.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7802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Inherited</a:t>
            </a:r>
            <a:r>
              <a:rPr sz="3000" spc="-25" dirty="0"/>
              <a:t> </a:t>
            </a:r>
            <a:r>
              <a:rPr sz="3000" spc="-20" dirty="0"/>
              <a:t>Attributes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25" dirty="0"/>
              <a:t> </a:t>
            </a:r>
            <a:r>
              <a:rPr sz="3000" spc="-15" dirty="0"/>
              <a:t>Example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2497701"/>
            <a:ext cx="4366260" cy="87439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55930" marR="5080" indent="-443865">
              <a:lnSpc>
                <a:spcPts val="3329"/>
              </a:lnSpc>
              <a:spcBef>
                <a:spcPts val="225"/>
              </a:spcBef>
              <a:buFont typeface="Arial"/>
              <a:buChar char="●"/>
              <a:tabLst>
                <a:tab pos="455930" algn="l"/>
                <a:tab pos="456565" algn="l"/>
                <a:tab pos="2118360" algn="l"/>
                <a:tab pos="297878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ollowing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2354" y="2497701"/>
            <a:ext cx="972819" cy="87439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0190" marR="5080" indent="-238125">
              <a:lnSpc>
                <a:spcPts val="3329"/>
              </a:lnSpc>
              <a:spcBef>
                <a:spcPts val="225"/>
              </a:spcBef>
            </a:pP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nta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  </a:t>
            </a:r>
            <a:r>
              <a:rPr sz="2800" b="1" spc="-9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8347" y="2919976"/>
            <a:ext cx="2360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05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finitio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224" y="3348601"/>
            <a:ext cx="1958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Declarations.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1029" y="3901051"/>
            <a:ext cx="1079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871" y="3901051"/>
            <a:ext cx="418909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930" marR="5080" indent="-443865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55930" algn="l"/>
                <a:tab pos="456565" algn="l"/>
                <a:tab pos="1372870" algn="l"/>
                <a:tab pos="2315210" algn="l"/>
                <a:tab pos="2869565" algn="l"/>
                <a:tab pos="394335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	non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	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T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thesi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tribu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7241" y="4329676"/>
            <a:ext cx="68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871" y="4758301"/>
            <a:ext cx="5690235" cy="2719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930" marR="21590">
              <a:lnSpc>
                <a:spcPct val="100400"/>
              </a:lnSpc>
              <a:spcBef>
                <a:spcPts val="8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determined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keyword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declaration.</a:t>
            </a:r>
            <a:endParaRPr sz="2800">
              <a:latin typeface="Calibri"/>
              <a:cs typeface="Calibri"/>
            </a:endParaRPr>
          </a:p>
          <a:p>
            <a:pPr marL="455930" marR="5080" indent="-443865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5930" algn="l"/>
                <a:tab pos="456565" algn="l"/>
                <a:tab pos="1290955" algn="l"/>
                <a:tab pos="1782445" algn="l"/>
                <a:tab pos="2152650" algn="l"/>
                <a:tab pos="2969895" algn="l"/>
                <a:tab pos="3091815" algn="l"/>
                <a:tab pos="3234055" algn="l"/>
                <a:tab pos="3613150" algn="l"/>
                <a:tab pos="3761104" algn="l"/>
                <a:tab pos="4288155" algn="l"/>
                <a:tab pos="4418965" algn="l"/>
                <a:tab pos="4897755" algn="l"/>
                <a:tab pos="5043805" algn="l"/>
                <a:tab pos="5094605" algn="l"/>
                <a:tab pos="535114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			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D		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T	L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associ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h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sema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 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L.in	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=	</a:t>
            </a:r>
            <a:r>
              <a:rPr sz="2800" b="1" spc="-50" dirty="0">
                <a:solidFill>
                  <a:srgbClr val="C55A11"/>
                </a:solidFill>
                <a:latin typeface="Calibri"/>
                <a:cs typeface="Calibri"/>
              </a:rPr>
              <a:t>T.type;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inherited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L.in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300912" y="2758752"/>
          <a:ext cx="6558280" cy="449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865"/>
                <a:gridCol w="4336415"/>
              </a:tblGrid>
              <a:tr h="609549"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95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integer;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float;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100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775" b="1" spc="7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75" b="1" spc="292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45160">
                        <a:lnSpc>
                          <a:spcPct val="114999"/>
                        </a:lnSpc>
                        <a:spcBef>
                          <a:spcPts val="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775" b="1" i="1" spc="-7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.in= L.in;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addType(id.entry,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L.in);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60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addType(id.entry,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L.in);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7802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Inherited</a:t>
            </a:r>
            <a:r>
              <a:rPr sz="3000" spc="-25" dirty="0"/>
              <a:t> </a:t>
            </a:r>
            <a:r>
              <a:rPr sz="3000" spc="-20" dirty="0"/>
              <a:t>Attributes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25" dirty="0"/>
              <a:t> </a:t>
            </a:r>
            <a:r>
              <a:rPr sz="3000" spc="-15" dirty="0"/>
              <a:t>Example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3416863"/>
            <a:ext cx="6036945" cy="2284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5930" marR="5080" indent="-443865" algn="just">
              <a:lnSpc>
                <a:spcPct val="99700"/>
              </a:lnSpc>
              <a:spcBef>
                <a:spcPts val="11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diagram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illustrates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annotated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parse-tree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real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id1, id2,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id3</a:t>
            </a:r>
            <a:endParaRPr sz="2800">
              <a:latin typeface="Calibri"/>
              <a:cs typeface="Calibri"/>
            </a:endParaRPr>
          </a:p>
          <a:p>
            <a:pPr marL="455930" marR="28575" indent="-443865" algn="just">
              <a:lnSpc>
                <a:spcPct val="100400"/>
              </a:lnSpc>
              <a:spcBef>
                <a:spcPts val="975"/>
              </a:spcBef>
              <a:buClr>
                <a:srgbClr val="2F5496"/>
              </a:buClr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L.in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inherited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top-down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by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other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L-nodes.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871" y="5801288"/>
            <a:ext cx="1840864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930" marR="5080" indent="-443865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55930" algn="l"/>
                <a:tab pos="456565" algn="l"/>
                <a:tab pos="1134110" algn="l"/>
              </a:tabLst>
            </a:pPr>
            <a:r>
              <a:rPr sz="2800" b="1" spc="-9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addtype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3973" y="5801288"/>
            <a:ext cx="403606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6854">
              <a:lnSpc>
                <a:spcPct val="100400"/>
              </a:lnSpc>
              <a:spcBef>
                <a:spcPts val="85"/>
              </a:spcBef>
              <a:tabLst>
                <a:tab pos="1269365" algn="l"/>
                <a:tab pos="1611630" algn="l"/>
                <a:tab pos="2030095" algn="l"/>
                <a:tab pos="2454910" algn="l"/>
                <a:tab pos="2958465" algn="l"/>
                <a:tab pos="3530600" algn="l"/>
              </a:tabLst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L-node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procedure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insert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typ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224" y="6658538"/>
            <a:ext cx="4688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identifier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05675" y="3623192"/>
            <a:ext cx="6702425" cy="3333750"/>
            <a:chOff x="7305675" y="3623192"/>
            <a:chExt cx="6702425" cy="33337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3595" y="3632718"/>
              <a:ext cx="6173098" cy="32341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10437" y="3627954"/>
              <a:ext cx="6692900" cy="3324225"/>
            </a:xfrm>
            <a:custGeom>
              <a:avLst/>
              <a:gdLst/>
              <a:ahLst/>
              <a:cxnLst/>
              <a:rect l="l" t="t" r="r" b="b"/>
              <a:pathLst>
                <a:path w="6692900" h="3324225">
                  <a:moveTo>
                    <a:pt x="0" y="0"/>
                  </a:moveTo>
                  <a:lnTo>
                    <a:pt x="6692574" y="0"/>
                  </a:lnTo>
                  <a:lnTo>
                    <a:pt x="6692574" y="3324200"/>
                  </a:lnTo>
                  <a:lnTo>
                    <a:pt x="0" y="33242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7956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Evaluating</a:t>
            </a:r>
            <a:r>
              <a:rPr sz="3000" spc="-15" dirty="0"/>
              <a:t> </a:t>
            </a:r>
            <a:r>
              <a:rPr sz="3000" spc="-5" dirty="0"/>
              <a:t>SDDs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25" dirty="0"/>
              <a:t>Parse</a:t>
            </a:r>
            <a:r>
              <a:rPr sz="3000" spc="-20" dirty="0"/>
              <a:t> </a:t>
            </a:r>
            <a:r>
              <a:rPr sz="3000" spc="-50" dirty="0"/>
              <a:t>Tree</a:t>
            </a:r>
            <a:r>
              <a:rPr sz="3000" spc="-15" dirty="0"/>
              <a:t> </a:t>
            </a:r>
            <a:r>
              <a:rPr sz="3000" spc="-10" dirty="0"/>
              <a:t>method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325" y="3587883"/>
            <a:ext cx="10100310" cy="279400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SDD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over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input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consists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927100" indent="-50419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input.</a:t>
            </a:r>
            <a:endParaRPr sz="2800">
              <a:latin typeface="Calibri"/>
              <a:cs typeface="Calibri"/>
            </a:endParaRPr>
          </a:p>
          <a:p>
            <a:pPr marL="927100" indent="-50419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927100" indent="-50419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Topologically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sort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nodes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927100" indent="-50419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output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Annotated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8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4" y="3863769"/>
            <a:ext cx="81641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2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lang="en-US" sz="4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sz="4500" b="1" spc="-5" smtClean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sz="4500" b="1" spc="-20" smtClean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35" dirty="0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sz="45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20" dirty="0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r>
              <a:rPr sz="45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Definitions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65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024" y="2558863"/>
            <a:ext cx="5862955" cy="432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lecture,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9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Directed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Translation?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Syntax–directed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Definitions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Types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S–Attributed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85496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Semantic</a:t>
            </a:r>
            <a:r>
              <a:rPr sz="3000" spc="-65" dirty="0"/>
              <a:t> </a:t>
            </a:r>
            <a:r>
              <a:rPr sz="3000" spc="-10" dirty="0"/>
              <a:t>Analysis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7396" y="2896638"/>
            <a:ext cx="11286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  <a:tab pos="2056764" algn="l"/>
                <a:tab pos="3503929" algn="l"/>
                <a:tab pos="5196205" algn="l"/>
                <a:tab pos="6936105" algn="l"/>
                <a:tab pos="8933180" algn="l"/>
                <a:tab pos="10226040" algn="l"/>
                <a:tab pos="107816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Sema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Anal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ompu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additiona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orm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el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396" y="3193183"/>
            <a:ext cx="11285855" cy="35210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9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meaning of 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program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once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syntactic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structure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known.</a:t>
            </a:r>
            <a:endParaRPr sz="2800" dirty="0">
              <a:latin typeface="Calibri"/>
              <a:cs typeface="Calibri"/>
            </a:endParaRPr>
          </a:p>
          <a:p>
            <a:pPr marL="455930" marR="5080" indent="-443865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typed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languages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C,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analysis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involves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adding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performing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type checking.</a:t>
            </a:r>
            <a:endParaRPr sz="2800" dirty="0">
              <a:latin typeface="Calibri"/>
              <a:cs typeface="Calibri"/>
            </a:endParaRPr>
          </a:p>
          <a:p>
            <a:pPr marL="455930" marR="5080" indent="-443865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sz="2800" b="1" spc="3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beyond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capabilities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3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standard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techniques,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therefore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it is not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regarded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syntax.</a:t>
            </a:r>
            <a:endParaRPr sz="2800" dirty="0">
              <a:latin typeface="Calibri"/>
              <a:cs typeface="Calibri"/>
            </a:endParaRPr>
          </a:p>
          <a:p>
            <a:pPr marL="455930" marR="5715" indent="-443865">
              <a:lnSpc>
                <a:spcPct val="100400"/>
              </a:lnSpc>
              <a:spcBef>
                <a:spcPts val="98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Analysis,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need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Formalism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Implementation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Mechanism.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96" y="6814588"/>
            <a:ext cx="11240770" cy="130356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930" marR="5080" indent="-443865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55930" algn="l"/>
                <a:tab pos="456565" algn="l"/>
                <a:tab pos="1718310" algn="l"/>
                <a:tab pos="3257550" algn="l"/>
                <a:tab pos="5321935" algn="l"/>
                <a:tab pos="5840095" algn="l"/>
                <a:tab pos="6494780" algn="l"/>
                <a:tab pos="8378825" algn="l"/>
                <a:tab pos="8970645" algn="l"/>
              </a:tabLst>
            </a:pP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Syntax	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Directed	</a:t>
            </a:r>
            <a:r>
              <a:rPr lang="en-US" sz="2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Definition  </a:t>
            </a:r>
            <a:r>
              <a:rPr sz="2800" b="1" spc="-5" dirty="0" smtClean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	an	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illustration	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	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Representation </a:t>
            </a:r>
            <a:r>
              <a:rPr sz="2800" b="1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Formalism</a:t>
            </a:r>
            <a:r>
              <a:rPr lang="en-US" sz="28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 and Syntax Directed Translation is an illustration </a:t>
            </a:r>
            <a:r>
              <a:rPr lang="en-US" sz="2800" b="1" spc="-10" dirty="0" smtClean="0">
                <a:solidFill>
                  <a:srgbClr val="FF0000"/>
                </a:solidFill>
                <a:cs typeface="Calibri"/>
              </a:rPr>
              <a:t>of Implementation </a:t>
            </a:r>
            <a:r>
              <a:rPr lang="en-US" sz="2800" b="1" spc="-5" dirty="0" smtClean="0">
                <a:solidFill>
                  <a:srgbClr val="FF0000"/>
                </a:solidFill>
                <a:cs typeface="Calibri"/>
              </a:rPr>
              <a:t>Mechanism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636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What</a:t>
            </a:r>
            <a:r>
              <a:rPr sz="3000" spc="-20" dirty="0"/>
              <a:t> </a:t>
            </a:r>
            <a:r>
              <a:rPr sz="3000" spc="-5" dirty="0"/>
              <a:t>is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5" dirty="0"/>
              <a:t> </a:t>
            </a:r>
            <a:r>
              <a:rPr sz="3000" spc="-25" dirty="0"/>
              <a:t>Syntax</a:t>
            </a:r>
            <a:r>
              <a:rPr sz="3000" spc="-20" dirty="0"/>
              <a:t> </a:t>
            </a:r>
            <a:r>
              <a:rPr sz="3000" spc="-15" dirty="0"/>
              <a:t>Directed </a:t>
            </a:r>
            <a:r>
              <a:rPr sz="3000" spc="-25" dirty="0"/>
              <a:t>Translation?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2850725"/>
            <a:ext cx="11275695" cy="38176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55930" marR="6985" indent="-443865">
              <a:lnSpc>
                <a:spcPts val="3329"/>
              </a:lnSpc>
              <a:spcBef>
                <a:spcPts val="23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Principle of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Syntax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Directed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Translation</a:t>
            </a:r>
            <a:r>
              <a:rPr sz="2800" b="1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meaning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sentence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related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syntactic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structure,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i.e.,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its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Parse-Tree.</a:t>
            </a:r>
            <a:endParaRPr sz="2800">
              <a:latin typeface="Calibri"/>
              <a:cs typeface="Calibri"/>
            </a:endParaRPr>
          </a:p>
          <a:p>
            <a:pPr marL="455930" marR="41910" indent="-443865">
              <a:lnSpc>
                <a:spcPct val="100400"/>
              </a:lnSpc>
              <a:spcBef>
                <a:spcPts val="86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Translations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programming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constructs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guided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context-free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grammars.</a:t>
            </a:r>
            <a:endParaRPr sz="2800">
              <a:latin typeface="Calibri"/>
              <a:cs typeface="Calibri"/>
            </a:endParaRPr>
          </a:p>
          <a:p>
            <a:pPr marL="913130" marR="49530" lvl="1" indent="-443865">
              <a:lnSpc>
                <a:spcPct val="100400"/>
              </a:lnSpc>
              <a:spcBef>
                <a:spcPts val="975"/>
              </a:spcBef>
              <a:buFont typeface="Arial"/>
              <a:buChar char="○"/>
              <a:tabLst>
                <a:tab pos="913130" algn="l"/>
                <a:tab pos="913765" algn="l"/>
                <a:tab pos="1564005" algn="l"/>
                <a:tab pos="3084195" algn="l"/>
                <a:tab pos="4696460" algn="l"/>
                <a:tab pos="5170170" algn="l"/>
                <a:tab pos="5824220" algn="l"/>
                <a:tab pos="7328534" algn="l"/>
                <a:tab pos="8693785" algn="l"/>
                <a:tab pos="10725785" algn="l"/>
              </a:tabLst>
            </a:pPr>
            <a:r>
              <a:rPr sz="2800" b="1" spc="-10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associ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tribu</a:t>
            </a:r>
            <a:r>
              <a:rPr sz="2800" b="1" spc="-40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s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amma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ymbol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ep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ese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language constructs.</a:t>
            </a:r>
            <a:endParaRPr sz="2800">
              <a:latin typeface="Calibri"/>
              <a:cs typeface="Calibri"/>
            </a:endParaRPr>
          </a:p>
          <a:p>
            <a:pPr marL="913130" marR="5080" lvl="1" indent="-443865">
              <a:lnSpc>
                <a:spcPct val="100400"/>
              </a:lnSpc>
              <a:spcBef>
                <a:spcPts val="980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Semantic</a:t>
            </a:r>
            <a:r>
              <a:rPr sz="2800" b="1" spc="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Rules</a:t>
            </a:r>
            <a:r>
              <a:rPr sz="2800" b="1" spc="10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associated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productions.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Semantic</a:t>
            </a:r>
            <a:r>
              <a:rPr sz="3000" spc="-30" dirty="0"/>
              <a:t> </a:t>
            </a:r>
            <a:r>
              <a:rPr sz="3000" spc="-5" dirty="0"/>
              <a:t>Rules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2455" y="3274588"/>
            <a:ext cx="11359515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two notations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attaching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rules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lang="en-US"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-SDD / SDT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 marL="516255" marR="97155" indent="-504190">
              <a:lnSpc>
                <a:spcPct val="100400"/>
              </a:lnSpc>
              <a:spcBef>
                <a:spcPts val="1930"/>
              </a:spcBef>
              <a:buClr>
                <a:srgbClr val="2F5496"/>
              </a:buClr>
              <a:buAutoNum type="arabicPeriod"/>
              <a:tabLst>
                <a:tab pos="516255" algn="l"/>
                <a:tab pos="516890" algn="l"/>
                <a:tab pos="1737360" algn="l"/>
                <a:tab pos="3234055" algn="l"/>
                <a:tab pos="5096510" algn="l"/>
                <a:tab pos="5452745" algn="l"/>
                <a:tab pos="7173595" algn="l"/>
                <a:tab pos="9276080" algn="l"/>
                <a:tab pos="10436225" algn="l"/>
              </a:tabLst>
            </a:pPr>
            <a:r>
              <a:rPr sz="2800" b="1" spc="-45" dirty="0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nta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x	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Di</a:t>
            </a:r>
            <a:r>
              <a:rPr sz="2800" b="1" spc="-35" dirty="0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ec</a:t>
            </a:r>
            <a:r>
              <a:rPr sz="2800" b="1" spc="-35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finition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High-l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specifi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hidin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implementation details.</a:t>
            </a:r>
            <a:endParaRPr sz="2800" dirty="0">
              <a:latin typeface="Calibri"/>
              <a:cs typeface="Calibri"/>
            </a:endParaRPr>
          </a:p>
          <a:p>
            <a:pPr marL="516255" marR="5080" indent="-504190">
              <a:lnSpc>
                <a:spcPct val="100400"/>
              </a:lnSpc>
              <a:spcBef>
                <a:spcPts val="980"/>
              </a:spcBef>
              <a:buClr>
                <a:srgbClr val="2F5496"/>
              </a:buClr>
              <a:buAutoNum type="arabicPeriod"/>
              <a:tabLst>
                <a:tab pos="516255" algn="l"/>
                <a:tab pos="516890" algn="l"/>
              </a:tabLst>
            </a:pP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Translation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Schemes</a:t>
            </a:r>
            <a:r>
              <a:rPr sz="2800" b="1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implementation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oriented,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indicates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order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rules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Semantic</a:t>
            </a:r>
            <a:r>
              <a:rPr sz="3000" spc="-30" dirty="0"/>
              <a:t> </a:t>
            </a:r>
            <a:r>
              <a:rPr sz="3000" spc="-5" dirty="0"/>
              <a:t>Rules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5325" y="2867558"/>
            <a:ext cx="6435725" cy="33464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Evaluation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Semantic Rules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0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Insert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Perform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Issue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error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messages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2876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5" dirty="0"/>
              <a:t>Syntax</a:t>
            </a:r>
            <a:r>
              <a:rPr sz="3000" spc="-15" dirty="0"/>
              <a:t> Directed </a:t>
            </a:r>
            <a:r>
              <a:rPr sz="3000" spc="-10" dirty="0"/>
              <a:t>Definitions</a:t>
            </a:r>
            <a:r>
              <a:rPr sz="3000" spc="-15" dirty="0"/>
              <a:t> </a:t>
            </a:r>
            <a:r>
              <a:rPr sz="3000" spc="-5" dirty="0"/>
              <a:t>(SDD)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7396" y="2461400"/>
            <a:ext cx="8380095" cy="52273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55930" marR="24130" indent="-443865" algn="just">
              <a:lnSpc>
                <a:spcPts val="3329"/>
              </a:lnSpc>
              <a:spcBef>
                <a:spcPts val="235"/>
              </a:spcBef>
              <a:buClr>
                <a:srgbClr val="2F5496"/>
              </a:buClr>
              <a:buFont typeface="Arial"/>
              <a:buChar char="●"/>
              <a:tabLst>
                <a:tab pos="456565" algn="l"/>
              </a:tabLst>
            </a:pP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Syntax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Directed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Definitions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(SDD)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generalization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context-free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which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913130" marR="17145" lvl="1" indent="-443865" algn="just">
              <a:lnSpc>
                <a:spcPct val="100400"/>
              </a:lnSpc>
              <a:spcBef>
                <a:spcPts val="865"/>
              </a:spcBef>
              <a:buFont typeface="Arial"/>
              <a:buChar char="○"/>
              <a:tabLst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associated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  <a:p>
            <a:pPr marL="913130" marR="39370" lvl="1" indent="-443865" algn="just">
              <a:lnSpc>
                <a:spcPct val="100400"/>
              </a:lnSpc>
              <a:spcBef>
                <a:spcPts val="975"/>
              </a:spcBef>
              <a:buFont typeface="Arial"/>
              <a:buChar char="○"/>
              <a:tabLst>
                <a:tab pos="9137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associated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Semantic</a:t>
            </a:r>
            <a:r>
              <a:rPr sz="2800" b="1" spc="6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Rules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computing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  <a:p>
            <a:pPr marL="455930" marR="5080" indent="-443865" algn="just">
              <a:lnSpc>
                <a:spcPct val="100400"/>
              </a:lnSpc>
              <a:spcBef>
                <a:spcPts val="98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formalism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generates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Annotated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Parse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Trees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,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node</a:t>
            </a:r>
            <a:r>
              <a:rPr sz="2800" b="1" spc="2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sz="2800" b="1" spc="2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record</a:t>
            </a:r>
            <a:r>
              <a:rPr sz="2800" b="1" spc="2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field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attribute.</a:t>
            </a:r>
            <a:endParaRPr sz="2800">
              <a:latin typeface="Calibri"/>
              <a:cs typeface="Calibri"/>
            </a:endParaRPr>
          </a:p>
          <a:p>
            <a:pPr marL="913130" marR="116839" lvl="1" indent="-443865" algn="just">
              <a:lnSpc>
                <a:spcPct val="100400"/>
              </a:lnSpc>
              <a:spcBef>
                <a:spcPts val="975"/>
              </a:spcBef>
              <a:buFont typeface="Arial"/>
              <a:buChar char="○"/>
              <a:tabLst>
                <a:tab pos="9137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75" dirty="0">
                <a:solidFill>
                  <a:srgbClr val="C55A11"/>
                </a:solidFill>
                <a:latin typeface="Calibri"/>
                <a:cs typeface="Calibri"/>
              </a:rPr>
              <a:t>F.val</a:t>
            </a:r>
            <a:r>
              <a:rPr sz="2800" b="1" spc="-7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indicates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val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87374" y="3194224"/>
            <a:ext cx="5374005" cy="4185920"/>
            <a:chOff x="9087374" y="3194224"/>
            <a:chExt cx="5374005" cy="41859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8209" y="3349430"/>
              <a:ext cx="5135651" cy="40062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92137" y="3198987"/>
              <a:ext cx="5364480" cy="4176395"/>
            </a:xfrm>
            <a:custGeom>
              <a:avLst/>
              <a:gdLst/>
              <a:ahLst/>
              <a:cxnLst/>
              <a:rect l="l" t="t" r="r" b="b"/>
              <a:pathLst>
                <a:path w="5364480" h="4176395">
                  <a:moveTo>
                    <a:pt x="0" y="0"/>
                  </a:moveTo>
                  <a:lnTo>
                    <a:pt x="5364024" y="0"/>
                  </a:lnTo>
                  <a:lnTo>
                    <a:pt x="5364024" y="4175999"/>
                  </a:lnTo>
                  <a:lnTo>
                    <a:pt x="0" y="417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2876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5" dirty="0"/>
              <a:t>Syntax</a:t>
            </a:r>
            <a:r>
              <a:rPr sz="3000" spc="-15" dirty="0"/>
              <a:t> Directed </a:t>
            </a:r>
            <a:r>
              <a:rPr sz="3000" spc="-10" dirty="0"/>
              <a:t>Definitions</a:t>
            </a:r>
            <a:r>
              <a:rPr sz="3000" spc="-15" dirty="0"/>
              <a:t> </a:t>
            </a:r>
            <a:r>
              <a:rPr sz="3000" spc="-5" dirty="0"/>
              <a:t>(SDD)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5599" y="2502895"/>
            <a:ext cx="12226925" cy="377507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15"/>
              </a:spcBef>
            </a:pP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Formally,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defined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508000" marR="1861820">
              <a:lnSpc>
                <a:spcPct val="129500"/>
              </a:lnSpc>
              <a:spcBef>
                <a:spcPts val="2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Each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production,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A 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 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α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, 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associated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:=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775" b="1" spc="7" baseline="-31531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775" b="1" baseline="-3153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775" b="1" spc="7" baseline="-31531" dirty="0">
                <a:solidFill>
                  <a:srgbClr val="C55A11"/>
                </a:solidFill>
                <a:latin typeface="Calibri"/>
                <a:cs typeface="Calibri"/>
              </a:rPr>
              <a:t>k</a:t>
            </a:r>
            <a:r>
              <a:rPr sz="2775" b="1" spc="315" baseline="-3153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08000" marR="8611235">
              <a:lnSpc>
                <a:spcPts val="4350"/>
              </a:lnSpc>
              <a:spcBef>
                <a:spcPts val="31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function,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either</a:t>
            </a:r>
            <a:endParaRPr sz="2800">
              <a:latin typeface="Calibri"/>
              <a:cs typeface="Calibri"/>
            </a:endParaRPr>
          </a:p>
          <a:p>
            <a:pPr marL="965200" marR="55880" indent="-504190">
              <a:lnSpc>
                <a:spcPct val="100400"/>
              </a:lnSpc>
              <a:spcBef>
                <a:spcPts val="670"/>
              </a:spcBef>
              <a:tabLst>
                <a:tab pos="964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1.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synthesized attribute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, and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775" b="1" spc="-7" baseline="-31531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,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775" b="1" baseline="-3153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, . . . , 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775" b="1" spc="7" baseline="-31531" dirty="0">
                <a:solidFill>
                  <a:srgbClr val="C55A11"/>
                </a:solidFill>
                <a:latin typeface="Calibri"/>
                <a:cs typeface="Calibri"/>
              </a:rPr>
              <a:t>k</a:t>
            </a:r>
            <a:r>
              <a:rPr sz="2775" b="1" spc="15" baseline="-3153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attributes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3600" y="6506359"/>
            <a:ext cx="203581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06095" algn="l"/>
                <a:tab pos="1908810" algn="l"/>
              </a:tabLst>
            </a:pPr>
            <a:r>
              <a:rPr sz="1850" b="1" spc="5" dirty="0">
                <a:solidFill>
                  <a:srgbClr val="C55A11"/>
                </a:solidFill>
                <a:latin typeface="Calibri"/>
                <a:cs typeface="Calibri"/>
              </a:rPr>
              <a:t>1	2	k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330" y="6254476"/>
            <a:ext cx="11724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  <a:tab pos="1054100" algn="l"/>
                <a:tab pos="2535555" algn="l"/>
                <a:tab pos="3974465" algn="l"/>
                <a:tab pos="4410710" algn="l"/>
                <a:tab pos="4718685" algn="l"/>
                <a:tab pos="6192520" algn="l"/>
                <a:tab pos="7386955" algn="l"/>
                <a:tab pos="7809230" algn="l"/>
                <a:tab pos="8251825" algn="l"/>
                <a:tab pos="8942705" algn="l"/>
                <a:tab pos="9435465" algn="l"/>
                <a:tab pos="9929495" algn="l"/>
                <a:tab pos="10157460" algn="l"/>
                <a:tab pos="10385425" algn="l"/>
                <a:tab pos="10613390" algn="l"/>
                <a:tab pos="10837545" algn="l"/>
                <a:tab pos="1123505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inheri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tribu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amma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ymbo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α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800" b="1" spc="3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,	c </a:t>
            </a:r>
            <a:r>
              <a:rPr sz="2800" b="1" spc="-3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,	.	.	.	,	c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8100" y="6683101"/>
            <a:ext cx="7928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α</a:t>
            </a:r>
            <a:r>
              <a:rPr sz="2800" b="1" spc="-15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862</Words>
  <Application>Microsoft Office PowerPoint</Application>
  <PresentationFormat>Custom</PresentationFormat>
  <Paragraphs>161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Compiler Design</vt:lpstr>
      <vt:lpstr>Compiler Design</vt:lpstr>
      <vt:lpstr>Compiler Design  Lecture Overview</vt:lpstr>
      <vt:lpstr>Compiler Design  Semantic Analysis</vt:lpstr>
      <vt:lpstr>Compiler Design What is a Syntax Directed Translation?</vt:lpstr>
      <vt:lpstr>Compiler Design  Semantic Rules</vt:lpstr>
      <vt:lpstr>Compiler Design  Semantic Rules</vt:lpstr>
      <vt:lpstr>Compiler Design Syntax Directed Definitions (SDD)</vt:lpstr>
      <vt:lpstr>Compiler Design Syntax Directed Definitions (SDD)</vt:lpstr>
      <vt:lpstr>Compiler Design Example - SDD to implement a Simple Desk Calculator</vt:lpstr>
      <vt:lpstr>Compiler Design  Types of Attributes</vt:lpstr>
      <vt:lpstr>Compiler Design  Synthesised Attributes</vt:lpstr>
      <vt:lpstr>Compiler Design  Synthesised Attributes</vt:lpstr>
      <vt:lpstr>Compiler Design S-Attributed Definitions</vt:lpstr>
      <vt:lpstr>Compiler Design  Inherited Attributes</vt:lpstr>
      <vt:lpstr>Compiler Design Inherited Attributes - Example</vt:lpstr>
      <vt:lpstr>Compiler Design Inherited Attributes - Example</vt:lpstr>
      <vt:lpstr>Compiler Design Evaluating SDDs - Parse Tree method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23_SDD_Attributes</dc:title>
  <cp:lastModifiedBy>Divyaprabha Madhu</cp:lastModifiedBy>
  <cp:revision>8</cp:revision>
  <dcterms:created xsi:type="dcterms:W3CDTF">2022-03-03T03:54:32Z</dcterms:created>
  <dcterms:modified xsi:type="dcterms:W3CDTF">2024-02-20T03:23:40Z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