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87" r:id="rId14"/>
    <p:sldId id="288" r:id="rId15"/>
    <p:sldId id="289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85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7762" y="2970077"/>
            <a:ext cx="8610600" cy="3263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overflow.in/1738/Gate-cse-1998-question-2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Assistant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Kavya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spc="-20" dirty="0"/>
              <a:t>Evaluating</a:t>
            </a:r>
            <a:r>
              <a:rPr sz="3000" spc="-5" dirty="0"/>
              <a:t> 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0" dirty="0"/>
              <a:t>implement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spc="-5" dirty="0"/>
              <a:t>Simple Desk </a:t>
            </a:r>
            <a:r>
              <a:rPr sz="3000" spc="-10" dirty="0"/>
              <a:t>Calculator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3762" y="3596177"/>
          <a:ext cx="8152765" cy="4031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035"/>
                <a:gridCol w="5332730"/>
              </a:tblGrid>
              <a:tr h="671849">
                <a:tc>
                  <a:txBody>
                    <a:bodyPr/>
                    <a:lstStyle/>
                    <a:p>
                      <a:pPr marL="5969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71849"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55344" algn="l"/>
                          <a:tab pos="1229360" algn="l"/>
                          <a:tab pos="15671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	+	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634365" algn="ctr">
                        <a:lnSpc>
                          <a:spcPts val="154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i="1" spc="-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71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3599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E.val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71849"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777875" algn="l"/>
                          <a:tab pos="1154430" algn="l"/>
                          <a:tab pos="1492250" algn="l"/>
                        </a:tabLst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	*	F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783590" algn="ctr">
                        <a:lnSpc>
                          <a:spcPts val="154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775" b="1" i="1" spc="-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71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385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7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718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258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6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num.lexval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4171" y="2781088"/>
            <a:ext cx="7682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Evaluate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following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4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spc="-20" dirty="0"/>
              <a:t>Evaluating</a:t>
            </a:r>
            <a:r>
              <a:rPr sz="3000" spc="-5" dirty="0"/>
              <a:t> 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0" dirty="0"/>
              <a:t>implement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spc="-5" dirty="0"/>
              <a:t>Simple Desk </a:t>
            </a:r>
            <a:r>
              <a:rPr sz="3000" spc="-10" dirty="0"/>
              <a:t>Calculator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6905" y="3696258"/>
            <a:ext cx="7285990" cy="279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marR="5080">
              <a:lnSpc>
                <a:spcPct val="1302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Evaluate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following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4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5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Solution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Parse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973455" lvl="1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973455" algn="l"/>
                <a:tab pos="97409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Nodes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Terminals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Non-Terminals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1525" y="2862450"/>
            <a:ext cx="4457549" cy="5195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spc="-20" dirty="0"/>
              <a:t>Evaluating</a:t>
            </a:r>
            <a:r>
              <a:rPr sz="3000" spc="-5" dirty="0"/>
              <a:t> 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0" dirty="0"/>
              <a:t>implement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spc="-5" dirty="0"/>
              <a:t>Simple Desk </a:t>
            </a:r>
            <a:r>
              <a:rPr sz="3000" spc="-10" dirty="0"/>
              <a:t>Calculator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474" y="2562783"/>
            <a:ext cx="7239634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Evaluate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following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4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5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Solution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474" y="4778933"/>
            <a:ext cx="4605655" cy="11303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090"/>
              </a:spcBef>
              <a:buAutoNum type="arabicPeriod" startAt="2"/>
              <a:tabLst>
                <a:tab pos="3676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endParaRPr sz="2800">
              <a:latin typeface="Calibri"/>
              <a:cs typeface="Calibri"/>
            </a:endParaRPr>
          </a:p>
          <a:p>
            <a:pPr marL="927100" lvl="1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926465" algn="l"/>
                <a:tab pos="9271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Nodes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6400" y="3465324"/>
            <a:ext cx="7375849" cy="4114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spc="-20" dirty="0"/>
              <a:t>Evaluating</a:t>
            </a:r>
            <a:r>
              <a:rPr sz="3000" spc="-5" dirty="0"/>
              <a:t> 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0" dirty="0"/>
              <a:t>implement</a:t>
            </a:r>
            <a:r>
              <a:rPr sz="3000" spc="-5" dirty="0"/>
              <a:t> </a:t>
            </a:r>
            <a:r>
              <a:rPr sz="3000" dirty="0"/>
              <a:t>a</a:t>
            </a:r>
            <a:r>
              <a:rPr sz="3000" spc="-10" dirty="0"/>
              <a:t> </a:t>
            </a:r>
            <a:r>
              <a:rPr sz="3000" spc="-5" dirty="0"/>
              <a:t>Simple Desk </a:t>
            </a:r>
            <a:r>
              <a:rPr sz="3000" spc="-10" dirty="0"/>
              <a:t>Calculator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3474" y="2376926"/>
            <a:ext cx="5650230" cy="14268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35"/>
              </a:spcBef>
              <a:tabLst>
                <a:tab pos="1457960" algn="l"/>
                <a:tab pos="2145030" algn="l"/>
                <a:tab pos="3715385" algn="l"/>
                <a:tab pos="4525645" algn="l"/>
                <a:tab pos="5144770" algn="l"/>
              </a:tabLst>
            </a:pPr>
            <a:r>
              <a:rPr sz="2800" b="1" spc="-7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ollowin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input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4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Solution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474" y="4456551"/>
            <a:ext cx="4382770" cy="1433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527685" algn="l"/>
                <a:tab pos="1422400" algn="l"/>
                <a:tab pos="1776730" algn="l"/>
                <a:tab pos="356171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3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Decid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7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der  nodes in	Dependency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2800" b="1" spc="-5" dirty="0" smtClean="0">
                <a:solidFill>
                  <a:srgbClr val="C55A11"/>
                </a:solidFill>
                <a:latin typeface="Calibri"/>
                <a:cs typeface="Calibri"/>
              </a:rPr>
              <a:t>1,5,8,2,3,6,7,9,4,10,11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1973" y="4456551"/>
            <a:ext cx="1061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689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474" y="6542526"/>
            <a:ext cx="5678170" cy="8807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Output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-Annotated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tree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carrying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input.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6325" y="2558625"/>
            <a:ext cx="7708250" cy="4735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5302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Evaluating </a:t>
            </a:r>
            <a:r>
              <a:rPr sz="3000" spc="-5" dirty="0"/>
              <a:t>SDDs</a:t>
            </a:r>
            <a:r>
              <a:rPr sz="3000" spc="-20" dirty="0"/>
              <a:t> </a:t>
            </a:r>
            <a:r>
              <a:rPr sz="3000" dirty="0"/>
              <a:t>-</a:t>
            </a:r>
            <a:r>
              <a:rPr sz="3000" spc="-15" dirty="0"/>
              <a:t> General</a:t>
            </a:r>
            <a:r>
              <a:rPr sz="3000" spc="-20" dirty="0"/>
              <a:t> </a:t>
            </a:r>
            <a:r>
              <a:rPr sz="3000" spc="-15" dirty="0"/>
              <a:t>Remarks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171" y="2168975"/>
            <a:ext cx="12042775" cy="43510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55930" marR="37465" indent="-443865">
              <a:lnSpc>
                <a:spcPts val="3329"/>
              </a:lnSpc>
              <a:spcBef>
                <a:spcPts val="23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2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2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evaluated</a:t>
            </a:r>
            <a:r>
              <a:rPr sz="2800" b="1" spc="2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2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building</a:t>
            </a:r>
            <a:r>
              <a:rPr sz="2800" b="1" spc="2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2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r>
              <a:rPr sz="2800" b="1" spc="2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22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compile-time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then finding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topological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sort.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Disadvantages</a:t>
            </a:r>
            <a:endParaRPr sz="2800">
              <a:latin typeface="Calibri"/>
              <a:cs typeface="Calibri"/>
            </a:endParaRPr>
          </a:p>
          <a:p>
            <a:pPr marL="913130" marR="36195" lvl="1" indent="-504190">
              <a:lnSpc>
                <a:spcPct val="100400"/>
              </a:lnSpc>
              <a:spcBef>
                <a:spcPts val="975"/>
              </a:spcBef>
              <a:buAutoNum type="arabicPeriod"/>
              <a:tabLst>
                <a:tab pos="913130" algn="l"/>
                <a:tab pos="9137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method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fails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cycle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need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test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non-circularity.</a:t>
            </a:r>
            <a:endParaRPr sz="2800">
              <a:latin typeface="Calibri"/>
              <a:cs typeface="Calibri"/>
            </a:endParaRPr>
          </a:p>
          <a:p>
            <a:pPr marL="913130" marR="5080" lvl="1" indent="-504190">
              <a:lnSpc>
                <a:spcPct val="100400"/>
              </a:lnSpc>
              <a:buAutoNum type="arabicPeriod"/>
              <a:tabLst>
                <a:tab pos="913130" algn="l"/>
                <a:tab pos="9137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method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time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consuming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due</a:t>
            </a:r>
            <a:r>
              <a:rPr sz="2800" b="1" spc="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construction</a:t>
            </a:r>
            <a:r>
              <a:rPr sz="2800" b="1" spc="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1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81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Alternative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Approach</a:t>
            </a:r>
            <a:endParaRPr sz="2800">
              <a:latin typeface="Calibri"/>
              <a:cs typeface="Calibri"/>
            </a:endParaRPr>
          </a:p>
          <a:p>
            <a:pPr marL="913130" indent="-443865">
              <a:lnSpc>
                <a:spcPct val="100000"/>
              </a:lnSpc>
              <a:spcBef>
                <a:spcPts val="1015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Design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definition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such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way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68562" y="6496501"/>
            <a:ext cx="3303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1371" y="6496501"/>
            <a:ext cx="8036559" cy="14331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5930" marR="5080">
              <a:lnSpc>
                <a:spcPct val="100400"/>
              </a:lnSpc>
              <a:spcBef>
                <a:spcPts val="85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evaluated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fixed</a:t>
            </a:r>
            <a:r>
              <a:rPr sz="2800" b="1" spc="29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order</a:t>
            </a:r>
            <a:r>
              <a:rPr sz="2800" b="1" spc="30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avoiding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need</a:t>
            </a:r>
            <a:r>
              <a:rPr sz="2800" b="1" spc="2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example,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attributed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definitions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method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by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many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compilers.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8767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Evaluating S-Attributed </a:t>
            </a:r>
            <a:r>
              <a:rPr sz="3000" spc="-10" dirty="0"/>
              <a:t>Definitions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171" y="3354838"/>
            <a:ext cx="11613515" cy="33889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455930" marR="35560" indent="-443865">
              <a:lnSpc>
                <a:spcPts val="3329"/>
              </a:lnSpc>
              <a:spcBef>
                <a:spcPts val="23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evaluated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bottom-up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analyzed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avoiding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dependency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88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keeps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its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455930" marR="5080" indent="-443865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Whenever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reduction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0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α</a:t>
            </a:r>
            <a:r>
              <a:rPr sz="2800" b="1" spc="-114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made,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sz="2800" b="1" spc="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α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 appear 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455930" marR="24765" indent="-443865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Thus,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translator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S-Attributed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Definition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simply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implemented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extending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an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LR-Parser.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22032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pic>
        <p:nvPicPr>
          <p:cNvPr id="1026" name="Picture 2" descr="C:\Users\divya\OneDrive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09800"/>
            <a:ext cx="11353800" cy="58531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3863769"/>
            <a:ext cx="68916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S-attributed</a:t>
            </a:r>
            <a:r>
              <a:rPr spc="-25" dirty="0"/>
              <a:t> </a:t>
            </a:r>
            <a:r>
              <a:rPr spc="-10" dirty="0"/>
              <a:t>SDDs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" y="4713602"/>
            <a:ext cx="9960610" cy="0"/>
          </a:xfrm>
          <a:custGeom>
            <a:avLst/>
            <a:gdLst/>
            <a:ahLst/>
            <a:cxnLst/>
            <a:rect l="l" t="t" r="r" b="b"/>
            <a:pathLst>
              <a:path w="9960610">
                <a:moveTo>
                  <a:pt x="0" y="0"/>
                </a:moveTo>
                <a:lnTo>
                  <a:pt x="99600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85705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1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5" dirty="0"/>
              <a:t> SDD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5" dirty="0"/>
              <a:t>count</a:t>
            </a:r>
            <a:r>
              <a:rPr sz="3000" spc="-5" dirty="0"/>
              <a:t> no. of 1s</a:t>
            </a:r>
            <a:r>
              <a:rPr sz="3000" spc="-10" dirty="0"/>
              <a:t> </a:t>
            </a:r>
            <a:r>
              <a:rPr sz="3000" spc="-5" dirty="0"/>
              <a:t>in </a:t>
            </a:r>
            <a:r>
              <a:rPr sz="3000" dirty="0"/>
              <a:t>a</a:t>
            </a:r>
            <a:r>
              <a:rPr sz="3000" spc="-5" dirty="0"/>
              <a:t> Binary Number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7762" y="2970077"/>
          <a:ext cx="8567420" cy="323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5678170"/>
              </a:tblGrid>
              <a:tr h="609549"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8949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32485" algn="l"/>
                          <a:tab pos="118300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	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795020" algn="ctr">
                        <a:lnSpc>
                          <a:spcPts val="153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L.count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L</a:t>
                      </a:r>
                      <a:r>
                        <a:rPr sz="2775" b="1" i="1" spc="-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.count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B.count;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L.count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B.count;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813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869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813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85705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2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5" dirty="0"/>
              <a:t> SDD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5" dirty="0"/>
              <a:t>count</a:t>
            </a:r>
            <a:r>
              <a:rPr sz="3000" spc="-5" dirty="0"/>
              <a:t> no. of 0s</a:t>
            </a:r>
            <a:r>
              <a:rPr sz="3000" spc="-10" dirty="0"/>
              <a:t> </a:t>
            </a:r>
            <a:r>
              <a:rPr sz="3000" spc="-5" dirty="0"/>
              <a:t>in </a:t>
            </a:r>
            <a:r>
              <a:rPr sz="3000" dirty="0"/>
              <a:t>a</a:t>
            </a:r>
            <a:r>
              <a:rPr sz="3000" spc="-5" dirty="0"/>
              <a:t> Binary Number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7762" y="2970077"/>
          <a:ext cx="8567420" cy="323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5678170"/>
              </a:tblGrid>
              <a:tr h="609549"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8949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32485" algn="l"/>
                          <a:tab pos="118300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	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795020" algn="ctr">
                        <a:lnSpc>
                          <a:spcPts val="153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L.count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L</a:t>
                      </a:r>
                      <a:r>
                        <a:rPr sz="2775" b="1" i="1" spc="-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.count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B.count;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L.count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B.count;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813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869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813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4" y="3863769"/>
            <a:ext cx="81641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25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lang="en-US" sz="4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sz="4500" b="1" spc="-5" smtClean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sz="4500" b="1" spc="-20" smtClean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35" dirty="0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sz="45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20" dirty="0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r>
              <a:rPr sz="45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Definitions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88068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3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5" dirty="0"/>
              <a:t> SDD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5" dirty="0"/>
              <a:t>count</a:t>
            </a:r>
            <a:r>
              <a:rPr sz="3000" spc="-5" dirty="0"/>
              <a:t> no. of bits in </a:t>
            </a:r>
            <a:r>
              <a:rPr sz="3000" dirty="0"/>
              <a:t>a</a:t>
            </a:r>
            <a:r>
              <a:rPr sz="3000" spc="-5" dirty="0"/>
              <a:t> Binary Number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7762" y="2970077"/>
          <a:ext cx="8567420" cy="323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5678170"/>
              </a:tblGrid>
              <a:tr h="609549"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8949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32485" algn="l"/>
                          <a:tab pos="118300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	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795020" algn="ctr">
                        <a:lnSpc>
                          <a:spcPts val="153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L.count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L</a:t>
                      </a:r>
                      <a:r>
                        <a:rPr sz="2775" b="1" i="1" spc="-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.count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B.count;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L.count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B.count;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813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869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813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71742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 </a:t>
            </a:r>
            <a:r>
              <a:rPr sz="3000" dirty="0"/>
              <a:t>4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5" dirty="0"/>
              <a:t>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10" dirty="0"/>
              <a:t> </a:t>
            </a:r>
            <a:r>
              <a:rPr sz="3000" spc="-15" dirty="0"/>
              <a:t>convert</a:t>
            </a:r>
            <a:r>
              <a:rPr sz="3000" spc="-10" dirty="0"/>
              <a:t> </a:t>
            </a:r>
            <a:r>
              <a:rPr sz="3000" spc="-5" dirty="0"/>
              <a:t>Binary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10" dirty="0"/>
              <a:t> </a:t>
            </a:r>
            <a:r>
              <a:rPr sz="3000" spc="-5" dirty="0"/>
              <a:t>Decimal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7762" y="2970077"/>
          <a:ext cx="8567420" cy="323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5678170"/>
              </a:tblGrid>
              <a:tr h="609549"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8949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32485" algn="l"/>
                          <a:tab pos="118300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	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795020" algn="ctr">
                        <a:lnSpc>
                          <a:spcPts val="153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L.val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775" b="1" i="1" spc="-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B.val;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L.val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B.val;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813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B.val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7869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813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B.val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47800" y="7086600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https://gateoverflow.in/1738/Gate-cse-1998-question-23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854138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5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5" dirty="0"/>
              <a:t> 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5" dirty="0"/>
              <a:t>convert</a:t>
            </a:r>
            <a:r>
              <a:rPr sz="3000" spc="-10" dirty="0"/>
              <a:t> </a:t>
            </a:r>
            <a:r>
              <a:rPr sz="3000" spc="-5" dirty="0"/>
              <a:t>Binary </a:t>
            </a:r>
            <a:r>
              <a:rPr sz="3000" spc="-15" dirty="0"/>
              <a:t>Fraction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Decimal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7762" y="2290977"/>
          <a:ext cx="8898254" cy="6348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2420"/>
                <a:gridCol w="6045834"/>
              </a:tblGrid>
              <a:tr h="684649"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20824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50265" algn="l"/>
                          <a:tab pos="120078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.L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276860" algn="ctr">
                        <a:lnSpc>
                          <a:spcPts val="1540"/>
                        </a:lnSpc>
                        <a:tabLst>
                          <a:tab pos="445134" algn="l"/>
                        </a:tabLst>
                      </a:pPr>
                      <a:r>
                        <a:rPr sz="1850" b="1" spc="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	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00170">
                        <a:lnSpc>
                          <a:spcPts val="1160"/>
                        </a:lnSpc>
                        <a:spcBef>
                          <a:spcPts val="459"/>
                        </a:spcBef>
                      </a:pPr>
                      <a:r>
                        <a:rPr sz="185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L2.count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300"/>
                        </a:lnSpc>
                        <a:tabLst>
                          <a:tab pos="1395095" algn="l"/>
                          <a:tab pos="3484879" algn="l"/>
                          <a:tab pos="4892040" algn="l"/>
                        </a:tabLst>
                      </a:pP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S.val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=	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775" b="1" i="1" spc="-30" baseline="-3153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.val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+</a:t>
                      </a:r>
                      <a:r>
                        <a:rPr sz="2800" b="1" i="1" spc="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775" b="1" i="1" spc="-30" baseline="-3153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.val	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2	;</a:t>
                      </a:r>
                      <a:r>
                        <a:rPr sz="2800" b="1" i="1" spc="-5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1235799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32485" algn="l"/>
                          <a:tab pos="118300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	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758190" algn="ctr">
                        <a:lnSpc>
                          <a:spcPts val="154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677035">
                        <a:lnSpc>
                          <a:spcPct val="114999"/>
                        </a:lnSpc>
                        <a:spcBef>
                          <a:spcPts val="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L.val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2 *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775" b="1" i="1" spc="-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.val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B.val;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L.count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L</a:t>
                      </a:r>
                      <a:r>
                        <a:rPr sz="2775" b="1" i="1" spc="-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.count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235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126105">
                        <a:lnSpc>
                          <a:spcPct val="114999"/>
                        </a:lnSpc>
                        <a:spcBef>
                          <a:spcPts val="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L.val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B.val;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L.count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B.count;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235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00735" algn="l"/>
                        </a:tabLst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016375">
                        <a:lnSpc>
                          <a:spcPct val="114999"/>
                        </a:lnSpc>
                        <a:spcBef>
                          <a:spcPts val="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B.val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2357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00735" algn="l"/>
                        </a:tabLst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096385">
                        <a:lnSpc>
                          <a:spcPct val="114999"/>
                        </a:lnSpc>
                        <a:spcBef>
                          <a:spcPts val="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B.val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B.count</a:t>
                      </a:r>
                      <a:r>
                        <a:rPr sz="2800" b="1" i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854138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 dirty="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5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5" dirty="0"/>
              <a:t> 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5" dirty="0"/>
              <a:t>convert</a:t>
            </a:r>
            <a:r>
              <a:rPr sz="3000" spc="-10" dirty="0"/>
              <a:t> </a:t>
            </a:r>
            <a:r>
              <a:rPr sz="3000" spc="-5" dirty="0"/>
              <a:t>Binary </a:t>
            </a:r>
            <a:r>
              <a:rPr sz="3000" spc="-15" dirty="0"/>
              <a:t>Fraction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5" dirty="0"/>
              <a:t> Decimal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pic>
        <p:nvPicPr>
          <p:cNvPr id="1026" name="Picture 2" descr="C:\Users\divya\OneDrive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8382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8534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6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5" dirty="0"/>
              <a:t> 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10" dirty="0"/>
              <a:t> </a:t>
            </a:r>
            <a:r>
              <a:rPr sz="3000" spc="-15" dirty="0"/>
              <a:t>count</a:t>
            </a:r>
            <a:r>
              <a:rPr sz="3000" spc="-5" dirty="0"/>
              <a:t> no.</a:t>
            </a:r>
            <a:r>
              <a:rPr sz="3000" spc="-10" dirty="0"/>
              <a:t> </a:t>
            </a:r>
            <a:r>
              <a:rPr sz="3000" spc="-5" dirty="0"/>
              <a:t>of</a:t>
            </a:r>
            <a:r>
              <a:rPr sz="3000" spc="-10" dirty="0"/>
              <a:t> </a:t>
            </a:r>
            <a:r>
              <a:rPr sz="3000" spc="-5" dirty="0"/>
              <a:t>balanced </a:t>
            </a:r>
            <a:r>
              <a:rPr sz="3000" spc="-15" dirty="0"/>
              <a:t>Parentheses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7762" y="2970077"/>
          <a:ext cx="8567420" cy="1838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5678170"/>
              </a:tblGrid>
              <a:tr h="609549">
                <a:tc>
                  <a:txBody>
                    <a:bodyPr/>
                    <a:lstStyle/>
                    <a:p>
                      <a:pPr marL="6318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8949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5026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(S</a:t>
                      </a:r>
                      <a:r>
                        <a:rPr sz="2800" b="1" spc="26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502920" algn="ctr">
                        <a:lnSpc>
                          <a:spcPts val="153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S.count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i="1" spc="-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.count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1;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8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S.count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65582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 </a:t>
            </a:r>
            <a:r>
              <a:rPr sz="3000" spc="-5" dirty="0"/>
              <a:t>7-</a:t>
            </a:r>
            <a:r>
              <a:rPr sz="3000" spc="-15" dirty="0"/>
              <a:t> </a:t>
            </a:r>
            <a:r>
              <a:rPr sz="3000" spc="-5" dirty="0"/>
              <a:t>SDD</a:t>
            </a:r>
            <a:r>
              <a:rPr sz="3000" spc="-10" dirty="0"/>
              <a:t> </a:t>
            </a:r>
            <a:r>
              <a:rPr sz="3000" spc="-15" dirty="0"/>
              <a:t>to</a:t>
            </a:r>
            <a:r>
              <a:rPr sz="3000" spc="-10" dirty="0"/>
              <a:t> </a:t>
            </a:r>
            <a:r>
              <a:rPr sz="3000" spc="-15" dirty="0"/>
              <a:t>convert</a:t>
            </a:r>
            <a:r>
              <a:rPr sz="3000" spc="-10" dirty="0"/>
              <a:t> infix </a:t>
            </a:r>
            <a:r>
              <a:rPr sz="3000" spc="-15" dirty="0"/>
              <a:t>to</a:t>
            </a:r>
            <a:r>
              <a:rPr sz="3000" spc="-10" dirty="0"/>
              <a:t> postfix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800" y="2286000"/>
          <a:ext cx="7994650" cy="4872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5425"/>
                <a:gridCol w="5229225"/>
              </a:tblGrid>
              <a:tr h="812049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55344" algn="l"/>
                          <a:tab pos="1229360" algn="l"/>
                          <a:tab pos="156718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	+	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578485" algn="ctr">
                        <a:lnSpc>
                          <a:spcPts val="154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printf(“+”);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3599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777875" algn="l"/>
                          <a:tab pos="1154430" algn="l"/>
                          <a:tab pos="1492250" algn="l"/>
                        </a:tabLst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	*	F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728980" algn="ctr">
                        <a:lnSpc>
                          <a:spcPts val="154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 err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printf</a:t>
                      </a:r>
                      <a:r>
                        <a:rPr sz="2800" b="1" i="1" spc="-1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(“</a:t>
                      </a:r>
                      <a:r>
                        <a:rPr lang="en-US" sz="2800" b="1" i="1" spc="-1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i="1" spc="-1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”);</a:t>
                      </a:r>
                      <a:r>
                        <a:rPr sz="2800" b="1" i="1" spc="-2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385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8120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2583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printf(“%d”,num.lexval);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" y="7696200"/>
            <a:ext cx="1143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https://cs.nyu.edu/~gottlieb/courses/2000s/2006-07-spring/compilers/lectures/lecture-02.html#:~:text=Definition%3A%20A%20syntax%2Ddirected%20translation,adds%20something%20at%20the%20end.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1136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8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5" dirty="0"/>
              <a:t>SDD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0" dirty="0"/>
              <a:t>determine </a:t>
            </a:r>
            <a:r>
              <a:rPr sz="3000" spc="-5" dirty="0"/>
              <a:t>type of each</a:t>
            </a:r>
            <a:r>
              <a:rPr sz="3000" spc="-10" dirty="0"/>
              <a:t> </a:t>
            </a:r>
            <a:r>
              <a:rPr sz="3000" spc="-70" dirty="0"/>
              <a:t>Term</a:t>
            </a:r>
            <a:r>
              <a:rPr sz="3000" spc="-5" dirty="0"/>
              <a:t> and </a:t>
            </a:r>
            <a:r>
              <a:rPr sz="3000" spc="-10" dirty="0"/>
              <a:t>Expression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4749" y="2861250"/>
            <a:ext cx="1028192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expressions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involving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operator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+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integer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floating-point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operands.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Floating-point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numbers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distinguished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having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decimal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-&gt;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-&gt;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Write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SDD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determine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type of each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term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expression.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11364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dirty="0"/>
              <a:t>8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5" dirty="0"/>
              <a:t>SDD </a:t>
            </a:r>
            <a:r>
              <a:rPr sz="3000" spc="-15" dirty="0"/>
              <a:t>to</a:t>
            </a:r>
            <a:r>
              <a:rPr sz="3000" spc="-5" dirty="0"/>
              <a:t> </a:t>
            </a:r>
            <a:r>
              <a:rPr sz="3000" spc="-10" dirty="0"/>
              <a:t>determine </a:t>
            </a:r>
            <a:r>
              <a:rPr sz="3000" spc="-5" dirty="0"/>
              <a:t>type of each</a:t>
            </a:r>
            <a:r>
              <a:rPr sz="3000" spc="-10" dirty="0"/>
              <a:t> </a:t>
            </a:r>
            <a:r>
              <a:rPr sz="3000" spc="-70" dirty="0"/>
              <a:t>Term</a:t>
            </a:r>
            <a:r>
              <a:rPr sz="3000" spc="-5" dirty="0"/>
              <a:t> and </a:t>
            </a:r>
            <a:r>
              <a:rPr sz="3000" spc="-10" dirty="0"/>
              <a:t>Expression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07762" y="2290977"/>
          <a:ext cx="8898889" cy="583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/>
                <a:gridCol w="2075814"/>
                <a:gridCol w="227330"/>
                <a:gridCol w="5819140"/>
              </a:tblGrid>
              <a:tr h="628024">
                <a:tc gridSpan="2"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63199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{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if(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i="1" spc="-22" baseline="-3153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1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.type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float ||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float)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9050" marR="3103245" indent="240665">
                        <a:lnSpc>
                          <a:spcPct val="114999"/>
                        </a:lnSpc>
                      </a:pP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3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E.type</a:t>
                      </a:r>
                      <a:r>
                        <a:rPr sz="2800" b="1" i="1" spc="-3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float;</a:t>
                      </a:r>
                      <a:r>
                        <a:rPr sz="2800" b="1" i="1" spc="-3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} </a:t>
                      </a:r>
                      <a:r>
                        <a:rPr sz="2800" b="1" i="1" spc="-6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597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E.type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integer;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45574">
                <a:tc>
                  <a:txBody>
                    <a:bodyPr/>
                    <a:lstStyle/>
                    <a:p>
                      <a:pPr marR="7366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E.type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77124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;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22774"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integer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0945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</a:t>
            </a:r>
            <a:r>
              <a:rPr sz="3000" dirty="0"/>
              <a:t>9</a:t>
            </a:r>
            <a:r>
              <a:rPr sz="3000" spc="-5" dirty="0"/>
              <a:t> </a:t>
            </a:r>
            <a:r>
              <a:rPr sz="3000" dirty="0"/>
              <a:t>- </a:t>
            </a:r>
            <a:r>
              <a:rPr sz="3000" spc="-5" dirty="0"/>
              <a:t>SDD</a:t>
            </a:r>
            <a:r>
              <a:rPr sz="3000" dirty="0"/>
              <a:t> </a:t>
            </a:r>
            <a:r>
              <a:rPr sz="3000" spc="-15" dirty="0"/>
              <a:t>to</a:t>
            </a:r>
            <a:r>
              <a:rPr sz="3000" dirty="0"/>
              <a:t> </a:t>
            </a:r>
            <a:r>
              <a:rPr sz="3000" spc="-10" dirty="0"/>
              <a:t>Identify</a:t>
            </a:r>
            <a:r>
              <a:rPr sz="3000" dirty="0"/>
              <a:t> </a:t>
            </a:r>
            <a:r>
              <a:rPr sz="3000" spc="-5" dirty="0"/>
              <a:t>the</a:t>
            </a:r>
            <a:r>
              <a:rPr sz="3000" dirty="0"/>
              <a:t> </a:t>
            </a:r>
            <a:r>
              <a:rPr sz="3000" spc="-10" dirty="0"/>
              <a:t>sign</a:t>
            </a:r>
            <a:r>
              <a:rPr sz="3000" spc="-5" dirty="0"/>
              <a:t> of the</a:t>
            </a:r>
            <a:r>
              <a:rPr sz="3000" dirty="0"/>
              <a:t> </a:t>
            </a:r>
            <a:r>
              <a:rPr sz="3000" spc="-20" dirty="0"/>
              <a:t>evaluated</a:t>
            </a:r>
            <a:r>
              <a:rPr sz="3000" dirty="0"/>
              <a:t> </a:t>
            </a:r>
            <a:r>
              <a:rPr sz="3000" spc="-15" dirty="0"/>
              <a:t>expression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8596" y="2447926"/>
            <a:ext cx="6644640" cy="522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902969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attribute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G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arithmetic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expressions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using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multiplication,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unary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-,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unary +.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Complete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913130" marR="5080" lvl="1" indent="-443865">
              <a:lnSpc>
                <a:spcPct val="100000"/>
              </a:lnSpc>
              <a:spcBef>
                <a:spcPts val="1000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Add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compute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E.sign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non-terminal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record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whether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arithmetic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positive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or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negative.</a:t>
            </a:r>
            <a:endParaRPr sz="2800">
              <a:latin typeface="Calibri"/>
              <a:cs typeface="Calibri"/>
            </a:endParaRPr>
          </a:p>
          <a:p>
            <a:pPr marL="913130" marR="1085850" lvl="1" indent="-443865">
              <a:lnSpc>
                <a:spcPct val="100000"/>
              </a:lnSpc>
              <a:spcBef>
                <a:spcPts val="1000"/>
              </a:spcBef>
              <a:buFont typeface="Arial"/>
              <a:buChar char="○"/>
              <a:tabLst>
                <a:tab pos="913130" algn="l"/>
                <a:tab pos="9137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sign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values,either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POS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NEG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Also,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show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 tree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input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23162" y="2628389"/>
          <a:ext cx="6485255" cy="5275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795"/>
                <a:gridCol w="1205865"/>
                <a:gridCol w="4506595"/>
              </a:tblGrid>
              <a:tr h="609549">
                <a:tc gridSpan="2"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45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188972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 marR="233045" indent="-4019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if( E.sign == POS)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print(“Result</a:t>
                      </a:r>
                      <a:r>
                        <a:rPr sz="2800" b="1" i="1" spc="-5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800" b="1" i="1" spc="-5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positive”);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print(“Result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negative”);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42037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	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9597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5242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	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6097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00945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</a:t>
            </a:r>
            <a:r>
              <a:rPr sz="3000" dirty="0"/>
              <a:t>9</a:t>
            </a:r>
            <a:r>
              <a:rPr sz="3000" spc="-5" dirty="0"/>
              <a:t> </a:t>
            </a:r>
            <a:r>
              <a:rPr sz="3000" dirty="0"/>
              <a:t>- </a:t>
            </a:r>
            <a:r>
              <a:rPr sz="3000" spc="-5" dirty="0"/>
              <a:t>SDD</a:t>
            </a:r>
            <a:r>
              <a:rPr sz="3000" dirty="0"/>
              <a:t> </a:t>
            </a:r>
            <a:r>
              <a:rPr sz="3000" spc="-15" dirty="0"/>
              <a:t>to</a:t>
            </a:r>
            <a:r>
              <a:rPr sz="3000" dirty="0"/>
              <a:t> </a:t>
            </a:r>
            <a:r>
              <a:rPr sz="3000" spc="-10" dirty="0"/>
              <a:t>Identify</a:t>
            </a:r>
            <a:r>
              <a:rPr sz="3000" dirty="0"/>
              <a:t> </a:t>
            </a:r>
            <a:r>
              <a:rPr sz="3000" spc="-5" dirty="0"/>
              <a:t>the</a:t>
            </a:r>
            <a:r>
              <a:rPr sz="3000" dirty="0"/>
              <a:t> </a:t>
            </a:r>
            <a:r>
              <a:rPr sz="3000" spc="-10" dirty="0"/>
              <a:t>sign</a:t>
            </a:r>
            <a:r>
              <a:rPr sz="3000" spc="-5" dirty="0"/>
              <a:t> of the</a:t>
            </a:r>
            <a:r>
              <a:rPr sz="3000" dirty="0"/>
              <a:t> </a:t>
            </a:r>
            <a:r>
              <a:rPr sz="3000" spc="-20" dirty="0"/>
              <a:t>evaluated</a:t>
            </a:r>
            <a:r>
              <a:rPr sz="3000" dirty="0"/>
              <a:t> </a:t>
            </a:r>
            <a:r>
              <a:rPr sz="3000" spc="-15" dirty="0"/>
              <a:t>expression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90800" y="1878205"/>
          <a:ext cx="9296401" cy="7028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217"/>
                <a:gridCol w="2777422"/>
                <a:gridCol w="5714762"/>
              </a:tblGrid>
              <a:tr h="628024">
                <a:tc gridSpan="2">
                  <a:txBody>
                    <a:bodyPr/>
                    <a:lstStyle/>
                    <a:p>
                      <a:pPr marL="9080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146299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 marR="1217930" indent="-4019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if( E.sign == POS)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print(“Result</a:t>
                      </a:r>
                      <a:r>
                        <a:rPr sz="2800" b="1" i="1" spc="-5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800" b="1" i="1" spc="-5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positive”);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print(“Result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negative”);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4557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 err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E.sign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 smtClean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 smtClean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POS;</a:t>
                      </a:r>
                      <a:r>
                        <a:rPr sz="2800" b="1" i="1" spc="-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74557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420370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+	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E.sign</a:t>
                      </a:r>
                      <a:r>
                        <a:rPr sz="2800" b="1" i="1" spc="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i="1" spc="-7" baseline="-3153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.sign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54042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5242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-	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8345" marR="2557780" indent="-64325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67665" algn="l"/>
                        </a:tabLst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	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 smtClean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lang="en-US" sz="2800" b="1" i="1" spc="-5" dirty="0" smtClean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5" dirty="0" smtClean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.sign</a:t>
                      </a:r>
                      <a:r>
                        <a:rPr sz="2800" b="1" i="1" spc="-25" dirty="0" smtClean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==</a:t>
                      </a:r>
                      <a:r>
                        <a:rPr sz="2800" b="1" i="1" spc="-2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POS) </a:t>
                      </a:r>
                      <a:r>
                        <a:rPr sz="2800" b="1" i="1" spc="-6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E.sign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NEG;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326390">
                        <a:lnSpc>
                          <a:spcPct val="100000"/>
                        </a:lnSpc>
                      </a:pP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E.sign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POS;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90562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8345" marR="2226945" indent="-643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if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 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775" b="1" i="1" spc="-7" baseline="-3153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.sign == E</a:t>
                      </a:r>
                      <a:r>
                        <a:rPr sz="2775" b="1" i="1" spc="-7" baseline="-31531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800" b="1" i="1" spc="-5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.sign </a:t>
                      </a:r>
                      <a:r>
                        <a:rPr sz="2800" b="1" i="1" spc="-620" dirty="0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E.sign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POS;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326390">
                        <a:lnSpc>
                          <a:spcPct val="100000"/>
                        </a:lnSpc>
                      </a:pP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808990">
                        <a:lnSpc>
                          <a:spcPct val="100000"/>
                        </a:lnSpc>
                      </a:pP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E.sign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NEG;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65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024" y="2473138"/>
            <a:ext cx="11085830" cy="597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lecture,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94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graphs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Topological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Sort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Example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Simple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Desk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Calculator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S–Attributed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Examples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927100" lvl="1" indent="-44386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Counting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Binary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bits</a:t>
            </a:r>
            <a:endParaRPr sz="2800">
              <a:latin typeface="Calibri"/>
              <a:cs typeface="Calibri"/>
            </a:endParaRPr>
          </a:p>
          <a:p>
            <a:pPr marL="927100" lvl="1" indent="-44386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Binary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Decimal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conversion</a:t>
            </a:r>
            <a:endParaRPr sz="2800">
              <a:latin typeface="Calibri"/>
              <a:cs typeface="Calibri"/>
            </a:endParaRPr>
          </a:p>
          <a:p>
            <a:pPr marL="927100" lvl="1" indent="-44386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Counting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parentheses</a:t>
            </a:r>
            <a:endParaRPr sz="2800">
              <a:latin typeface="Calibri"/>
              <a:cs typeface="Calibri"/>
            </a:endParaRPr>
          </a:p>
          <a:p>
            <a:pPr marL="927100" lvl="1" indent="-44386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Identifying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type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an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expression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-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float</a:t>
            </a:r>
            <a:endParaRPr sz="2800">
              <a:latin typeface="Calibri"/>
              <a:cs typeface="Calibri"/>
            </a:endParaRPr>
          </a:p>
          <a:p>
            <a:pPr marL="927100" lvl="1" indent="-44386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Identifying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sign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evaluated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expression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positive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negative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5" y="280323"/>
            <a:ext cx="112141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</a:t>
            </a:r>
            <a:r>
              <a:rPr sz="3000" dirty="0"/>
              <a:t>9</a:t>
            </a:r>
            <a:r>
              <a:rPr sz="3000" spc="-5" dirty="0"/>
              <a:t> </a:t>
            </a:r>
            <a:r>
              <a:rPr sz="3000" dirty="0"/>
              <a:t>- </a:t>
            </a:r>
            <a:r>
              <a:rPr sz="3000" spc="-5" dirty="0"/>
              <a:t>SDD</a:t>
            </a:r>
            <a:r>
              <a:rPr sz="3000" dirty="0"/>
              <a:t> </a:t>
            </a:r>
            <a:r>
              <a:rPr sz="3000" spc="-15" dirty="0"/>
              <a:t>to</a:t>
            </a:r>
            <a:r>
              <a:rPr sz="3000" dirty="0"/>
              <a:t> </a:t>
            </a:r>
            <a:r>
              <a:rPr sz="3000" spc="-10" dirty="0"/>
              <a:t>Identify</a:t>
            </a:r>
            <a:r>
              <a:rPr sz="3000" dirty="0"/>
              <a:t> </a:t>
            </a:r>
            <a:r>
              <a:rPr sz="3000" spc="-5" dirty="0"/>
              <a:t>the</a:t>
            </a:r>
            <a:r>
              <a:rPr sz="3000" dirty="0"/>
              <a:t> </a:t>
            </a:r>
            <a:r>
              <a:rPr sz="3000" spc="-10" dirty="0"/>
              <a:t>sign</a:t>
            </a:r>
            <a:r>
              <a:rPr sz="3000" spc="-5" dirty="0"/>
              <a:t> of</a:t>
            </a:r>
            <a:r>
              <a:rPr sz="3000" dirty="0"/>
              <a:t> </a:t>
            </a:r>
            <a:r>
              <a:rPr sz="3000" spc="-5" dirty="0"/>
              <a:t>the </a:t>
            </a:r>
            <a:r>
              <a:rPr sz="3000" spc="-20" dirty="0"/>
              <a:t>evaluated</a:t>
            </a:r>
            <a:r>
              <a:rPr sz="3000" dirty="0"/>
              <a:t> </a:t>
            </a:r>
            <a:r>
              <a:rPr sz="3000" spc="-15" dirty="0"/>
              <a:t>expression</a:t>
            </a:r>
            <a:r>
              <a:rPr sz="3000" dirty="0"/>
              <a:t> </a:t>
            </a:r>
            <a:r>
              <a:rPr sz="3000" spc="-10" dirty="0"/>
              <a:t>(cont.)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9275" y="2734601"/>
            <a:ext cx="1081214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Show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input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* -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(where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2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3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“unsigned_ints”).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Indicate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each node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values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associated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Solution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0600" y="4562475"/>
            <a:ext cx="7067550" cy="4019550"/>
            <a:chOff x="3370600" y="4562475"/>
            <a:chExt cx="7067550" cy="4019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8725" y="4829175"/>
              <a:ext cx="6476999" cy="31718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75362" y="4567237"/>
              <a:ext cx="7058025" cy="4010025"/>
            </a:xfrm>
            <a:custGeom>
              <a:avLst/>
              <a:gdLst/>
              <a:ahLst/>
              <a:cxnLst/>
              <a:rect l="l" t="t" r="r" b="b"/>
              <a:pathLst>
                <a:path w="7058025" h="4010025">
                  <a:moveTo>
                    <a:pt x="0" y="0"/>
                  </a:moveTo>
                  <a:lnTo>
                    <a:pt x="7058024" y="0"/>
                  </a:lnTo>
                  <a:lnTo>
                    <a:pt x="7058024" y="4010024"/>
                  </a:lnTo>
                  <a:lnTo>
                    <a:pt x="0" y="40100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8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9964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Recap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20" dirty="0"/>
              <a:t>Evaluating</a:t>
            </a:r>
            <a:r>
              <a:rPr sz="3000" spc="-10" dirty="0"/>
              <a:t> </a:t>
            </a:r>
            <a:r>
              <a:rPr sz="3000" spc="-5" dirty="0"/>
              <a:t>SDDs</a:t>
            </a:r>
            <a:r>
              <a:rPr sz="3000" spc="-10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25" dirty="0"/>
              <a:t>Parse</a:t>
            </a:r>
            <a:r>
              <a:rPr sz="3000" spc="-15" dirty="0"/>
              <a:t> tree</a:t>
            </a:r>
            <a:r>
              <a:rPr sz="3000" spc="-10" dirty="0"/>
              <a:t> method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0325" y="3587883"/>
            <a:ext cx="10100310" cy="279400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SDD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over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input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consists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927100" indent="-50419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input.</a:t>
            </a:r>
            <a:endParaRPr sz="2800">
              <a:latin typeface="Calibri"/>
              <a:cs typeface="Calibri"/>
            </a:endParaRPr>
          </a:p>
          <a:p>
            <a:pPr marL="927100" indent="-50419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927100" indent="-50419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Topologically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sort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nodes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927100" indent="-50419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output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Annotated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20040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5" dirty="0"/>
              <a:t>Dependency</a:t>
            </a:r>
            <a:r>
              <a:rPr sz="3000" spc="-95" dirty="0"/>
              <a:t> </a:t>
            </a:r>
            <a:r>
              <a:rPr sz="3000" spc="-15" dirty="0"/>
              <a:t>Graphs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2673013"/>
            <a:ext cx="11306810" cy="47986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5930" marR="27940" indent="-443865" algn="just">
              <a:lnSpc>
                <a:spcPct val="99700"/>
              </a:lnSpc>
              <a:spcBef>
                <a:spcPts val="11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most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general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technique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definitions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synthesized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inherited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attributes.</a:t>
            </a:r>
            <a:endParaRPr sz="2800" dirty="0">
              <a:latin typeface="Calibri"/>
              <a:cs typeface="Calibri"/>
            </a:endParaRPr>
          </a:p>
          <a:p>
            <a:pPr marL="455930" marR="22860" indent="-443865" algn="just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shows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interdependencies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among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various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nodes of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tree.</a:t>
            </a:r>
            <a:endParaRPr sz="2800" dirty="0">
              <a:latin typeface="Calibri"/>
              <a:cs typeface="Calibri"/>
            </a:endParaRPr>
          </a:p>
          <a:p>
            <a:pPr marL="913130" lvl="1" indent="-443865" algn="just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137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node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attribute.</a:t>
            </a:r>
            <a:endParaRPr sz="2800" dirty="0">
              <a:latin typeface="Calibri"/>
              <a:cs typeface="Calibri"/>
            </a:endParaRPr>
          </a:p>
          <a:p>
            <a:pPr marL="913130" marR="23495" lvl="1" indent="-443865" algn="just">
              <a:lnSpc>
                <a:spcPct val="100400"/>
              </a:lnSpc>
              <a:spcBef>
                <a:spcPts val="975"/>
              </a:spcBef>
              <a:buFont typeface="Arial"/>
              <a:buChar char="○"/>
              <a:tabLst>
                <a:tab pos="9137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b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depends on an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c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link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node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node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←</a:t>
            </a:r>
            <a:r>
              <a:rPr sz="2800" b="1" spc="-1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).</a:t>
            </a:r>
            <a:endParaRPr sz="2800" dirty="0">
              <a:latin typeface="Calibri"/>
              <a:cs typeface="Calibri"/>
            </a:endParaRPr>
          </a:p>
          <a:p>
            <a:pPr marL="455930" marR="5080" indent="-443865" algn="just">
              <a:lnSpc>
                <a:spcPct val="100400"/>
              </a:lnSpc>
              <a:spcBef>
                <a:spcPts val="980"/>
              </a:spcBef>
              <a:buClr>
                <a:srgbClr val="2F5496"/>
              </a:buClr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Dependency Rule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an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b </a:t>
            </a:r>
            <a:r>
              <a:rPr sz="2800" b="1" spc="-5">
                <a:solidFill>
                  <a:srgbClr val="2F5496"/>
                </a:solidFill>
                <a:latin typeface="Calibri"/>
                <a:cs typeface="Calibri"/>
              </a:rPr>
              <a:t>depends </a:t>
            </a:r>
            <a:r>
              <a:rPr lang="en-US" sz="2800" b="1" spc="-15" smtClean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5" smtClean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, then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need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fire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c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then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8291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Dependency</a:t>
            </a:r>
            <a:r>
              <a:rPr sz="3000" spc="-25" dirty="0"/>
              <a:t> </a:t>
            </a:r>
            <a:r>
              <a:rPr sz="3000" spc="-15" dirty="0"/>
              <a:t>Graphs</a:t>
            </a:r>
            <a:r>
              <a:rPr sz="3000" spc="-30" dirty="0"/>
              <a:t> </a:t>
            </a:r>
            <a:r>
              <a:rPr sz="3000" dirty="0"/>
              <a:t>-</a:t>
            </a:r>
            <a:r>
              <a:rPr sz="3000" spc="-25" dirty="0"/>
              <a:t> </a:t>
            </a:r>
            <a:r>
              <a:rPr sz="3000" spc="-15" dirty="0"/>
              <a:t>Example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3225463"/>
            <a:ext cx="6257290" cy="3693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5930" marR="24765" indent="-443865" algn="just">
              <a:lnSpc>
                <a:spcPct val="99700"/>
              </a:lnSpc>
              <a:spcBef>
                <a:spcPts val="11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 the earlier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Syntax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Definition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Type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Declarations.</a:t>
            </a:r>
            <a:endParaRPr sz="2800">
              <a:latin typeface="Calibri"/>
              <a:cs typeface="Calibri"/>
            </a:endParaRPr>
          </a:p>
          <a:p>
            <a:pPr marL="455930" marR="5080" indent="-443865" algn="just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inherited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synthesised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  <a:p>
            <a:pPr marL="455930" marR="15240" indent="-443865" algn="just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Annotated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 dependency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input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real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id1, id2, id3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05762" y="2929452"/>
          <a:ext cx="7070090" cy="4498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3675"/>
                <a:gridCol w="4336415"/>
              </a:tblGrid>
              <a:tr h="609549"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95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906144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T.type;}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5788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integer;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5788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real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T.type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float;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100274"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832485" algn="l"/>
                          <a:tab pos="118300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	,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639445" algn="ctr">
                        <a:lnSpc>
                          <a:spcPts val="154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45160">
                        <a:lnSpc>
                          <a:spcPct val="114999"/>
                        </a:lnSpc>
                        <a:spcBef>
                          <a:spcPts val="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775" b="1" i="1" spc="-7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.in= L.in;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addType(id.entry,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L.in);</a:t>
                      </a:r>
                      <a:r>
                        <a:rPr sz="2800" b="1" i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960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83248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800" b="1" i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addType(id.entry,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L.in);</a:t>
                      </a:r>
                      <a:r>
                        <a:rPr sz="2800" b="1" i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i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82917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Dependency</a:t>
            </a:r>
            <a:r>
              <a:rPr sz="3000" spc="-25" dirty="0"/>
              <a:t> </a:t>
            </a:r>
            <a:r>
              <a:rPr sz="3000" spc="-15" dirty="0"/>
              <a:t>Graphs</a:t>
            </a:r>
            <a:r>
              <a:rPr sz="3000" spc="-30" dirty="0"/>
              <a:t> </a:t>
            </a:r>
            <a:r>
              <a:rPr sz="3000" dirty="0"/>
              <a:t>-</a:t>
            </a:r>
            <a:r>
              <a:rPr sz="3000" spc="-25" dirty="0"/>
              <a:t> </a:t>
            </a:r>
            <a:r>
              <a:rPr sz="3000" spc="-15" dirty="0"/>
              <a:t>Example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4420851"/>
            <a:ext cx="6251575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5930" marR="5080" indent="-443865" algn="just">
              <a:lnSpc>
                <a:spcPct val="99700"/>
              </a:lnSpc>
              <a:spcBef>
                <a:spcPts val="11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figure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illustrates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annotated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dependencies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between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4535" y="3163342"/>
            <a:ext cx="6738310" cy="379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30" dirty="0"/>
              <a:t>Topological</a:t>
            </a:r>
            <a:r>
              <a:rPr sz="3000" spc="-50" dirty="0"/>
              <a:t> </a:t>
            </a:r>
            <a:r>
              <a:rPr sz="3000" spc="-5" dirty="0"/>
              <a:t>Sort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2071" y="3188863"/>
            <a:ext cx="12134215" cy="28365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06730" marR="86995" indent="-443865">
              <a:lnSpc>
                <a:spcPts val="3329"/>
              </a:lnSpc>
              <a:spcBef>
                <a:spcPts val="235"/>
              </a:spcBef>
              <a:buFont typeface="Arial"/>
              <a:buChar char="●"/>
              <a:tabLst>
                <a:tab pos="506730" algn="l"/>
                <a:tab pos="507365" algn="l"/>
                <a:tab pos="1236980" algn="l"/>
                <a:tab pos="2978150" algn="l"/>
                <a:tab pos="3971290" algn="l"/>
                <a:tab pos="4458970" algn="l"/>
                <a:tab pos="5973445" algn="l"/>
                <a:tab pos="6882130" algn="l"/>
                <a:tab pos="8327390" algn="l"/>
                <a:tab pos="9225915" algn="l"/>
                <a:tab pos="9585960" algn="l"/>
                <a:tab pos="1143127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sema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	a	</a:t>
            </a:r>
            <a:r>
              <a:rPr sz="2800" b="1" spc="-24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opologi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Sort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derived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dependency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graph.</a:t>
            </a:r>
            <a:endParaRPr sz="2800">
              <a:latin typeface="Calibri"/>
              <a:cs typeface="Calibri"/>
            </a:endParaRPr>
          </a:p>
          <a:p>
            <a:pPr marL="506730" indent="-443865">
              <a:lnSpc>
                <a:spcPts val="2680"/>
              </a:lnSpc>
              <a:spcBef>
                <a:spcPts val="880"/>
              </a:spcBef>
              <a:buFont typeface="Arial"/>
              <a:buChar char="●"/>
              <a:tabLst>
                <a:tab pos="506730" algn="l"/>
                <a:tab pos="507365" algn="l"/>
                <a:tab pos="7529830" algn="l"/>
                <a:tab pos="9704705" algn="l"/>
                <a:tab pos="10582910" algn="l"/>
              </a:tabLst>
            </a:pP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Topological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Sort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ordering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m</a:t>
            </a:r>
            <a:r>
              <a:rPr sz="2800" b="1" spc="3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2800" b="1" spc="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m</a:t>
            </a:r>
            <a:r>
              <a:rPr sz="2800" b="1" spc="3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2800" b="1" spc="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</a:t>
            </a:r>
            <a:r>
              <a:rPr sz="2800" b="1" spc="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</a:t>
            </a:r>
            <a:r>
              <a:rPr sz="2800" b="1" spc="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</a:t>
            </a:r>
            <a:r>
              <a:rPr sz="2800" b="1" spc="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2800" b="1" spc="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m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such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m	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800" b="1" spc="-10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link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5432425">
              <a:lnSpc>
                <a:spcPts val="1120"/>
              </a:lnSpc>
              <a:tabLst>
                <a:tab pos="6019800" algn="l"/>
                <a:tab pos="7329805" algn="l"/>
                <a:tab pos="9559925" algn="l"/>
                <a:tab pos="10435590" algn="l"/>
              </a:tabLst>
            </a:pPr>
            <a:r>
              <a:rPr sz="1850" b="1" spc="5" dirty="0">
                <a:solidFill>
                  <a:srgbClr val="C55A11"/>
                </a:solidFill>
                <a:latin typeface="Calibri"/>
                <a:cs typeface="Calibri"/>
              </a:rPr>
              <a:t>1	2	k	</a:t>
            </a:r>
            <a:r>
              <a:rPr sz="1850" b="1" dirty="0">
                <a:solidFill>
                  <a:srgbClr val="C55A11"/>
                </a:solidFill>
                <a:latin typeface="Calibri"/>
                <a:cs typeface="Calibri"/>
              </a:rPr>
              <a:t>i	j</a:t>
            </a:r>
            <a:endParaRPr sz="1850">
              <a:latin typeface="Calibri"/>
              <a:cs typeface="Calibri"/>
            </a:endParaRPr>
          </a:p>
          <a:p>
            <a:pPr marL="506730">
              <a:lnSpc>
                <a:spcPts val="294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graph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then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m</a:t>
            </a:r>
            <a:r>
              <a:rPr sz="2775" b="1" spc="-7" baseline="-31531" dirty="0">
                <a:solidFill>
                  <a:srgbClr val="C55A11"/>
                </a:solidFill>
                <a:latin typeface="Calibri"/>
                <a:cs typeface="Calibri"/>
              </a:rPr>
              <a:t>i</a:t>
            </a:r>
            <a:r>
              <a:rPr sz="2775" b="1" spc="307" baseline="-3153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&lt;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m</a:t>
            </a:r>
            <a:r>
              <a:rPr sz="2775" b="1" baseline="-31531" dirty="0">
                <a:solidFill>
                  <a:srgbClr val="C55A11"/>
                </a:solidFill>
                <a:latin typeface="Calibri"/>
                <a:cs typeface="Calibri"/>
              </a:rPr>
              <a:t>j</a:t>
            </a:r>
            <a:r>
              <a:rPr sz="2775" b="1" spc="307" baseline="-3153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506730" marR="87630" indent="-443865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506730" algn="l"/>
                <a:tab pos="507365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topological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sort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dependency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gives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valid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order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evaluate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semantic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17131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30" dirty="0"/>
              <a:t>Topological</a:t>
            </a:r>
            <a:r>
              <a:rPr sz="3000" spc="-25" dirty="0"/>
              <a:t> </a:t>
            </a:r>
            <a:r>
              <a:rPr sz="3000" spc="-5" dirty="0"/>
              <a:t>Sort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25" dirty="0"/>
              <a:t> </a:t>
            </a:r>
            <a:r>
              <a:rPr sz="3000" spc="-15" dirty="0"/>
              <a:t>Example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7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696" y="2028495"/>
            <a:ext cx="9300845" cy="66643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468630" indent="-443865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468630" algn="l"/>
                <a:tab pos="4692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previous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SDD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Type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declarations</a:t>
            </a:r>
            <a:endParaRPr sz="2800">
              <a:latin typeface="Calibri"/>
              <a:cs typeface="Calibri"/>
            </a:endParaRPr>
          </a:p>
          <a:p>
            <a:pPr marL="468630" indent="-443865">
              <a:lnSpc>
                <a:spcPct val="100000"/>
              </a:lnSpc>
              <a:spcBef>
                <a:spcPts val="1015"/>
              </a:spcBef>
              <a:buFont typeface="Arial"/>
              <a:buChar char="●"/>
              <a:tabLst>
                <a:tab pos="468630" algn="l"/>
                <a:tab pos="4692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topological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sort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as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Get</a:t>
            </a:r>
            <a:r>
              <a:rPr sz="28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id1.entry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Get</a:t>
            </a:r>
            <a:r>
              <a:rPr sz="28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id2.entry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Get</a:t>
            </a:r>
            <a:r>
              <a:rPr sz="28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id3.entry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sz="2775" b="1" spc="-22" baseline="-31531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.type=‘real’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sz="2775" b="1" spc="-15" baseline="-31531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.in=T</a:t>
            </a:r>
            <a:r>
              <a:rPr sz="2775" b="1" spc="-15" baseline="-31531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.type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addtype(id3.entry,</a:t>
            </a:r>
            <a:r>
              <a:rPr sz="28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sz="2775" b="1" baseline="-31531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.in)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sz="2775" b="1" spc="-7" baseline="-3153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.in=L</a:t>
            </a:r>
            <a:r>
              <a:rPr sz="2775" b="1" spc="-7" baseline="-31531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.in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addtype(id2.entry,</a:t>
            </a:r>
            <a:r>
              <a:rPr sz="28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sz="2775" b="1" baseline="-3153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.in)</a:t>
            </a:r>
            <a:endParaRPr sz="2800">
              <a:latin typeface="Calibri"/>
              <a:cs typeface="Calibri"/>
            </a:endParaRPr>
          </a:p>
          <a:p>
            <a:pPr marL="925830" lvl="1" indent="-504825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sz="2775" b="1" spc="-7" baseline="-31531" dirty="0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.in=L</a:t>
            </a:r>
            <a:r>
              <a:rPr sz="2775" b="1" spc="-7" baseline="-31531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.in</a:t>
            </a:r>
            <a:endParaRPr sz="2800">
              <a:latin typeface="Calibri"/>
              <a:cs typeface="Calibri"/>
            </a:endParaRPr>
          </a:p>
          <a:p>
            <a:pPr marL="925830" lvl="1" indent="-68453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25830" algn="l"/>
                <a:tab pos="926465" algn="l"/>
              </a:tabLst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addtype(id1.entry,</a:t>
            </a:r>
            <a:r>
              <a:rPr sz="28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sz="2775" b="1" baseline="-31531" dirty="0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.in)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16925" y="3740499"/>
            <a:ext cx="6880859" cy="4364990"/>
            <a:chOff x="6916925" y="3740499"/>
            <a:chExt cx="6880859" cy="43649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6450" y="4093086"/>
              <a:ext cx="6861224" cy="34992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21687" y="3745262"/>
              <a:ext cx="6871334" cy="4355465"/>
            </a:xfrm>
            <a:custGeom>
              <a:avLst/>
              <a:gdLst/>
              <a:ahLst/>
              <a:cxnLst/>
              <a:rect l="l" t="t" r="r" b="b"/>
              <a:pathLst>
                <a:path w="6871334" h="4355465">
                  <a:moveTo>
                    <a:pt x="0" y="0"/>
                  </a:moveTo>
                  <a:lnTo>
                    <a:pt x="6870749" y="0"/>
                  </a:lnTo>
                  <a:lnTo>
                    <a:pt x="6870749" y="4354974"/>
                  </a:lnTo>
                  <a:lnTo>
                    <a:pt x="0" y="4354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1516</Words>
  <Application>Microsoft Office PowerPoint</Application>
  <PresentationFormat>Custom</PresentationFormat>
  <Paragraphs>314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Compiler Design</vt:lpstr>
      <vt:lpstr>Compiler Design</vt:lpstr>
      <vt:lpstr>Compiler Design  Lecture Overview</vt:lpstr>
      <vt:lpstr>Compiler Design Recap - Evaluating SDDs - Parse tree method</vt:lpstr>
      <vt:lpstr>Compiler Design  Dependency Graphs</vt:lpstr>
      <vt:lpstr>Compiler Design Dependency Graphs - Example</vt:lpstr>
      <vt:lpstr>Compiler Design Dependency Graphs - Example</vt:lpstr>
      <vt:lpstr>Compiler Design  Topological Sort</vt:lpstr>
      <vt:lpstr>Compiler Design  Topological Sort - Example</vt:lpstr>
      <vt:lpstr>Compiler Design Example - Evaluating SDD to implement a Simple Desk Calculator</vt:lpstr>
      <vt:lpstr>Compiler Design Example - Evaluating SDD to implement a Simple Desk Calculator</vt:lpstr>
      <vt:lpstr>Compiler Design Example - Evaluating SDD to implement a Simple Desk Calculator</vt:lpstr>
      <vt:lpstr>Compiler Design Example - Evaluating SDD to implement a Simple Desk Calculator</vt:lpstr>
      <vt:lpstr>Compiler Design Evaluating SDDs - General Remarks</vt:lpstr>
      <vt:lpstr>Compiler Design Evaluating S-Attributed Definitions</vt:lpstr>
      <vt:lpstr>Compiler Design Example </vt:lpstr>
      <vt:lpstr>S-attributed SDDs - Examples</vt:lpstr>
      <vt:lpstr>Compiler Design Example 1 - SDD to count no. of 1s in a Binary Number</vt:lpstr>
      <vt:lpstr>Compiler Design Example 2 - SDD to count no. of 0s in a Binary Number</vt:lpstr>
      <vt:lpstr>Compiler Design Example 3 - SDD to count no. of bits in a Binary Number</vt:lpstr>
      <vt:lpstr>Compiler Design Example 4 - SDD to convert Binary to Decimal</vt:lpstr>
      <vt:lpstr>Compiler Design Example 5 - SDD to convert Binary Fraction to Decimal</vt:lpstr>
      <vt:lpstr>Compiler Design Example 5 - SDD to convert Binary Fraction to Decimal</vt:lpstr>
      <vt:lpstr>Compiler Design Example 6 - SDD to count no. of balanced Parentheses</vt:lpstr>
      <vt:lpstr>Compiler Design Example 7- SDD to convert infix to postfix</vt:lpstr>
      <vt:lpstr>Compiler Design Example 8 - SDD to determine type of each Term and Expression</vt:lpstr>
      <vt:lpstr>Compiler Design Example 8 - SDD to determine type of each Term and Expression</vt:lpstr>
      <vt:lpstr>Compiler Design Example 9 - SDD to Identify the sign of the evaluated expression</vt:lpstr>
      <vt:lpstr>Compiler Design Example 9 - SDD to Identify the sign of the evaluated expression</vt:lpstr>
      <vt:lpstr>Compiler Design Example 9 - SDD to Identify the sign of the evaluated expression (cont.)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24_S-attributed_SDD_Examples</dc:title>
  <cp:lastModifiedBy>Divyaprabha Madhu</cp:lastModifiedBy>
  <cp:revision>13</cp:revision>
  <dcterms:created xsi:type="dcterms:W3CDTF">2022-03-03T03:54:57Z</dcterms:created>
  <dcterms:modified xsi:type="dcterms:W3CDTF">2024-03-05T03:44:25Z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