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hin0Tcz6bi4VVgArpe11xWTpfX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0CAC556-C36D-4AEF-8E7F-5A0D94D7E1C2}">
  <a:tblStyle styleId="{80CAC556-C36D-4AEF-8E7F-5A0D94D7E1C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" type="body"/>
          </p:nvPr>
        </p:nvSpPr>
        <p:spPr>
          <a:xfrm>
            <a:off x="7300912" y="2758752"/>
            <a:ext cx="6600825" cy="452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7300912" y="2758752"/>
            <a:ext cx="6600825" cy="452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538325" y="280323"/>
            <a:ext cx="85051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Example - SDD to implement a Simple Desk Calculator</a:t>
            </a:r>
            <a:endParaRPr sz="3000"/>
          </a:p>
        </p:txBody>
      </p:sp>
      <p:sp>
        <p:nvSpPr>
          <p:cNvPr id="129" name="Google Shape;129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p10"/>
          <p:cNvGraphicFramePr/>
          <p:nvPr/>
        </p:nvGraphicFramePr>
        <p:xfrm>
          <a:off x="1163737" y="27549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{80CAC556-C36D-4AEF-8E7F-5A0D94D7E1C2}</a:tableStyleId>
              </a:tblPr>
              <a:tblGrid>
                <a:gridCol w="2765425"/>
                <a:gridCol w="5229225"/>
              </a:tblGrid>
              <a:tr h="812050">
                <a:tc>
                  <a:txBody>
                    <a:bodyPr/>
                    <a:lstStyle/>
                    <a:p>
                      <a:pPr indent="0" lvl="0" marL="5695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0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	+	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578485" rtl="0" algn="ctr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E.val = E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.val + T.val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0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E.val = T.val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0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	*	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728980" rtl="0" algn="ctr">
                        <a:lnSpc>
                          <a:spcPct val="8324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T.val = T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.val * F.val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0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T.val = F.val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0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F.val = num.lexval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205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F.val = id.lexval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32" name="Google Shape;132;p10"/>
          <p:cNvGrpSpPr/>
          <p:nvPr/>
        </p:nvGrpSpPr>
        <p:grpSpPr>
          <a:xfrm>
            <a:off x="9747199" y="3875849"/>
            <a:ext cx="3616960" cy="2104390"/>
            <a:chOff x="9747199" y="3875849"/>
            <a:chExt cx="3616960" cy="2104390"/>
          </a:xfrm>
        </p:grpSpPr>
        <p:sp>
          <p:nvSpPr>
            <p:cNvPr id="133" name="Google Shape;133;p10"/>
            <p:cNvSpPr/>
            <p:nvPr/>
          </p:nvSpPr>
          <p:spPr>
            <a:xfrm>
              <a:off x="9747199" y="3875849"/>
              <a:ext cx="3616960" cy="2104390"/>
            </a:xfrm>
            <a:custGeom>
              <a:rect b="b" l="l" r="r" t="t"/>
              <a:pathLst>
                <a:path extrusionOk="0" h="2104390" w="3616959">
                  <a:moveTo>
                    <a:pt x="3265792" y="2104199"/>
                  </a:moveTo>
                  <a:lnTo>
                    <a:pt x="350706" y="2104199"/>
                  </a:lnTo>
                  <a:lnTo>
                    <a:pt x="303118" y="2100998"/>
                  </a:lnTo>
                  <a:lnTo>
                    <a:pt x="257475" y="2091672"/>
                  </a:lnTo>
                  <a:lnTo>
                    <a:pt x="214196" y="2076639"/>
                  </a:lnTo>
                  <a:lnTo>
                    <a:pt x="173698" y="2056318"/>
                  </a:lnTo>
                  <a:lnTo>
                    <a:pt x="136400" y="2031125"/>
                  </a:lnTo>
                  <a:lnTo>
                    <a:pt x="102719" y="2001480"/>
                  </a:lnTo>
                  <a:lnTo>
                    <a:pt x="73074" y="1967799"/>
                  </a:lnTo>
                  <a:lnTo>
                    <a:pt x="47881" y="1930501"/>
                  </a:lnTo>
                  <a:lnTo>
                    <a:pt x="27560" y="1890004"/>
                  </a:lnTo>
                  <a:lnTo>
                    <a:pt x="12527" y="1846724"/>
                  </a:lnTo>
                  <a:lnTo>
                    <a:pt x="3201" y="1801081"/>
                  </a:lnTo>
                  <a:lnTo>
                    <a:pt x="0" y="1753492"/>
                  </a:lnTo>
                  <a:lnTo>
                    <a:pt x="0" y="350706"/>
                  </a:lnTo>
                  <a:lnTo>
                    <a:pt x="3201" y="303118"/>
                  </a:lnTo>
                  <a:lnTo>
                    <a:pt x="12527" y="257475"/>
                  </a:lnTo>
                  <a:lnTo>
                    <a:pt x="27560" y="214195"/>
                  </a:lnTo>
                  <a:lnTo>
                    <a:pt x="47881" y="173698"/>
                  </a:lnTo>
                  <a:lnTo>
                    <a:pt x="73074" y="136400"/>
                  </a:lnTo>
                  <a:lnTo>
                    <a:pt x="102719" y="102719"/>
                  </a:lnTo>
                  <a:lnTo>
                    <a:pt x="136400" y="73074"/>
                  </a:lnTo>
                  <a:lnTo>
                    <a:pt x="173698" y="47881"/>
                  </a:lnTo>
                  <a:lnTo>
                    <a:pt x="214196" y="27560"/>
                  </a:lnTo>
                  <a:lnTo>
                    <a:pt x="257475" y="12527"/>
                  </a:lnTo>
                  <a:lnTo>
                    <a:pt x="303118" y="3201"/>
                  </a:lnTo>
                  <a:lnTo>
                    <a:pt x="350706" y="0"/>
                  </a:lnTo>
                  <a:lnTo>
                    <a:pt x="3265792" y="0"/>
                  </a:lnTo>
                  <a:lnTo>
                    <a:pt x="3311891" y="3041"/>
                  </a:lnTo>
                  <a:lnTo>
                    <a:pt x="3356809" y="12015"/>
                  </a:lnTo>
                  <a:lnTo>
                    <a:pt x="3400002" y="26695"/>
                  </a:lnTo>
                  <a:lnTo>
                    <a:pt x="3440925" y="46857"/>
                  </a:lnTo>
                  <a:lnTo>
                    <a:pt x="3479033" y="72273"/>
                  </a:lnTo>
                  <a:lnTo>
                    <a:pt x="3513779" y="102719"/>
                  </a:lnTo>
                  <a:lnTo>
                    <a:pt x="3544225" y="137466"/>
                  </a:lnTo>
                  <a:lnTo>
                    <a:pt x="3569642" y="175574"/>
                  </a:lnTo>
                  <a:lnTo>
                    <a:pt x="3589803" y="216497"/>
                  </a:lnTo>
                  <a:lnTo>
                    <a:pt x="3604484" y="259690"/>
                  </a:lnTo>
                  <a:lnTo>
                    <a:pt x="3613458" y="304608"/>
                  </a:lnTo>
                  <a:lnTo>
                    <a:pt x="3616499" y="350706"/>
                  </a:lnTo>
                  <a:lnTo>
                    <a:pt x="3616499" y="1753492"/>
                  </a:lnTo>
                  <a:lnTo>
                    <a:pt x="3613298" y="1801081"/>
                  </a:lnTo>
                  <a:lnTo>
                    <a:pt x="3603972" y="1846724"/>
                  </a:lnTo>
                  <a:lnTo>
                    <a:pt x="3588939" y="1890004"/>
                  </a:lnTo>
                  <a:lnTo>
                    <a:pt x="3568618" y="1930501"/>
                  </a:lnTo>
                  <a:lnTo>
                    <a:pt x="3543425" y="1967799"/>
                  </a:lnTo>
                  <a:lnTo>
                    <a:pt x="3513780" y="2001480"/>
                  </a:lnTo>
                  <a:lnTo>
                    <a:pt x="3480099" y="2031125"/>
                  </a:lnTo>
                  <a:lnTo>
                    <a:pt x="3442801" y="2056318"/>
                  </a:lnTo>
                  <a:lnTo>
                    <a:pt x="3402303" y="2076639"/>
                  </a:lnTo>
                  <a:lnTo>
                    <a:pt x="3359024" y="2091672"/>
                  </a:lnTo>
                  <a:lnTo>
                    <a:pt x="3313381" y="2100998"/>
                  </a:lnTo>
                  <a:lnTo>
                    <a:pt x="3265792" y="2104199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9747199" y="3875849"/>
              <a:ext cx="3616960" cy="2104390"/>
            </a:xfrm>
            <a:custGeom>
              <a:rect b="b" l="l" r="r" t="t"/>
              <a:pathLst>
                <a:path extrusionOk="0" h="2104390" w="3616959">
                  <a:moveTo>
                    <a:pt x="0" y="350706"/>
                  </a:moveTo>
                  <a:lnTo>
                    <a:pt x="3201" y="303118"/>
                  </a:lnTo>
                  <a:lnTo>
                    <a:pt x="12527" y="257475"/>
                  </a:lnTo>
                  <a:lnTo>
                    <a:pt x="27560" y="214195"/>
                  </a:lnTo>
                  <a:lnTo>
                    <a:pt x="47881" y="173698"/>
                  </a:lnTo>
                  <a:lnTo>
                    <a:pt x="73074" y="136400"/>
                  </a:lnTo>
                  <a:lnTo>
                    <a:pt x="102719" y="102719"/>
                  </a:lnTo>
                  <a:lnTo>
                    <a:pt x="136400" y="73074"/>
                  </a:lnTo>
                  <a:lnTo>
                    <a:pt x="173698" y="47881"/>
                  </a:lnTo>
                  <a:lnTo>
                    <a:pt x="214196" y="27560"/>
                  </a:lnTo>
                  <a:lnTo>
                    <a:pt x="257475" y="12527"/>
                  </a:lnTo>
                  <a:lnTo>
                    <a:pt x="303118" y="3201"/>
                  </a:lnTo>
                  <a:lnTo>
                    <a:pt x="350706" y="0"/>
                  </a:lnTo>
                  <a:lnTo>
                    <a:pt x="3265792" y="0"/>
                  </a:lnTo>
                  <a:lnTo>
                    <a:pt x="3311891" y="3041"/>
                  </a:lnTo>
                  <a:lnTo>
                    <a:pt x="3356809" y="12015"/>
                  </a:lnTo>
                  <a:lnTo>
                    <a:pt x="3400002" y="26695"/>
                  </a:lnTo>
                  <a:lnTo>
                    <a:pt x="3440925" y="46857"/>
                  </a:lnTo>
                  <a:lnTo>
                    <a:pt x="3479033" y="72273"/>
                  </a:lnTo>
                  <a:lnTo>
                    <a:pt x="3513779" y="102719"/>
                  </a:lnTo>
                  <a:lnTo>
                    <a:pt x="3544225" y="137466"/>
                  </a:lnTo>
                  <a:lnTo>
                    <a:pt x="3569642" y="175574"/>
                  </a:lnTo>
                  <a:lnTo>
                    <a:pt x="3589803" y="216497"/>
                  </a:lnTo>
                  <a:lnTo>
                    <a:pt x="3604484" y="259690"/>
                  </a:lnTo>
                  <a:lnTo>
                    <a:pt x="3613458" y="304608"/>
                  </a:lnTo>
                  <a:lnTo>
                    <a:pt x="3616499" y="350706"/>
                  </a:lnTo>
                  <a:lnTo>
                    <a:pt x="3616499" y="1753492"/>
                  </a:lnTo>
                  <a:lnTo>
                    <a:pt x="3613298" y="1801081"/>
                  </a:lnTo>
                  <a:lnTo>
                    <a:pt x="3603972" y="1846724"/>
                  </a:lnTo>
                  <a:lnTo>
                    <a:pt x="3588939" y="1890004"/>
                  </a:lnTo>
                  <a:lnTo>
                    <a:pt x="3568618" y="1930501"/>
                  </a:lnTo>
                  <a:lnTo>
                    <a:pt x="3543425" y="1967799"/>
                  </a:lnTo>
                  <a:lnTo>
                    <a:pt x="3513780" y="2001480"/>
                  </a:lnTo>
                  <a:lnTo>
                    <a:pt x="3480099" y="2031125"/>
                  </a:lnTo>
                  <a:lnTo>
                    <a:pt x="3442801" y="2056318"/>
                  </a:lnTo>
                  <a:lnTo>
                    <a:pt x="3402303" y="2076639"/>
                  </a:lnTo>
                  <a:lnTo>
                    <a:pt x="3359024" y="2091672"/>
                  </a:lnTo>
                  <a:lnTo>
                    <a:pt x="3313381" y="2100998"/>
                  </a:lnTo>
                  <a:lnTo>
                    <a:pt x="3265792" y="2104199"/>
                  </a:lnTo>
                  <a:lnTo>
                    <a:pt x="350706" y="2104199"/>
                  </a:lnTo>
                  <a:lnTo>
                    <a:pt x="303118" y="2100998"/>
                  </a:lnTo>
                  <a:lnTo>
                    <a:pt x="257475" y="2091672"/>
                  </a:lnTo>
                  <a:lnTo>
                    <a:pt x="214196" y="2076639"/>
                  </a:lnTo>
                  <a:lnTo>
                    <a:pt x="173698" y="2056318"/>
                  </a:lnTo>
                  <a:lnTo>
                    <a:pt x="136400" y="2031125"/>
                  </a:lnTo>
                  <a:lnTo>
                    <a:pt x="102719" y="2001480"/>
                  </a:lnTo>
                  <a:lnTo>
                    <a:pt x="73074" y="1967799"/>
                  </a:lnTo>
                  <a:lnTo>
                    <a:pt x="47881" y="1930501"/>
                  </a:lnTo>
                  <a:lnTo>
                    <a:pt x="27560" y="1890004"/>
                  </a:lnTo>
                  <a:lnTo>
                    <a:pt x="12527" y="1846724"/>
                  </a:lnTo>
                  <a:lnTo>
                    <a:pt x="3201" y="1801081"/>
                  </a:lnTo>
                  <a:lnTo>
                    <a:pt x="0" y="1753492"/>
                  </a:lnTo>
                  <a:lnTo>
                    <a:pt x="0" y="350706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10"/>
          <p:cNvSpPr txBox="1"/>
          <p:nvPr/>
        </p:nvSpPr>
        <p:spPr>
          <a:xfrm>
            <a:off x="9922943" y="4260946"/>
            <a:ext cx="3186430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EA267"/>
                </a:solidFill>
                <a:latin typeface="Calibri"/>
                <a:ea typeface="Calibri"/>
                <a:cs typeface="Calibri"/>
                <a:sym typeface="Calibri"/>
              </a:rPr>
              <a:t>num.lexval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gets its  value from the lexical  analyser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538331" y="280327"/>
            <a:ext cx="301180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Types of Attributes</a:t>
            </a:r>
            <a:endParaRPr sz="3000"/>
          </a:p>
        </p:txBody>
      </p:sp>
      <p:sp>
        <p:nvSpPr>
          <p:cNvPr id="141" name="Google Shape;141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1"/>
          <p:cNvSpPr txBox="1"/>
          <p:nvPr/>
        </p:nvSpPr>
        <p:spPr>
          <a:xfrm>
            <a:off x="447396" y="2998846"/>
            <a:ext cx="11266805" cy="2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are two kinds of attributes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Synthesized Attributes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computed from the values of the attributes of  the children nodes and itself.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12065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Inherited Attributes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computed from the values of the attributes of  both the siblings and the parent nodes.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538331" y="280327"/>
            <a:ext cx="35712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Synthesised Attributes</a:t>
            </a:r>
            <a:endParaRPr sz="3000"/>
          </a:p>
        </p:txBody>
      </p:sp>
      <p:sp>
        <p:nvSpPr>
          <p:cNvPr id="149" name="Google Shape;149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>
            <a:off x="472871" y="3242863"/>
            <a:ext cx="80640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45593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Syntax	Directed	Definition	associates	to	each  non terminal a synthesized attribute called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33020" rtl="0" algn="l">
              <a:lnSpc>
                <a:spcPct val="100400"/>
              </a:lnSpc>
              <a:spcBef>
                <a:spcPts val="86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Terminal symbols are assumed to have synthesised  attributes supplied by the lexical analyser.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1016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example, in the given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parse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tree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digit.lexval 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gets its value from the lexer.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12"/>
          <p:cNvGrpSpPr/>
          <p:nvPr/>
        </p:nvGrpSpPr>
        <p:grpSpPr>
          <a:xfrm>
            <a:off x="8919787" y="3275587"/>
            <a:ext cx="5364480" cy="4176395"/>
            <a:chOff x="8919787" y="3275587"/>
            <a:chExt cx="5364480" cy="4176395"/>
          </a:xfrm>
        </p:grpSpPr>
        <p:pic>
          <p:nvPicPr>
            <p:cNvPr id="153" name="Google Shape;153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055859" y="3426031"/>
              <a:ext cx="5135651" cy="4006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12"/>
            <p:cNvSpPr/>
            <p:nvPr/>
          </p:nvSpPr>
          <p:spPr>
            <a:xfrm>
              <a:off x="8919787" y="3275587"/>
              <a:ext cx="5364480" cy="4176395"/>
            </a:xfrm>
            <a:custGeom>
              <a:rect b="b" l="l" r="r" t="t"/>
              <a:pathLst>
                <a:path extrusionOk="0" h="4176395" w="5364480">
                  <a:moveTo>
                    <a:pt x="0" y="0"/>
                  </a:moveTo>
                  <a:lnTo>
                    <a:pt x="5364024" y="0"/>
                  </a:lnTo>
                  <a:lnTo>
                    <a:pt x="5364024" y="4175999"/>
                  </a:lnTo>
                  <a:lnTo>
                    <a:pt x="0" y="4175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538331" y="280327"/>
            <a:ext cx="357124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Synthesised Attributes</a:t>
            </a:r>
            <a:endParaRPr sz="3000"/>
          </a:p>
        </p:txBody>
      </p:sp>
      <p:sp>
        <p:nvSpPr>
          <p:cNvPr id="160" name="Google Shape;160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"/>
          <p:cNvSpPr txBox="1"/>
          <p:nvPr/>
        </p:nvSpPr>
        <p:spPr>
          <a:xfrm>
            <a:off x="472871" y="2030026"/>
            <a:ext cx="11118300" cy="14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443865" lvl="0" marL="455930" marR="508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calls	define	values	of	Dummy	synthesized	attributes	of	the  non-terminal on the left-hand side of the production.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example,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print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the given table -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3" name="Google Shape;163;p13"/>
          <p:cNvGraphicFramePr/>
          <p:nvPr/>
        </p:nvGraphicFramePr>
        <p:xfrm>
          <a:off x="7047687" y="29948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{80CAC556-C36D-4AEF-8E7F-5A0D94D7E1C2}</a:tableStyleId>
              </a:tblPr>
              <a:tblGrid>
                <a:gridCol w="2530400"/>
                <a:gridCol w="4785075"/>
              </a:tblGrid>
              <a:tr h="609550">
                <a:tc>
                  <a:txBody>
                    <a:bodyPr/>
                    <a:lstStyle/>
                    <a:p>
                      <a:pPr indent="0" lvl="0" marL="742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print(E.val)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	+	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1028700" marR="0" rtl="0" algn="l">
                        <a:lnSpc>
                          <a:spcPct val="786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E.val = E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.val + T.val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E.val = T.val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9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	*	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953769" marR="0" rtl="0" algn="l">
                        <a:lnSpc>
                          <a:spcPct val="7864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T.val = T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.val * F.val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T.val = F.val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(E)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F.val = E.val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F.val = digit.lexval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	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F.val = id.lexval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538331" y="280327"/>
            <a:ext cx="377253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S-Attributed Definitions</a:t>
            </a:r>
            <a:endParaRPr sz="3000"/>
          </a:p>
        </p:txBody>
      </p:sp>
      <p:sp>
        <p:nvSpPr>
          <p:cNvPr id="169" name="Google Shape;169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 txBox="1"/>
          <p:nvPr/>
        </p:nvSpPr>
        <p:spPr>
          <a:xfrm>
            <a:off x="472871" y="2780463"/>
            <a:ext cx="8074025" cy="42462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455930" marR="10795" rtl="0" algn="just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 SDD with only synthesized attributes is called an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S-Attributed Definition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6350" rtl="0" algn="just">
              <a:lnSpc>
                <a:spcPct val="100400"/>
              </a:lnSpc>
              <a:spcBef>
                <a:spcPts val="86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Evaluation order - Semantic rules in a S-Attributed  Definition can be evaluated by a bottom-up or 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Post-Order traversal of the parse-tree.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above arithmetic grammar is an example of an  S-Attributed Definition.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7780" rtl="0" algn="just">
              <a:lnSpc>
                <a:spcPct val="100400"/>
              </a:lnSpc>
              <a:spcBef>
                <a:spcPts val="9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figure represents the annotated parse-tree for  the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3*5+4n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14"/>
          <p:cNvGrpSpPr/>
          <p:nvPr/>
        </p:nvGrpSpPr>
        <p:grpSpPr>
          <a:xfrm>
            <a:off x="8773487" y="2969187"/>
            <a:ext cx="5568315" cy="4335145"/>
            <a:chOff x="8773487" y="2969187"/>
            <a:chExt cx="5568315" cy="4335145"/>
          </a:xfrm>
        </p:grpSpPr>
        <p:pic>
          <p:nvPicPr>
            <p:cNvPr id="173" name="Google Shape;173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14556" y="3125174"/>
              <a:ext cx="5331073" cy="41586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Google Shape;174;p14"/>
            <p:cNvSpPr/>
            <p:nvPr/>
          </p:nvSpPr>
          <p:spPr>
            <a:xfrm>
              <a:off x="8773487" y="2969187"/>
              <a:ext cx="5568315" cy="4335145"/>
            </a:xfrm>
            <a:custGeom>
              <a:rect b="b" l="l" r="r" t="t"/>
              <a:pathLst>
                <a:path extrusionOk="0" h="4335145" w="5568315">
                  <a:moveTo>
                    <a:pt x="0" y="0"/>
                  </a:moveTo>
                  <a:lnTo>
                    <a:pt x="5567774" y="0"/>
                  </a:lnTo>
                  <a:lnTo>
                    <a:pt x="5567774" y="4334549"/>
                  </a:lnTo>
                  <a:lnTo>
                    <a:pt x="0" y="433454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/>
          <p:nvPr>
            <p:ph type="title"/>
          </p:nvPr>
        </p:nvSpPr>
        <p:spPr>
          <a:xfrm>
            <a:off x="538323" y="280325"/>
            <a:ext cx="4055400" cy="10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Inherited Attributes</a:t>
            </a:r>
            <a:endParaRPr sz="3000"/>
          </a:p>
        </p:txBody>
      </p:sp>
      <p:sp>
        <p:nvSpPr>
          <p:cNvPr id="180" name="Google Shape;180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 txBox="1"/>
          <p:nvPr/>
        </p:nvSpPr>
        <p:spPr>
          <a:xfrm>
            <a:off x="447396" y="3066951"/>
            <a:ext cx="12298045" cy="4370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-443865" lvl="0" marL="455930" marR="16510" rtl="0" algn="l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Inherited Attributes are useful for expressing the dependence of a construct on  the context in which it appears.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20955" rtl="0" algn="l">
              <a:lnSpc>
                <a:spcPct val="100400"/>
              </a:lnSpc>
              <a:spcBef>
                <a:spcPts val="8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Unlike synthesized attributes, the order in which the inherited attributes of the  children are computed is important.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Inherited attributes of the children can depend from both left and right siblings.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9685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Evaluation	Order	-	Inherited	attributes	cannot	be	evaluated	by	a	simple  PreOrder traversal of the parse-tree.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5080" rtl="0" algn="l">
              <a:lnSpc>
                <a:spcPct val="100400"/>
              </a:lnSpc>
              <a:spcBef>
                <a:spcPts val="98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Exception - Inherited attributes that </a:t>
            </a:r>
            <a:r>
              <a:rPr b="1" i="0" lang="en-US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do not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depend on right children can be  evaluated by a classical PreOrder traversal.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>
            <p:ph type="title"/>
          </p:nvPr>
        </p:nvSpPr>
        <p:spPr>
          <a:xfrm>
            <a:off x="538331" y="280327"/>
            <a:ext cx="47802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Inherited Attributes - Example</a:t>
            </a:r>
            <a:endParaRPr sz="3000"/>
          </a:p>
        </p:txBody>
      </p:sp>
      <p:sp>
        <p:nvSpPr>
          <p:cNvPr id="188" name="Google Shape;188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6"/>
          <p:cNvSpPr txBox="1"/>
          <p:nvPr/>
        </p:nvSpPr>
        <p:spPr>
          <a:xfrm>
            <a:off x="472871" y="2497701"/>
            <a:ext cx="4366260" cy="874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575">
            <a:spAutoFit/>
          </a:bodyPr>
          <a:lstStyle/>
          <a:p>
            <a:pPr indent="-443865" lvl="0" marL="45593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	the	following  directed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5182354" y="2497701"/>
            <a:ext cx="972819" cy="8743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575">
            <a:spAutoFit/>
          </a:bodyPr>
          <a:lstStyle/>
          <a:p>
            <a:pPr indent="-238125" lvl="0" marL="250190" marR="5080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syntax  Type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2608347" y="2919976"/>
            <a:ext cx="23609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definition	for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916224" y="3348601"/>
            <a:ext cx="195897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Declarations.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4951029" y="3901051"/>
            <a:ext cx="107950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has	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472871" y="3901051"/>
            <a:ext cx="4189095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non	terminal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 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synthesized		attribute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5337241" y="4329676"/>
            <a:ext cx="6864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472871" y="4758301"/>
            <a:ext cx="5690100" cy="27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455930" marR="2159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determined by the keyword in the  declaration.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production		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	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	L	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 associated	with	the	semantic		rule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L.in	=	T.type;	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which	set		the  inherited attribute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L.in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8" name="Google Shape;198;p16"/>
          <p:cNvGraphicFramePr/>
          <p:nvPr/>
        </p:nvGraphicFramePr>
        <p:xfrm>
          <a:off x="7300912" y="2758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{80CAC556-C36D-4AEF-8E7F-5A0D94D7E1C2}</a:tableStyleId>
              </a:tblPr>
              <a:tblGrid>
                <a:gridCol w="2221875"/>
                <a:gridCol w="4336425"/>
              </a:tblGrid>
              <a:tr h="609550">
                <a:tc>
                  <a:txBody>
                    <a:bodyPr/>
                    <a:lstStyle/>
                    <a:p>
                      <a:pPr indent="0" lvl="0" marL="2978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195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Rule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-&gt; T 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L.in = T.type;}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int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T.type = integer;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55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-&gt; real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T.type = float;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0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-&gt; L</a:t>
                      </a:r>
                      <a:r>
                        <a:rPr b="1" baseline="-25000" lang="en-US" sz="2775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645160" rtl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L</a:t>
                      </a:r>
                      <a:r>
                        <a:rPr b="1" baseline="-25000" i="1" lang="en-US" sz="2775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.in= L.in;  addType(id.entry, L.in);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02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 -&gt; id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 addType(id.entry, L.in); }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538331" y="280327"/>
            <a:ext cx="47802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Inherited Attributes - Example</a:t>
            </a:r>
            <a:endParaRPr sz="3000"/>
          </a:p>
        </p:txBody>
      </p:sp>
      <p:sp>
        <p:nvSpPr>
          <p:cNvPr id="204" name="Google Shape;204;p1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7"/>
          <p:cNvSpPr txBox="1"/>
          <p:nvPr/>
        </p:nvSpPr>
        <p:spPr>
          <a:xfrm>
            <a:off x="472871" y="3429950"/>
            <a:ext cx="6036900" cy="22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443865" lvl="0" marL="455930" marR="5080" rtl="0" algn="just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given diagram illustrates the  annotated parse-tree for the input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real id1, id2, id3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28575" rtl="0" algn="just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L.in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then inherited top-down the  tree by the other L-nodes.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472871" y="5801288"/>
            <a:ext cx="1840864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At	each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addtype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2403973" y="5801288"/>
            <a:ext cx="4036060" cy="880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236854" lvl="0" marL="1270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L-node	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procedure  inserts	the	type	of	the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>
            <a:off x="884199" y="7076163"/>
            <a:ext cx="46881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identifier into the symbol table.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" name="Google Shape;210;p17"/>
          <p:cNvGrpSpPr/>
          <p:nvPr/>
        </p:nvGrpSpPr>
        <p:grpSpPr>
          <a:xfrm>
            <a:off x="7310437" y="3627954"/>
            <a:ext cx="6692900" cy="3324225"/>
            <a:chOff x="7310437" y="3627954"/>
            <a:chExt cx="6692900" cy="3324225"/>
          </a:xfrm>
        </p:grpSpPr>
        <p:pic>
          <p:nvPicPr>
            <p:cNvPr id="211" name="Google Shape;21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583595" y="3632718"/>
              <a:ext cx="6173098" cy="32341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17"/>
            <p:cNvSpPr/>
            <p:nvPr/>
          </p:nvSpPr>
          <p:spPr>
            <a:xfrm>
              <a:off x="7310437" y="3627954"/>
              <a:ext cx="6692900" cy="3324225"/>
            </a:xfrm>
            <a:custGeom>
              <a:rect b="b" l="l" r="r" t="t"/>
              <a:pathLst>
                <a:path extrusionOk="0" h="3324225" w="6692900">
                  <a:moveTo>
                    <a:pt x="0" y="0"/>
                  </a:moveTo>
                  <a:lnTo>
                    <a:pt x="6692574" y="0"/>
                  </a:lnTo>
                  <a:lnTo>
                    <a:pt x="6692574" y="3324200"/>
                  </a:lnTo>
                  <a:lnTo>
                    <a:pt x="0" y="33242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538331" y="280327"/>
            <a:ext cx="579564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Evaluating SDDs - Parse Tree method</a:t>
            </a:r>
            <a:endParaRPr sz="3000"/>
          </a:p>
        </p:txBody>
      </p:sp>
      <p:sp>
        <p:nvSpPr>
          <p:cNvPr id="218" name="Google Shape;218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 txBox="1"/>
          <p:nvPr/>
        </p:nvSpPr>
        <p:spPr>
          <a:xfrm>
            <a:off x="723525" y="3418033"/>
            <a:ext cx="101004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Evaluating an SDD over a given input consists of the following steps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271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 Parse Tree for given input.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Construct Dependency graph.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Topologically sort the nodes of Dependency graph.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271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Produce as output Annotated Parse Tree.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34" y="3863769"/>
            <a:ext cx="816419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2: Syntax Directed Definitions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5" name="Google Shape;65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459024" y="2558863"/>
            <a:ext cx="5862955" cy="432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Semantic Analysis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What is Syntax Directed Translation?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Semantic Rules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Syntax–directed Definitions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Types of Attributes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S–Attributed SDD and its evaluation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1" y="280327"/>
            <a:ext cx="28549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Semantic Analysis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447400" y="2896780"/>
            <a:ext cx="11286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Semantic	Analysis	computes	additional	information	related	to	the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447633" y="3348758"/>
            <a:ext cx="11286000" cy="3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8425">
            <a:spAutoFit/>
          </a:bodyPr>
          <a:lstStyle/>
          <a:p>
            <a:pPr indent="0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meaning of the program once the syntactic structure is known.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typed languages as C, semantic analysis involves adding information to  the symbol table and performing type checking.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information to be computed is beyond the capabilities of standard  parsing techniques, therefore it is not regarded as syntax.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715" rtl="0" algn="l">
              <a:lnSpc>
                <a:spcPct val="100400"/>
              </a:lnSpc>
              <a:spcBef>
                <a:spcPts val="9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Semantic Analysis, we need both a Representation Formalism and an  Implementation Mechanism.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4"/>
          <p:cNvSpPr txBox="1"/>
          <p:nvPr/>
        </p:nvSpPr>
        <p:spPr>
          <a:xfrm>
            <a:off x="447396" y="6814588"/>
            <a:ext cx="11240770" cy="1303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443865" lvl="0" marL="455930" marR="5080" rtl="0" algn="l">
              <a:lnSpc>
                <a:spcPct val="1004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Syntax	Directed	Definition  is	an	illustration	of	Representation  Formalism and Syntax Directed Translation is an illustration of Implementation Mechanism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538331" y="280327"/>
            <a:ext cx="606361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What is a Syntax Directed Translation?</a:t>
            </a:r>
            <a:endParaRPr sz="3000"/>
          </a:p>
        </p:txBody>
      </p:sp>
      <p:sp>
        <p:nvSpPr>
          <p:cNvPr id="83" name="Google Shape;83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472871" y="2850725"/>
            <a:ext cx="11275800" cy="4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455930" marR="6985" rtl="0" algn="l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Principle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Syntax Directed Translation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states that the meaning of an  input sentence is related to its syntactic structure, i.e., to its Parse-Tree.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41910" rtl="0" algn="l">
              <a:lnSpc>
                <a:spcPct val="100400"/>
              </a:lnSpc>
              <a:spcBef>
                <a:spcPts val="86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Translations for programming language constructs guided by context-free  grammars.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4953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We	associate 	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attributes	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	the	grammar	symbols	representing	the  language constructs.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5080" rtl="0" algn="l">
              <a:lnSpc>
                <a:spcPct val="100400"/>
              </a:lnSpc>
              <a:spcBef>
                <a:spcPts val="9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Values for attributes are computed by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Semantic Rules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associated with  grammar productions.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Semantic Rules</a:t>
            </a:r>
            <a:endParaRPr sz="3000"/>
          </a:p>
        </p:txBody>
      </p:sp>
      <p:sp>
        <p:nvSpPr>
          <p:cNvPr id="91" name="Google Shape;91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 txBox="1"/>
          <p:nvPr/>
        </p:nvSpPr>
        <p:spPr>
          <a:xfrm>
            <a:off x="412455" y="3274588"/>
            <a:ext cx="11359515" cy="2969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590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are two notations for attaching semantic rules:-SDD / SDT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97155" rtl="0" algn="l">
              <a:lnSpc>
                <a:spcPct val="100400"/>
              </a:lnSpc>
              <a:spcBef>
                <a:spcPts val="193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Syntax	Directed	Definitions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	High-level	specification	hiding	many  implementation details.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5080" rtl="0" algn="l">
              <a:lnSpc>
                <a:spcPct val="100400"/>
              </a:lnSpc>
              <a:spcBef>
                <a:spcPts val="9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Translation Schemes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More implementation oriented, indicates the order  in which semantic rules are to be evaluated.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Semantic Rules</a:t>
            </a:r>
            <a:endParaRPr sz="3000"/>
          </a:p>
        </p:txBody>
      </p:sp>
      <p:sp>
        <p:nvSpPr>
          <p:cNvPr id="99" name="Google Shape;99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7"/>
          <p:cNvSpPr txBox="1"/>
          <p:nvPr/>
        </p:nvSpPr>
        <p:spPr>
          <a:xfrm>
            <a:off x="605325" y="2867558"/>
            <a:ext cx="6435725" cy="3346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Evaluation of Semantic Rules may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1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Generate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Insert information into the Symbol Table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Perform Semantic Check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Issue error messages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538331" y="280327"/>
            <a:ext cx="528764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Syntax Directed Definitions (SDD)</a:t>
            </a:r>
            <a:endParaRPr sz="3000"/>
          </a:p>
        </p:txBody>
      </p:sp>
      <p:sp>
        <p:nvSpPr>
          <p:cNvPr id="107" name="Google Shape;107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8"/>
          <p:cNvSpPr txBox="1"/>
          <p:nvPr/>
        </p:nvSpPr>
        <p:spPr>
          <a:xfrm>
            <a:off x="447400" y="2461400"/>
            <a:ext cx="8380200" cy="5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825">
            <a:spAutoFit/>
          </a:bodyPr>
          <a:lstStyle/>
          <a:p>
            <a:pPr indent="-443865" lvl="0" marL="455930" marR="24130" rtl="0" algn="just">
              <a:lnSpc>
                <a:spcPct val="118892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Syntax Directed Definitions (SDD)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are a generalization  of context-free grammars in which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17145" rtl="0" algn="just">
              <a:lnSpc>
                <a:spcPct val="100400"/>
              </a:lnSpc>
              <a:spcBef>
                <a:spcPts val="86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Grammar symbols have an associated set of 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attributes.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39370" rtl="0" algn="just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Productions are associated with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Semantic Rules 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computing the values of attributes.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00400"/>
              </a:lnSpc>
              <a:spcBef>
                <a:spcPts val="98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formalism generates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Annotated Parse Trees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 where each node of the tree is a record with a field  for each attribute.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116839" rtl="0" algn="just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-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F.val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indicates the attribute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val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 grammar symbol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" name="Google Shape;110;p8"/>
          <p:cNvGrpSpPr/>
          <p:nvPr/>
        </p:nvGrpSpPr>
        <p:grpSpPr>
          <a:xfrm>
            <a:off x="9092137" y="3198987"/>
            <a:ext cx="5364480" cy="4176395"/>
            <a:chOff x="9092137" y="3198987"/>
            <a:chExt cx="5364480" cy="4176395"/>
          </a:xfrm>
        </p:grpSpPr>
        <p:pic>
          <p:nvPicPr>
            <p:cNvPr id="111" name="Google Shape;111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228209" y="3349430"/>
              <a:ext cx="5135651" cy="4006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8"/>
            <p:cNvSpPr/>
            <p:nvPr/>
          </p:nvSpPr>
          <p:spPr>
            <a:xfrm>
              <a:off x="9092137" y="3198987"/>
              <a:ext cx="5364480" cy="4176395"/>
            </a:xfrm>
            <a:custGeom>
              <a:rect b="b" l="l" r="r" t="t"/>
              <a:pathLst>
                <a:path extrusionOk="0" h="4176395" w="5364480">
                  <a:moveTo>
                    <a:pt x="0" y="0"/>
                  </a:moveTo>
                  <a:lnTo>
                    <a:pt x="5364024" y="0"/>
                  </a:lnTo>
                  <a:lnTo>
                    <a:pt x="5364024" y="4175999"/>
                  </a:lnTo>
                  <a:lnTo>
                    <a:pt x="0" y="4175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45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>
            <p:ph type="title"/>
          </p:nvPr>
        </p:nvSpPr>
        <p:spPr>
          <a:xfrm>
            <a:off x="538331" y="280327"/>
            <a:ext cx="528764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Syntax Directed Definitions (SDD)</a:t>
            </a:r>
            <a:endParaRPr sz="3000"/>
          </a:p>
        </p:txBody>
      </p:sp>
      <p:sp>
        <p:nvSpPr>
          <p:cNvPr id="118" name="Google Shape;118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 txBox="1"/>
          <p:nvPr/>
        </p:nvSpPr>
        <p:spPr>
          <a:xfrm>
            <a:off x="475599" y="2502895"/>
            <a:ext cx="12226925" cy="3775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Formally, SDDs are defined as follows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0" marR="1861820" rtl="0" algn="l">
              <a:lnSpc>
                <a:spcPct val="1295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Each production,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 α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is associated with a set of semantic rules -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:= f ( c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, c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, . . . , c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0" marR="8611235" rtl="0" algn="l">
              <a:lnSpc>
                <a:spcPct val="155357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a function,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either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65200" marR="55880" rtl="0" algn="l">
              <a:lnSpc>
                <a:spcPct val="1004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1.	A synthesized attribute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, c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, . . . , c</a:t>
            </a:r>
            <a:r>
              <a:rPr b="1" baseline="-25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are attributes of the grammar  symbols of the production, or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9"/>
          <p:cNvSpPr txBox="1"/>
          <p:nvPr/>
        </p:nvSpPr>
        <p:spPr>
          <a:xfrm>
            <a:off x="10003600" y="6506359"/>
            <a:ext cx="2035810" cy="3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	2	k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726743" y="6534964"/>
            <a:ext cx="117246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2.	An	inherited	attribute	of	a	grammar	symbol	in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	and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,	c  ,	.	.	.	,	c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1185000" y="7244076"/>
            <a:ext cx="79287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attributes of grammar symbols in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or attributes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2022-03-03T03:54:32Z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