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i3vC2nBTuBD9zVva7L8CeCDFMl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F77602-21FB-4F2A-9510-B957B73B7C11}">
  <a:tblStyle styleId="{AAF77602-21FB-4F2A-9510-B957B73B7C1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" type="body"/>
          </p:nvPr>
        </p:nvSpPr>
        <p:spPr>
          <a:xfrm>
            <a:off x="1507762" y="2970077"/>
            <a:ext cx="8610600" cy="326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1507762" y="2970077"/>
            <a:ext cx="8610600" cy="326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hyperlink" Target="https://gateoverflow.in/1738/Gate-cse-1998-question-23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658188"/>
            <a:ext cx="2843062" cy="426022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538325" y="280323"/>
            <a:ext cx="102203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- Evaluating SDD to implement a Simple Desk Calculator</a:t>
            </a:r>
            <a:endParaRPr sz="3000"/>
          </a:p>
        </p:txBody>
      </p:sp>
      <p:sp>
        <p:nvSpPr>
          <p:cNvPr id="126" name="Google Shape;126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10"/>
          <p:cNvGraphicFramePr/>
          <p:nvPr/>
        </p:nvGraphicFramePr>
        <p:xfrm>
          <a:off x="3073762" y="3596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{AAF77602-21FB-4F2A-9510-B957B73B7C11}</a:tableStyleId>
              </a:tblPr>
              <a:tblGrid>
                <a:gridCol w="2820025"/>
                <a:gridCol w="5332725"/>
              </a:tblGrid>
              <a:tr h="671850">
                <a:tc>
                  <a:txBody>
                    <a:bodyPr/>
                    <a:lstStyle/>
                    <a:p>
                      <a:pPr indent="0" lvl="0" marL="596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8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	+	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634365" rtl="0" algn="ctr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E.val = E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.val + T.val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8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E.val = T.val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8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	*	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783590" rtl="0" algn="ctr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T.val = T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.val * F.val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8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T.val = F.val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8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F.val = num.lexval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10"/>
          <p:cNvSpPr txBox="1"/>
          <p:nvPr/>
        </p:nvSpPr>
        <p:spPr>
          <a:xfrm>
            <a:off x="564171" y="2781088"/>
            <a:ext cx="76828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Evaluate the following SDD for the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 + 4 * 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538325" y="280323"/>
            <a:ext cx="102203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- Evaluating SDD to implement a Simple Desk Calculator</a:t>
            </a:r>
            <a:endParaRPr sz="3000"/>
          </a:p>
        </p:txBody>
      </p:sp>
      <p:sp>
        <p:nvSpPr>
          <p:cNvPr id="135" name="Google Shape;135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1"/>
          <p:cNvSpPr txBox="1"/>
          <p:nvPr/>
        </p:nvSpPr>
        <p:spPr>
          <a:xfrm>
            <a:off x="576905" y="3696258"/>
            <a:ext cx="7285990" cy="2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9055" marR="5080" rtl="0" algn="l">
              <a:lnSpc>
                <a:spcPct val="13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Evaluate the following SDD for the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 + 4 * 5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Solution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Parse tree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7345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Nodes are Terminals or Non-Terminals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1525" y="2938650"/>
            <a:ext cx="4457549" cy="5195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538325" y="280323"/>
            <a:ext cx="102203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- Evaluating SDD to implement a Simple Desk Calculator</a:t>
            </a:r>
            <a:endParaRPr sz="3000"/>
          </a:p>
        </p:txBody>
      </p:sp>
      <p:sp>
        <p:nvSpPr>
          <p:cNvPr id="144" name="Google Shape;144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 txBox="1"/>
          <p:nvPr/>
        </p:nvSpPr>
        <p:spPr>
          <a:xfrm>
            <a:off x="623474" y="2562783"/>
            <a:ext cx="7239634" cy="113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3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Evaluate the following SDD for the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 + 4 * 5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Solution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623474" y="4778933"/>
            <a:ext cx="4605655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-354965" lvl="0" marL="367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 startAt="2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dependency graph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Nodes are attributes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850" y="3589374"/>
            <a:ext cx="7375849" cy="411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538325" y="280323"/>
            <a:ext cx="102203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- Evaluating SDD to implement a Simple Desk Calculator</a:t>
            </a:r>
            <a:endParaRPr sz="3000"/>
          </a:p>
        </p:txBody>
      </p:sp>
      <p:sp>
        <p:nvSpPr>
          <p:cNvPr id="154" name="Google Shape;154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3"/>
          <p:cNvSpPr txBox="1"/>
          <p:nvPr/>
        </p:nvSpPr>
        <p:spPr>
          <a:xfrm>
            <a:off x="623474" y="2376926"/>
            <a:ext cx="5650230" cy="1426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1270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Evaluate	the	following	SDD	for	the 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 + 4 * 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Solution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623474" y="4456551"/>
            <a:ext cx="4382770" cy="143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3.	Decide	Evaluation	order  nodes in	Dependency graph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1,5,8,2,3,6,7,9,4,10,11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5221973" y="4456551"/>
            <a:ext cx="10617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of	the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623474" y="6542526"/>
            <a:ext cx="567817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Output -Annotated Parse tree carrying  out the input.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6325" y="2558625"/>
            <a:ext cx="7708250" cy="473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538331" y="280327"/>
            <a:ext cx="55302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Evaluating SDDs - General Remarks</a:t>
            </a:r>
            <a:endParaRPr sz="3000"/>
          </a:p>
        </p:txBody>
      </p:sp>
      <p:sp>
        <p:nvSpPr>
          <p:cNvPr id="166" name="Google Shape;166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4"/>
          <p:cNvSpPr txBox="1"/>
          <p:nvPr/>
        </p:nvSpPr>
        <p:spPr>
          <a:xfrm>
            <a:off x="564171" y="2168975"/>
            <a:ext cx="12042775" cy="435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37465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Attributes can be evaluated by building a dependency graph at compile-time  and then finding a topological sort.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1" marL="913130" marR="36195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method fails if the dependency graph has a cycle - We need a test for  non-circularity.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1" marL="9131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method is time consuming due to the construction of the dependency  graph.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Alternative Approach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91313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the syntax directed definition in such a way that attributes can be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8931987" y="6739576"/>
            <a:ext cx="330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build the dependency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1040071" y="6739576"/>
            <a:ext cx="80367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evaluated with a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fixed order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avoiding the need to  graph - for example,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attributed definitions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method is followed by many compilers.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538331" y="280327"/>
            <a:ext cx="548767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Evaluating S-Attributed Definitions</a:t>
            </a:r>
            <a:endParaRPr sz="3000"/>
          </a:p>
        </p:txBody>
      </p:sp>
      <p:sp>
        <p:nvSpPr>
          <p:cNvPr id="176" name="Google Shape;176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564171" y="3354838"/>
            <a:ext cx="11613515" cy="3388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3556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Synthesized Attributes can be evaluated by a bottom-up parser as the input  is being analyzed avoiding the construction of a dependency graph.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parser keeps the values of the synthesized attributes in its stack.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Whenever a reduction A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α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made, the attribute for A is computed from  the attributes of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α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which appear on the stack.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24765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Thus, a translator for an S-Attributed Definition can be simply implemented  by extending the stack of an LR-Parser.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538325" y="280323"/>
            <a:ext cx="102203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</a:t>
            </a:r>
            <a:endParaRPr sz="3000"/>
          </a:p>
        </p:txBody>
      </p:sp>
      <p:sp>
        <p:nvSpPr>
          <p:cNvPr id="184" name="Google Shape;184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ivya\OneDrive\Desktop\Untitled.png" id="186" name="Google Shape;1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2209800"/>
            <a:ext cx="11353800" cy="585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810734" y="3863769"/>
            <a:ext cx="689165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S-attributed SDDs - Examples</a:t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/>
          <p:nvPr/>
        </p:nvSpPr>
        <p:spPr>
          <a:xfrm>
            <a:off x="5" y="4713602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60000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538325" y="280323"/>
            <a:ext cx="85705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1 - SDD to count no. of 1s in a Binary Number</a:t>
            </a:r>
            <a:endParaRPr sz="3000"/>
          </a:p>
        </p:txBody>
      </p:sp>
      <p:sp>
        <p:nvSpPr>
          <p:cNvPr id="200" name="Google Shape;200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2" name="Google Shape;202;p18"/>
          <p:cNvGraphicFramePr/>
          <p:nvPr/>
        </p:nvGraphicFramePr>
        <p:xfrm>
          <a:off x="1507762" y="29700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{AAF77602-21FB-4F2A-9510-B957B73B7C11}</a:tableStyleId>
              </a:tblPr>
              <a:tblGrid>
                <a:gridCol w="2889250"/>
                <a:gridCol w="5678175"/>
              </a:tblGrid>
              <a:tr h="609550">
                <a:tc>
                  <a:txBody>
                    <a:bodyPr/>
                    <a:lstStyle/>
                    <a:p>
                      <a:pPr indent="0" lvl="0" marL="6318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9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	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795020" rtl="0" algn="ctr">
                        <a:lnSpc>
                          <a:spcPct val="8270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L.count = L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.count + B.count;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	L.count = B.count;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B.count = 0;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9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B.count = 1;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538325" y="280323"/>
            <a:ext cx="85705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2 - SDD to count no. of 0s in a Binary Number</a:t>
            </a:r>
            <a:endParaRPr sz="3000"/>
          </a:p>
        </p:txBody>
      </p:sp>
      <p:sp>
        <p:nvSpPr>
          <p:cNvPr id="208" name="Google Shape;208;p1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p19"/>
          <p:cNvGraphicFramePr/>
          <p:nvPr/>
        </p:nvGraphicFramePr>
        <p:xfrm>
          <a:off x="1507762" y="29700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{AAF77602-21FB-4F2A-9510-B957B73B7C11}</a:tableStyleId>
              </a:tblPr>
              <a:tblGrid>
                <a:gridCol w="2889250"/>
                <a:gridCol w="5678175"/>
              </a:tblGrid>
              <a:tr h="609550">
                <a:tc>
                  <a:txBody>
                    <a:bodyPr/>
                    <a:lstStyle/>
                    <a:p>
                      <a:pPr indent="0" lvl="0" marL="6318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9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	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795020" rtl="0" algn="ctr">
                        <a:lnSpc>
                          <a:spcPct val="8270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L.count = L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.count + B.count;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	L.count = B.count;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B.count = 1;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9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B.count = 0;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34" y="3863769"/>
            <a:ext cx="816419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2: Syntax Directed Definitions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538325" y="280323"/>
            <a:ext cx="88068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3 - SDD to count no. of bits in a Binary Number</a:t>
            </a:r>
            <a:endParaRPr sz="3000"/>
          </a:p>
        </p:txBody>
      </p:sp>
      <p:sp>
        <p:nvSpPr>
          <p:cNvPr id="216" name="Google Shape;216;p2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20"/>
          <p:cNvGraphicFramePr/>
          <p:nvPr/>
        </p:nvGraphicFramePr>
        <p:xfrm>
          <a:off x="1507762" y="29700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{AAF77602-21FB-4F2A-9510-B957B73B7C11}</a:tableStyleId>
              </a:tblPr>
              <a:tblGrid>
                <a:gridCol w="2889250"/>
                <a:gridCol w="5678175"/>
              </a:tblGrid>
              <a:tr h="609550">
                <a:tc>
                  <a:txBody>
                    <a:bodyPr/>
                    <a:lstStyle/>
                    <a:p>
                      <a:pPr indent="0" lvl="0" marL="6318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9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	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795020" rtl="0" algn="ctr">
                        <a:lnSpc>
                          <a:spcPct val="8270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L.count = L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.count + B.count;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	L.count = B.count;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B.count = 1;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9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B.count = 1;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538325" y="280323"/>
            <a:ext cx="717423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4 - SDD to convert Binary to Decimal</a:t>
            </a:r>
            <a:endParaRPr sz="3000"/>
          </a:p>
        </p:txBody>
      </p:sp>
      <p:sp>
        <p:nvSpPr>
          <p:cNvPr id="224" name="Google Shape;224;p2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6" name="Google Shape;226;p21"/>
          <p:cNvGraphicFramePr/>
          <p:nvPr/>
        </p:nvGraphicFramePr>
        <p:xfrm>
          <a:off x="1507762" y="29700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{AAF77602-21FB-4F2A-9510-B957B73B7C11}</a:tableStyleId>
              </a:tblPr>
              <a:tblGrid>
                <a:gridCol w="2889250"/>
                <a:gridCol w="5678175"/>
              </a:tblGrid>
              <a:tr h="609550">
                <a:tc>
                  <a:txBody>
                    <a:bodyPr/>
                    <a:lstStyle/>
                    <a:p>
                      <a:pPr indent="0" lvl="0" marL="6318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9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	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795020" rtl="0" algn="ctr">
                        <a:lnSpc>
                          <a:spcPct val="8270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L.val = 2 * L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.val + B.val;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	L.val = B.val;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B.val = 0;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9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B.val = 1;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21"/>
          <p:cNvSpPr/>
          <p:nvPr/>
        </p:nvSpPr>
        <p:spPr>
          <a:xfrm>
            <a:off x="1447800" y="7086600"/>
            <a:ext cx="670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https://gateoverflow.in/1738/Gate-cse-1998-question-23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538325" y="280323"/>
            <a:ext cx="854138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5 - SDD to convert Binary Fraction to Decimal</a:t>
            </a:r>
            <a:endParaRPr sz="3000"/>
          </a:p>
        </p:txBody>
      </p:sp>
      <p:sp>
        <p:nvSpPr>
          <p:cNvPr id="233" name="Google Shape;233;p2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5" name="Google Shape;235;p22"/>
          <p:cNvGraphicFramePr/>
          <p:nvPr/>
        </p:nvGraphicFramePr>
        <p:xfrm>
          <a:off x="1507762" y="22909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{AAF77602-21FB-4F2A-9510-B957B73B7C11}</a:tableStyleId>
              </a:tblPr>
              <a:tblGrid>
                <a:gridCol w="2852425"/>
                <a:gridCol w="6045825"/>
              </a:tblGrid>
              <a:tr h="684650">
                <a:tc>
                  <a:txBody>
                    <a:bodyPr/>
                    <a:lstStyle/>
                    <a:p>
                      <a:pPr indent="0" lvl="0" marL="6134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8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	.L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276860" rtl="0" algn="ctr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	2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270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50">
                          <a:solidFill>
                            <a:srgbClr val="31538F"/>
                          </a:solidFill>
                        </a:rPr>
                        <a:t>                                                               </a:t>
                      </a:r>
                      <a:r>
                        <a:rPr b="1" i="1" lang="en-US" sz="185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L2.count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82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S.val =	L</a:t>
                      </a:r>
                      <a:r>
                        <a:rPr b="1" baseline="-25000" i="1" lang="en-US" sz="2775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.val + L</a:t>
                      </a:r>
                      <a:r>
                        <a:rPr b="1" baseline="-25000" i="1" lang="en-US" sz="2775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.val	       / 2;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84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58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	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758190" rtl="0" algn="ctr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1677035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L.val = 2 * L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.val + B.va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l; 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L.count = L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.count + B.count;}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58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3126105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	L.val = B.val;  L.count = B.count;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58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4016375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B.val = 0;                     B.count = 1;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58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4096384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B.val = 1;  B.count = 1;}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type="title"/>
          </p:nvPr>
        </p:nvSpPr>
        <p:spPr>
          <a:xfrm>
            <a:off x="538325" y="280323"/>
            <a:ext cx="854138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5 - SDD to convert Binary Fraction to Decimal</a:t>
            </a:r>
            <a:endParaRPr sz="3000"/>
          </a:p>
        </p:txBody>
      </p:sp>
      <p:sp>
        <p:nvSpPr>
          <p:cNvPr id="241" name="Google Shape;241;p2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ivya\OneDrive\Desktop\Untitled.png" id="243" name="Google Shape;2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209800"/>
            <a:ext cx="8382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609100" y="322773"/>
            <a:ext cx="85344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6 - SDD to count no. of balanced Parentheses</a:t>
            </a:r>
            <a:endParaRPr sz="3000"/>
          </a:p>
        </p:txBody>
      </p:sp>
      <p:sp>
        <p:nvSpPr>
          <p:cNvPr id="249" name="Google Shape;249;p2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1" name="Google Shape;251;p24"/>
          <p:cNvGraphicFramePr/>
          <p:nvPr/>
        </p:nvGraphicFramePr>
        <p:xfrm>
          <a:off x="1507762" y="29700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{AAF77602-21FB-4F2A-9510-B957B73B7C11}</a:tableStyleId>
              </a:tblPr>
              <a:tblGrid>
                <a:gridCol w="2889250"/>
                <a:gridCol w="5678175"/>
              </a:tblGrid>
              <a:tr h="609550">
                <a:tc>
                  <a:txBody>
                    <a:bodyPr/>
                    <a:lstStyle/>
                    <a:p>
                      <a:pPr indent="0" lvl="0" marL="6318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9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 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502919" rtl="0" algn="ctr">
                        <a:lnSpc>
                          <a:spcPct val="8270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S.count = S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.count + 1;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	S.count = 0;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538325" y="280323"/>
            <a:ext cx="65583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7- </a:t>
            </a:r>
            <a:r>
              <a:rPr lang="en-US" sz="3000"/>
              <a:t>SDD to convert infix to postfix</a:t>
            </a:r>
            <a:endParaRPr sz="3000"/>
          </a:p>
        </p:txBody>
      </p:sp>
      <p:sp>
        <p:nvSpPr>
          <p:cNvPr id="257" name="Google Shape;257;p2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25"/>
          <p:cNvGraphicFramePr/>
          <p:nvPr/>
        </p:nvGraphicFramePr>
        <p:xfrm>
          <a:off x="6858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{AAF77602-21FB-4F2A-9510-B957B73B7C11}</a:tableStyleId>
              </a:tblPr>
              <a:tblGrid>
                <a:gridCol w="2765425"/>
                <a:gridCol w="5229225"/>
              </a:tblGrid>
              <a:tr h="812050">
                <a:tc>
                  <a:txBody>
                    <a:bodyPr/>
                    <a:lstStyle/>
                    <a:p>
                      <a:pPr indent="0" lvl="0" marL="5695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0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	+	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578485" rtl="0" algn="ctr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printf(“+”);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0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0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	*	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728980" rtl="0" algn="ctr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printf(“*”);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0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0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printf(“%d”,num.lexval);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25"/>
          <p:cNvSpPr/>
          <p:nvPr/>
        </p:nvSpPr>
        <p:spPr>
          <a:xfrm>
            <a:off x="685800" y="7696200"/>
            <a:ext cx="11430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https://cs.nyu.edu/~gottlieb/courses/2000s/2006-07-spring/compilers/lectures/lecture-02.html#:~:text=Definition%3A%20A%20syntax%2Ddirected%20translation,adds%20something%20at%20the%20end.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538325" y="280323"/>
            <a:ext cx="1011364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8 - SDD to determine type of each Term and Expression</a:t>
            </a:r>
            <a:endParaRPr sz="3000"/>
          </a:p>
        </p:txBody>
      </p:sp>
      <p:sp>
        <p:nvSpPr>
          <p:cNvPr id="266" name="Google Shape;266;p2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6"/>
          <p:cNvSpPr txBox="1"/>
          <p:nvPr/>
        </p:nvSpPr>
        <p:spPr>
          <a:xfrm>
            <a:off x="544749" y="2861250"/>
            <a:ext cx="10281920" cy="34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given grammar is for expressions involving operator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and integer  or floating-point operands.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Floating-point numbers are distinguished by having a decimal point.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-&gt; E + T | 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 -&gt; num . num | num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Write an SDD to determine the type of each term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and expression.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538325" y="280323"/>
            <a:ext cx="1011364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8 - SDD to determine type of each Term and Expression</a:t>
            </a:r>
            <a:endParaRPr sz="3000"/>
          </a:p>
        </p:txBody>
      </p:sp>
      <p:sp>
        <p:nvSpPr>
          <p:cNvPr id="274" name="Google Shape;274;p2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27"/>
          <p:cNvGraphicFramePr/>
          <p:nvPr/>
        </p:nvGraphicFramePr>
        <p:xfrm>
          <a:off x="1507762" y="22909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{AAF77602-21FB-4F2A-9510-B957B73B7C11}</a:tableStyleId>
              </a:tblPr>
              <a:tblGrid>
                <a:gridCol w="776600"/>
                <a:gridCol w="2075825"/>
                <a:gridCol w="635525"/>
                <a:gridCol w="5410950"/>
              </a:tblGrid>
              <a:tr h="628025">
                <a:tc gridSpan="2">
                  <a:txBody>
                    <a:bodyPr/>
                    <a:lstStyle/>
                    <a:p>
                      <a:pPr indent="0" lvl="0" marL="6134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063200">
                <a:tc>
                  <a:txBody>
                    <a:bodyPr/>
                    <a:lstStyle/>
                    <a:p>
                      <a:pPr indent="0" lvl="0" marL="0" marR="736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87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90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if( E</a:t>
                      </a:r>
                      <a:r>
                        <a:rPr b="1" baseline="-25000" i="1" lang="en-US" sz="2775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.type == float || T.type == float)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240665" lvl="0" marL="19050" marR="3103245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E.type = float; }  else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59715" marR="0" rtl="0" algn="l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E.type = integer;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75" marB="0" marR="0" marL="0"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5575">
                <a:tc>
                  <a:txBody>
                    <a:bodyPr/>
                    <a:lstStyle/>
                    <a:p>
                      <a:pPr indent="0" lvl="0" marL="0" marR="736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87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E.type = T.type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77125">
                <a:tc>
                  <a:txBody>
                    <a:bodyPr/>
                    <a:lstStyle/>
                    <a:p>
                      <a:pPr indent="0" lvl="0" marL="0" marR="711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12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 . 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	T.type = float 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22775">
                <a:tc>
                  <a:txBody>
                    <a:bodyPr/>
                    <a:lstStyle/>
                    <a:p>
                      <a:pPr indent="0" lvl="0" marL="0" marR="711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12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	T.type = integer 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538325" y="280323"/>
            <a:ext cx="100945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9 - SDD to Identify the sign of the evaluated expression</a:t>
            </a:r>
            <a:endParaRPr sz="3000"/>
          </a:p>
        </p:txBody>
      </p:sp>
      <p:sp>
        <p:nvSpPr>
          <p:cNvPr id="282" name="Google Shape;282;p2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/>
        </p:nvSpPr>
        <p:spPr>
          <a:xfrm>
            <a:off x="558596" y="2447926"/>
            <a:ext cx="6644640" cy="52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9029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Given - an attribute grammar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 arithmetic expressions using  multiplication, unary -, and unary +.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Complete the SDD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Add semantic actions to compute an  attribute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E.sign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non-terminal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 record whether the arithmetic value of 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positive or negative.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10858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attribute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sign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can have two  values,either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POS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NEG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Also, show the parse tree for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 * - 3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5" name="Google Shape;285;p28"/>
          <p:cNvGraphicFramePr/>
          <p:nvPr/>
        </p:nvGraphicFramePr>
        <p:xfrm>
          <a:off x="7723162" y="2628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{AAF77602-21FB-4F2A-9510-B957B73B7C11}</a:tableStyleId>
              </a:tblPr>
              <a:tblGrid>
                <a:gridCol w="772800"/>
                <a:gridCol w="1205875"/>
                <a:gridCol w="4506600"/>
              </a:tblGrid>
              <a:tr h="609550">
                <a:tc gridSpan="2">
                  <a:txBody>
                    <a:bodyPr/>
                    <a:lstStyle/>
                    <a:p>
                      <a:pPr indent="0" lvl="0" marL="1765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12045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9725"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01954" lvl="0" marL="487044" marR="23304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if( E.sign == POS)  print(“Result is positive”);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46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print(“Result is negative”);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25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25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	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aseline="-25000" sz="27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5975">
                <a:tc>
                  <a:txBody>
                    <a:bodyPr/>
                    <a:lstStyle/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25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	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aseline="-25000" sz="27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0975">
                <a:tc>
                  <a:txBody>
                    <a:bodyPr/>
                    <a:lstStyle/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3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aseline="-25000" sz="27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538325" y="280323"/>
            <a:ext cx="100945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9 - SDD to Identify the sign of the evaluated expression</a:t>
            </a:r>
            <a:endParaRPr sz="3000"/>
          </a:p>
        </p:txBody>
      </p:sp>
      <p:sp>
        <p:nvSpPr>
          <p:cNvPr id="291" name="Google Shape;291;p2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29"/>
          <p:cNvGraphicFramePr/>
          <p:nvPr/>
        </p:nvGraphicFramePr>
        <p:xfrm>
          <a:off x="2590800" y="18782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{AAF77602-21FB-4F2A-9510-B957B73B7C11}</a:tableStyleId>
              </a:tblPr>
              <a:tblGrid>
                <a:gridCol w="804225"/>
                <a:gridCol w="2777425"/>
                <a:gridCol w="5714750"/>
              </a:tblGrid>
              <a:tr h="628025">
                <a:tc gridSpan="2">
                  <a:txBody>
                    <a:bodyPr/>
                    <a:lstStyle/>
                    <a:p>
                      <a:pPr indent="0" lvl="0" marL="9080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63000"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74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401954" lvl="0" marL="487044" marR="121793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if( E.sign == POS)  print(“Result is positive”);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46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else print(“Result is negative”);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5575">
                <a:tc>
                  <a:txBody>
                    <a:bodyPr/>
                    <a:lstStyle/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25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E.sign = POS;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5575">
                <a:tc>
                  <a:txBody>
                    <a:bodyPr/>
                    <a:lstStyle/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25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	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aseline="-25000" sz="27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E.sign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baseline="-25000" i="1" lang="en-US" sz="2775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.sign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40425">
                <a:tc>
                  <a:txBody>
                    <a:bodyPr/>
                    <a:lstStyle/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25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	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aseline="-25000" sz="27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43255" lvl="0" marL="728345" marR="25577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	if ( 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E1.sign == POS) 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E.sign = NEG;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263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else E.sign = POS;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625">
                <a:tc>
                  <a:txBody>
                    <a:bodyPr/>
                    <a:lstStyle/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3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E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aseline="-25000" sz="2775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643255" lvl="0" marL="728345" marR="222694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if ( 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b="1" baseline="-25000" i="1" lang="en-US" sz="2775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.sign == E</a:t>
                      </a:r>
                      <a:r>
                        <a:rPr b="1" baseline="-25000" i="1" lang="en-US" sz="2775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b="1" i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.sign )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E.sign = POS;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263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089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E.sign = NEG;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5" name="Google Shape;65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459024" y="2473138"/>
            <a:ext cx="11085830" cy="5979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Dependency graphs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Topological Sort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Evaluating SDDs - Example - Simple Desk Calculator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S–Attributed SDD Examples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Counting Binary bits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Binary to Decimal conversion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Counting parentheses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Identifying the type of an expression - int or float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Identifying the sign of the evaluated expression - positive or negative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538325" y="280323"/>
            <a:ext cx="112141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9 - SDD to Identify the sign of the evaluated expression (cont.)</a:t>
            </a:r>
            <a:endParaRPr sz="3000"/>
          </a:p>
        </p:txBody>
      </p:sp>
      <p:sp>
        <p:nvSpPr>
          <p:cNvPr id="299" name="Google Shape;299;p3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0"/>
          <p:cNvSpPr txBox="1"/>
          <p:nvPr/>
        </p:nvSpPr>
        <p:spPr>
          <a:xfrm>
            <a:off x="519275" y="2734601"/>
            <a:ext cx="10812145" cy="17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Show the parse tree for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 * - 3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(where 2 and 3 are “unsigned_ints”).  Indicate at each node what the values of associated attributes are.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Solution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" name="Google Shape;302;p30"/>
          <p:cNvGrpSpPr/>
          <p:nvPr/>
        </p:nvGrpSpPr>
        <p:grpSpPr>
          <a:xfrm>
            <a:off x="3375362" y="4567237"/>
            <a:ext cx="7058025" cy="4010025"/>
            <a:chOff x="3375362" y="4567237"/>
            <a:chExt cx="7058025" cy="4010025"/>
          </a:xfrm>
        </p:grpSpPr>
        <p:pic>
          <p:nvPicPr>
            <p:cNvPr id="303" name="Google Shape;303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08725" y="4829175"/>
              <a:ext cx="6476999" cy="3171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30"/>
            <p:cNvSpPr/>
            <p:nvPr/>
          </p:nvSpPr>
          <p:spPr>
            <a:xfrm>
              <a:off x="3375362" y="4567237"/>
              <a:ext cx="7058025" cy="4010025"/>
            </a:xfrm>
            <a:custGeom>
              <a:rect b="b" l="l" r="r" t="t"/>
              <a:pathLst>
                <a:path extrusionOk="0" h="4010025" w="7058025">
                  <a:moveTo>
                    <a:pt x="0" y="0"/>
                  </a:moveTo>
                  <a:lnTo>
                    <a:pt x="7058024" y="0"/>
                  </a:lnTo>
                  <a:lnTo>
                    <a:pt x="7058024" y="4010024"/>
                  </a:lnTo>
                  <a:lnTo>
                    <a:pt x="0" y="401002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1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1" y="280327"/>
            <a:ext cx="699643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Recap - Evaluating SDDs - Parse tree method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550325" y="3587883"/>
            <a:ext cx="10100310" cy="2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Evaluating an SDD over a given input consists of the following steps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271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Parse Tree for given input.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Dependency graph.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Topologically sort the nodes of Dependency graph.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Produce as output Annotated Parse Tree.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538331" y="280327"/>
            <a:ext cx="32004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Dependency Graphs</a:t>
            </a:r>
            <a:endParaRPr sz="3000"/>
          </a:p>
        </p:txBody>
      </p:sp>
      <p:sp>
        <p:nvSpPr>
          <p:cNvPr id="81" name="Google Shape;81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472871" y="2673013"/>
            <a:ext cx="11306810" cy="4798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443865" lvl="0" marL="455930" marR="27940" rtl="0" algn="just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Dependency Graphs are the most general technique used to evaluate  syntax directed definitions with both synthesized and inherited  attributes.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22860" rtl="0" algn="just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Dependency Graph shows the interdependencies among the attributes  of the various nodes of a parse tree.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just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is a node for each attribute.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23495" rtl="0" algn="just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attribute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depends on an attribute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is a link from the node  for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the node for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←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Dependency Rule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If an attribute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depends on attribute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then we  need to fire the semantic rule for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first and then the semantic rule for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538331" y="280327"/>
            <a:ext cx="48291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Dependency Graphs - Example</a:t>
            </a:r>
            <a:endParaRPr sz="3000"/>
          </a:p>
        </p:txBody>
      </p:sp>
      <p:sp>
        <p:nvSpPr>
          <p:cNvPr id="89" name="Google Shape;89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/>
        </p:nvSpPr>
        <p:spPr>
          <a:xfrm>
            <a:off x="472871" y="3225463"/>
            <a:ext cx="6257290" cy="3693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443865" lvl="0" marL="455930" marR="24765" rtl="0" algn="just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earlier example of Syntax  Directed Definition for Type  Declarations.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SDD has both inherited and  synthesised attributes.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5240" rtl="0" algn="just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the Annotated parse tree  with dependency graph for the input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real id1, id2, id3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p6"/>
          <p:cNvGraphicFramePr/>
          <p:nvPr/>
        </p:nvGraphicFramePr>
        <p:xfrm>
          <a:off x="7105762" y="2929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{AAF77602-21FB-4F2A-9510-B957B73B7C11}</a:tableStyleId>
              </a:tblPr>
              <a:tblGrid>
                <a:gridCol w="2733675"/>
                <a:gridCol w="4336425"/>
              </a:tblGrid>
              <a:tr h="609550">
                <a:tc>
                  <a:txBody>
                    <a:bodyPr/>
                    <a:lstStyle/>
                    <a:p>
                      <a:pPr indent="0" lvl="0" marL="5537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19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L.in = T.type;}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T.type = integer;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T.type = float;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0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	, 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639445" rtl="0" algn="ctr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64516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L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.in= L.in;  addType(id.entry, L.in);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0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addType(id.entry, L.in);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538331" y="280327"/>
            <a:ext cx="48291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Dependency Graphs - Example</a:t>
            </a:r>
            <a:endParaRPr sz="3000"/>
          </a:p>
        </p:txBody>
      </p:sp>
      <p:sp>
        <p:nvSpPr>
          <p:cNvPr id="98" name="Google Shape;98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472871" y="4420851"/>
            <a:ext cx="6251575" cy="1303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443865" lvl="0" marL="455930" marR="5080" rtl="0" algn="just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figure illustrates the annotated  parse tree with the dependencies  between attributes.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735" y="3163342"/>
            <a:ext cx="6738310" cy="3794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Topological Sort</a:t>
            </a:r>
            <a:endParaRPr sz="3000"/>
          </a:p>
        </p:txBody>
      </p:sp>
      <p:sp>
        <p:nvSpPr>
          <p:cNvPr id="107" name="Google Shape;107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8"/>
          <p:cNvSpPr txBox="1"/>
          <p:nvPr/>
        </p:nvSpPr>
        <p:spPr>
          <a:xfrm>
            <a:off x="422071" y="3188863"/>
            <a:ext cx="12134215" cy="2836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506730" marR="86995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evaluation	order	of	semantic	rules	depends	from	a	Topological	Sort  derived from the dependency graph.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506730" marR="0" rtl="0" algn="l">
              <a:lnSpc>
                <a:spcPct val="95714"/>
              </a:lnSpc>
              <a:spcBef>
                <a:spcPts val="8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Topological Sort - Any ordering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 , m , . . . , m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such that if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a link in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432425" marR="0" rtl="0" algn="l">
              <a:lnSpc>
                <a:spcPct val="605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	2	k	i	j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673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dependency graph then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&lt; m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506730" marR="8763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Any topological sort of a dependency graph gives a valid order to evaluate the  semantic rules.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538331" y="280327"/>
            <a:ext cx="41713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Topological Sort - Example</a:t>
            </a:r>
            <a:endParaRPr sz="3000"/>
          </a:p>
        </p:txBody>
      </p:sp>
      <p:sp>
        <p:nvSpPr>
          <p:cNvPr id="115" name="Google Shape;115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"/>
          <p:cNvSpPr txBox="1"/>
          <p:nvPr/>
        </p:nvSpPr>
        <p:spPr>
          <a:xfrm>
            <a:off x="434696" y="2028495"/>
            <a:ext cx="9300900" cy="6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-443865" lvl="0" marL="4686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previous example of SDD for Type declarations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863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topological sort of the parse tree i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 as follows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258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Get id1.entry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2583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Get id2.entry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258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Get id3.entry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258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.type=‘real’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258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.in=T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.type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258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addtype(id3.entry, L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.in)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258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.in=L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.in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258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addtype(id2.entry, L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.in)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258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.in=L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.in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4530" lvl="1" marL="9258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addtype(id1.entry, L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.in)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9"/>
          <p:cNvGrpSpPr/>
          <p:nvPr/>
        </p:nvGrpSpPr>
        <p:grpSpPr>
          <a:xfrm>
            <a:off x="6890937" y="3704262"/>
            <a:ext cx="6871334" cy="4355465"/>
            <a:chOff x="6921687" y="3745262"/>
            <a:chExt cx="6871334" cy="4355465"/>
          </a:xfrm>
        </p:grpSpPr>
        <p:pic>
          <p:nvPicPr>
            <p:cNvPr id="119" name="Google Shape;11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26450" y="4093086"/>
              <a:ext cx="6861224" cy="34992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9"/>
            <p:cNvSpPr/>
            <p:nvPr/>
          </p:nvSpPr>
          <p:spPr>
            <a:xfrm>
              <a:off x="6921687" y="3745262"/>
              <a:ext cx="6871334" cy="4355465"/>
            </a:xfrm>
            <a:custGeom>
              <a:rect b="b" l="l" r="r" t="t"/>
              <a:pathLst>
                <a:path extrusionOk="0" h="4355465" w="6871334">
                  <a:moveTo>
                    <a:pt x="0" y="0"/>
                  </a:moveTo>
                  <a:lnTo>
                    <a:pt x="6870749" y="0"/>
                  </a:lnTo>
                  <a:lnTo>
                    <a:pt x="6870749" y="4354974"/>
                  </a:lnTo>
                  <a:lnTo>
                    <a:pt x="0" y="4354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2022-03-03T03:54:57Z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