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h/PwfxaZabipc1cYnd7UrXs1db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0999DC-E2E1-4868-8E0B-5556927680FF}">
  <a:tblStyle styleId="{D60999DC-E2E1-4868-8E0B-5556927680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533250" y="2011452"/>
            <a:ext cx="12154535" cy="597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33250" y="2011452"/>
            <a:ext cx="12154535" cy="597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533250" y="2011452"/>
            <a:ext cx="12154535" cy="597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:\Users\divya\OneDrive\Desktop\Untitled.png" id="130" name="Google Shape;130;p10"/>
          <p:cNvPicPr preferRelativeResize="0"/>
          <p:nvPr/>
        </p:nvPicPr>
        <p:blipFill rotWithShape="1">
          <a:blip r:embed="rId3">
            <a:alphaModFix/>
          </a:blip>
          <a:srcRect b="2040" l="0" r="0" t="-2040"/>
          <a:stretch/>
        </p:blipFill>
        <p:spPr>
          <a:xfrm>
            <a:off x="437225" y="444900"/>
            <a:ext cx="13755950" cy="8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536275" y="260573"/>
            <a:ext cx="8877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implement a Simple Desk Calculator</a:t>
            </a:r>
            <a:endParaRPr sz="3000"/>
          </a:p>
        </p:txBody>
      </p:sp>
      <p:sp>
        <p:nvSpPr>
          <p:cNvPr id="136" name="Google Shape;136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11"/>
          <p:cNvGraphicFramePr/>
          <p:nvPr/>
        </p:nvGraphicFramePr>
        <p:xfrm>
          <a:off x="3418587" y="3497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686050"/>
                <a:gridCol w="5079375"/>
              </a:tblGrid>
              <a:tr h="609550">
                <a:tc>
                  <a:txBody>
                    <a:bodyPr/>
                    <a:lstStyle/>
                    <a:p>
                      <a:pPr indent="0" lvl="0" marL="530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</a:t>
                      </a:r>
                      <a:r>
                        <a:rPr b="1" baseline="30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695450" marR="0" rtl="0" algn="l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E'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</a:t>
                      </a:r>
                      <a:r>
                        <a:rPr b="1" baseline="30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27380" marR="0" rtl="0" algn="ctr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1"/>
          <p:cNvSpPr txBox="1"/>
          <p:nvPr/>
        </p:nvSpPr>
        <p:spPr>
          <a:xfrm>
            <a:off x="459024" y="1974283"/>
            <a:ext cx="93822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Complete the semantic rules for the following L-attributed SDD.  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+ 5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538325" y="280323"/>
            <a:ext cx="88779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implement a Simple Desk Calculator</a:t>
            </a:r>
            <a:endParaRPr sz="3000"/>
          </a:p>
        </p:txBody>
      </p:sp>
      <p:sp>
        <p:nvSpPr>
          <p:cNvPr id="145" name="Google Shape;145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12"/>
          <p:cNvGraphicFramePr/>
          <p:nvPr/>
        </p:nvGraphicFramePr>
        <p:xfrm>
          <a:off x="538337" y="201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949325"/>
                <a:gridCol w="5485125"/>
              </a:tblGrid>
              <a:tr h="610700">
                <a:tc>
                  <a:txBody>
                    <a:bodyPr/>
                    <a:lstStyle/>
                    <a:p>
                      <a:pPr indent="0" lvl="0" marL="637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1614" lvl="0" marL="1694814" marR="14674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E’.inhval = T.val;  E.val = E’.val;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</a:t>
                      </a:r>
                      <a:r>
                        <a:rPr b="1" baseline="30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10870" marR="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E’.inhval + T.val;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6807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5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803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E’.val =	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.val;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85470" marR="0" rtl="0" algn="ctr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5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E'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E’.val =	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.inhval;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8770" marR="0" rtl="0" algn="ctr">
                        <a:lnSpc>
                          <a:spcPct val="7918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0503" lvl="0" marL="1703704" marR="14674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T’.inhval = F.val;  T.val = T’.val;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T'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</a:t>
                      </a:r>
                      <a:r>
                        <a:rPr b="1" baseline="30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12115" marR="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baseline="30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T’.inhval * F.val;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28700" marR="0" rtl="0" algn="l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5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803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T’.val =	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baseline="30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.val;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96900" marR="0" rtl="0" algn="ctr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5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2800"/>
                        <a:buFont typeface="Calibri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T’.val = T’.inhval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num.lexval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" name="Google Shape;148;p12"/>
          <p:cNvGrpSpPr/>
          <p:nvPr/>
        </p:nvGrpSpPr>
        <p:grpSpPr>
          <a:xfrm>
            <a:off x="10426624" y="3669274"/>
            <a:ext cx="2936240" cy="3301365"/>
            <a:chOff x="10426624" y="3669274"/>
            <a:chExt cx="2936240" cy="3301365"/>
          </a:xfrm>
        </p:grpSpPr>
        <p:sp>
          <p:nvSpPr>
            <p:cNvPr id="149" name="Google Shape;149;p12"/>
            <p:cNvSpPr/>
            <p:nvPr/>
          </p:nvSpPr>
          <p:spPr>
            <a:xfrm>
              <a:off x="10426624" y="3669274"/>
              <a:ext cx="2936240" cy="3301365"/>
            </a:xfrm>
            <a:custGeom>
              <a:rect b="b" l="l" r="r" t="t"/>
              <a:pathLst>
                <a:path extrusionOk="0" h="3301365" w="2936240">
                  <a:moveTo>
                    <a:pt x="2446489" y="3300899"/>
                  </a:moveTo>
                  <a:lnTo>
                    <a:pt x="489309" y="3300899"/>
                  </a:lnTo>
                  <a:lnTo>
                    <a:pt x="442186" y="3298660"/>
                  </a:lnTo>
                  <a:lnTo>
                    <a:pt x="396329" y="3292077"/>
                  </a:lnTo>
                  <a:lnTo>
                    <a:pt x="351945" y="3281355"/>
                  </a:lnTo>
                  <a:lnTo>
                    <a:pt x="309238" y="3266701"/>
                  </a:lnTo>
                  <a:lnTo>
                    <a:pt x="268414" y="3248319"/>
                  </a:lnTo>
                  <a:lnTo>
                    <a:pt x="229678" y="3226414"/>
                  </a:lnTo>
                  <a:lnTo>
                    <a:pt x="193234" y="3201191"/>
                  </a:lnTo>
                  <a:lnTo>
                    <a:pt x="159287" y="3172855"/>
                  </a:lnTo>
                  <a:lnTo>
                    <a:pt x="128044" y="3141612"/>
                  </a:lnTo>
                  <a:lnTo>
                    <a:pt x="99708" y="3107665"/>
                  </a:lnTo>
                  <a:lnTo>
                    <a:pt x="74485" y="3071221"/>
                  </a:lnTo>
                  <a:lnTo>
                    <a:pt x="52580" y="3032485"/>
                  </a:lnTo>
                  <a:lnTo>
                    <a:pt x="34198" y="2991661"/>
                  </a:lnTo>
                  <a:lnTo>
                    <a:pt x="19544" y="2948954"/>
                  </a:lnTo>
                  <a:lnTo>
                    <a:pt x="8822" y="2904570"/>
                  </a:lnTo>
                  <a:lnTo>
                    <a:pt x="2239" y="2858714"/>
                  </a:lnTo>
                  <a:lnTo>
                    <a:pt x="0" y="2811590"/>
                  </a:lnTo>
                  <a:lnTo>
                    <a:pt x="0" y="489309"/>
                  </a:lnTo>
                  <a:lnTo>
                    <a:pt x="2239" y="442185"/>
                  </a:lnTo>
                  <a:lnTo>
                    <a:pt x="8822" y="396329"/>
                  </a:lnTo>
                  <a:lnTo>
                    <a:pt x="19544" y="351945"/>
                  </a:lnTo>
                  <a:lnTo>
                    <a:pt x="34198" y="309238"/>
                  </a:lnTo>
                  <a:lnTo>
                    <a:pt x="52580" y="268414"/>
                  </a:lnTo>
                  <a:lnTo>
                    <a:pt x="74485" y="229678"/>
                  </a:lnTo>
                  <a:lnTo>
                    <a:pt x="99708" y="193234"/>
                  </a:lnTo>
                  <a:lnTo>
                    <a:pt x="128044" y="159287"/>
                  </a:lnTo>
                  <a:lnTo>
                    <a:pt x="159287" y="128044"/>
                  </a:lnTo>
                  <a:lnTo>
                    <a:pt x="193234" y="99708"/>
                  </a:lnTo>
                  <a:lnTo>
                    <a:pt x="229678" y="74485"/>
                  </a:lnTo>
                  <a:lnTo>
                    <a:pt x="268414" y="52580"/>
                  </a:lnTo>
                  <a:lnTo>
                    <a:pt x="309238" y="34198"/>
                  </a:lnTo>
                  <a:lnTo>
                    <a:pt x="351945" y="19544"/>
                  </a:lnTo>
                  <a:lnTo>
                    <a:pt x="396329" y="8822"/>
                  </a:lnTo>
                  <a:lnTo>
                    <a:pt x="442186" y="2239"/>
                  </a:lnTo>
                  <a:lnTo>
                    <a:pt x="489309" y="0"/>
                  </a:lnTo>
                  <a:lnTo>
                    <a:pt x="2446489" y="0"/>
                  </a:lnTo>
                  <a:lnTo>
                    <a:pt x="2494852" y="2394"/>
                  </a:lnTo>
                  <a:lnTo>
                    <a:pt x="2542395" y="9488"/>
                  </a:lnTo>
                  <a:lnTo>
                    <a:pt x="2588799" y="21150"/>
                  </a:lnTo>
                  <a:lnTo>
                    <a:pt x="2633741" y="37246"/>
                  </a:lnTo>
                  <a:lnTo>
                    <a:pt x="2676902" y="57643"/>
                  </a:lnTo>
                  <a:lnTo>
                    <a:pt x="2717960" y="82209"/>
                  </a:lnTo>
                  <a:lnTo>
                    <a:pt x="2756594" y="110811"/>
                  </a:lnTo>
                  <a:lnTo>
                    <a:pt x="2792484" y="143315"/>
                  </a:lnTo>
                  <a:lnTo>
                    <a:pt x="2824989" y="179205"/>
                  </a:lnTo>
                  <a:lnTo>
                    <a:pt x="2853590" y="217840"/>
                  </a:lnTo>
                  <a:lnTo>
                    <a:pt x="2878156" y="258898"/>
                  </a:lnTo>
                  <a:lnTo>
                    <a:pt x="2898553" y="302059"/>
                  </a:lnTo>
                  <a:lnTo>
                    <a:pt x="2914649" y="347001"/>
                  </a:lnTo>
                  <a:lnTo>
                    <a:pt x="2926311" y="393404"/>
                  </a:lnTo>
                  <a:lnTo>
                    <a:pt x="2933405" y="440947"/>
                  </a:lnTo>
                  <a:lnTo>
                    <a:pt x="2935799" y="489309"/>
                  </a:lnTo>
                  <a:lnTo>
                    <a:pt x="2935799" y="2811590"/>
                  </a:lnTo>
                  <a:lnTo>
                    <a:pt x="2933560" y="2858714"/>
                  </a:lnTo>
                  <a:lnTo>
                    <a:pt x="2926976" y="2904570"/>
                  </a:lnTo>
                  <a:lnTo>
                    <a:pt x="2916255" y="2948954"/>
                  </a:lnTo>
                  <a:lnTo>
                    <a:pt x="2901601" y="2991661"/>
                  </a:lnTo>
                  <a:lnTo>
                    <a:pt x="2883219" y="3032485"/>
                  </a:lnTo>
                  <a:lnTo>
                    <a:pt x="2861314" y="3071221"/>
                  </a:lnTo>
                  <a:lnTo>
                    <a:pt x="2836091" y="3107665"/>
                  </a:lnTo>
                  <a:lnTo>
                    <a:pt x="2807755" y="3141612"/>
                  </a:lnTo>
                  <a:lnTo>
                    <a:pt x="2776511" y="3172855"/>
                  </a:lnTo>
                  <a:lnTo>
                    <a:pt x="2742565" y="3201191"/>
                  </a:lnTo>
                  <a:lnTo>
                    <a:pt x="2706121" y="3226414"/>
                  </a:lnTo>
                  <a:lnTo>
                    <a:pt x="2667384" y="3248319"/>
                  </a:lnTo>
                  <a:lnTo>
                    <a:pt x="2626560" y="3266701"/>
                  </a:lnTo>
                  <a:lnTo>
                    <a:pt x="2583854" y="3281355"/>
                  </a:lnTo>
                  <a:lnTo>
                    <a:pt x="2539470" y="3292077"/>
                  </a:lnTo>
                  <a:lnTo>
                    <a:pt x="2493613" y="3298660"/>
                  </a:lnTo>
                  <a:lnTo>
                    <a:pt x="2446489" y="33008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10426624" y="3669274"/>
              <a:ext cx="2936240" cy="3301365"/>
            </a:xfrm>
            <a:custGeom>
              <a:rect b="b" l="l" r="r" t="t"/>
              <a:pathLst>
                <a:path extrusionOk="0" h="3301365" w="2936240">
                  <a:moveTo>
                    <a:pt x="0" y="489309"/>
                  </a:moveTo>
                  <a:lnTo>
                    <a:pt x="2239" y="442185"/>
                  </a:lnTo>
                  <a:lnTo>
                    <a:pt x="8822" y="396329"/>
                  </a:lnTo>
                  <a:lnTo>
                    <a:pt x="19544" y="351945"/>
                  </a:lnTo>
                  <a:lnTo>
                    <a:pt x="34198" y="309238"/>
                  </a:lnTo>
                  <a:lnTo>
                    <a:pt x="52580" y="268414"/>
                  </a:lnTo>
                  <a:lnTo>
                    <a:pt x="74485" y="229678"/>
                  </a:lnTo>
                  <a:lnTo>
                    <a:pt x="99708" y="193234"/>
                  </a:lnTo>
                  <a:lnTo>
                    <a:pt x="128044" y="159287"/>
                  </a:lnTo>
                  <a:lnTo>
                    <a:pt x="159287" y="128044"/>
                  </a:lnTo>
                  <a:lnTo>
                    <a:pt x="193234" y="99708"/>
                  </a:lnTo>
                  <a:lnTo>
                    <a:pt x="229678" y="74485"/>
                  </a:lnTo>
                  <a:lnTo>
                    <a:pt x="268414" y="52580"/>
                  </a:lnTo>
                  <a:lnTo>
                    <a:pt x="309238" y="34198"/>
                  </a:lnTo>
                  <a:lnTo>
                    <a:pt x="351945" y="19544"/>
                  </a:lnTo>
                  <a:lnTo>
                    <a:pt x="396329" y="8822"/>
                  </a:lnTo>
                  <a:lnTo>
                    <a:pt x="442186" y="2239"/>
                  </a:lnTo>
                  <a:lnTo>
                    <a:pt x="489309" y="0"/>
                  </a:lnTo>
                  <a:lnTo>
                    <a:pt x="2446489" y="0"/>
                  </a:lnTo>
                  <a:lnTo>
                    <a:pt x="2494852" y="2394"/>
                  </a:lnTo>
                  <a:lnTo>
                    <a:pt x="2542395" y="9488"/>
                  </a:lnTo>
                  <a:lnTo>
                    <a:pt x="2588799" y="21150"/>
                  </a:lnTo>
                  <a:lnTo>
                    <a:pt x="2633741" y="37246"/>
                  </a:lnTo>
                  <a:lnTo>
                    <a:pt x="2676902" y="57643"/>
                  </a:lnTo>
                  <a:lnTo>
                    <a:pt x="2717960" y="82209"/>
                  </a:lnTo>
                  <a:lnTo>
                    <a:pt x="2756594" y="110811"/>
                  </a:lnTo>
                  <a:lnTo>
                    <a:pt x="2792484" y="143315"/>
                  </a:lnTo>
                  <a:lnTo>
                    <a:pt x="2824989" y="179205"/>
                  </a:lnTo>
                  <a:lnTo>
                    <a:pt x="2853590" y="217840"/>
                  </a:lnTo>
                  <a:lnTo>
                    <a:pt x="2878156" y="258898"/>
                  </a:lnTo>
                  <a:lnTo>
                    <a:pt x="2898553" y="302059"/>
                  </a:lnTo>
                  <a:lnTo>
                    <a:pt x="2914649" y="347001"/>
                  </a:lnTo>
                  <a:lnTo>
                    <a:pt x="2926311" y="393404"/>
                  </a:lnTo>
                  <a:lnTo>
                    <a:pt x="2933405" y="440947"/>
                  </a:lnTo>
                  <a:lnTo>
                    <a:pt x="2935799" y="489309"/>
                  </a:lnTo>
                  <a:lnTo>
                    <a:pt x="2935799" y="2811590"/>
                  </a:lnTo>
                  <a:lnTo>
                    <a:pt x="2933560" y="2858714"/>
                  </a:lnTo>
                  <a:lnTo>
                    <a:pt x="2926976" y="2904570"/>
                  </a:lnTo>
                  <a:lnTo>
                    <a:pt x="2916255" y="2948954"/>
                  </a:lnTo>
                  <a:lnTo>
                    <a:pt x="2901601" y="2991661"/>
                  </a:lnTo>
                  <a:lnTo>
                    <a:pt x="2883219" y="3032485"/>
                  </a:lnTo>
                  <a:lnTo>
                    <a:pt x="2861314" y="3071222"/>
                  </a:lnTo>
                  <a:lnTo>
                    <a:pt x="2836091" y="3107665"/>
                  </a:lnTo>
                  <a:lnTo>
                    <a:pt x="2807755" y="3141612"/>
                  </a:lnTo>
                  <a:lnTo>
                    <a:pt x="2776511" y="3172855"/>
                  </a:lnTo>
                  <a:lnTo>
                    <a:pt x="2742565" y="3201191"/>
                  </a:lnTo>
                  <a:lnTo>
                    <a:pt x="2706121" y="3226414"/>
                  </a:lnTo>
                  <a:lnTo>
                    <a:pt x="2667384" y="3248319"/>
                  </a:lnTo>
                  <a:lnTo>
                    <a:pt x="2626560" y="3266701"/>
                  </a:lnTo>
                  <a:lnTo>
                    <a:pt x="2583854" y="3281355"/>
                  </a:lnTo>
                  <a:lnTo>
                    <a:pt x="2539470" y="3292077"/>
                  </a:lnTo>
                  <a:lnTo>
                    <a:pt x="2493613" y="3298660"/>
                  </a:lnTo>
                  <a:lnTo>
                    <a:pt x="2446489" y="3300899"/>
                  </a:lnTo>
                  <a:lnTo>
                    <a:pt x="489309" y="3300899"/>
                  </a:lnTo>
                  <a:lnTo>
                    <a:pt x="442186" y="3298660"/>
                  </a:lnTo>
                  <a:lnTo>
                    <a:pt x="396329" y="3292077"/>
                  </a:lnTo>
                  <a:lnTo>
                    <a:pt x="351945" y="3281355"/>
                  </a:lnTo>
                  <a:lnTo>
                    <a:pt x="309238" y="3266701"/>
                  </a:lnTo>
                  <a:lnTo>
                    <a:pt x="268414" y="3248319"/>
                  </a:lnTo>
                  <a:lnTo>
                    <a:pt x="229678" y="3226414"/>
                  </a:lnTo>
                  <a:lnTo>
                    <a:pt x="193234" y="3201191"/>
                  </a:lnTo>
                  <a:lnTo>
                    <a:pt x="159287" y="3172855"/>
                  </a:lnTo>
                  <a:lnTo>
                    <a:pt x="128044" y="3141612"/>
                  </a:lnTo>
                  <a:lnTo>
                    <a:pt x="99708" y="3107665"/>
                  </a:lnTo>
                  <a:lnTo>
                    <a:pt x="74485" y="3071222"/>
                  </a:lnTo>
                  <a:lnTo>
                    <a:pt x="52580" y="3032485"/>
                  </a:lnTo>
                  <a:lnTo>
                    <a:pt x="34198" y="2991661"/>
                  </a:lnTo>
                  <a:lnTo>
                    <a:pt x="19544" y="2948954"/>
                  </a:lnTo>
                  <a:lnTo>
                    <a:pt x="8822" y="2904570"/>
                  </a:lnTo>
                  <a:lnTo>
                    <a:pt x="2239" y="2858714"/>
                  </a:lnTo>
                  <a:lnTo>
                    <a:pt x="0" y="2811590"/>
                  </a:lnTo>
                  <a:lnTo>
                    <a:pt x="0" y="489309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2"/>
          <p:cNvSpPr txBox="1"/>
          <p:nvPr/>
        </p:nvSpPr>
        <p:spPr>
          <a:xfrm>
            <a:off x="10719163" y="3898341"/>
            <a:ext cx="24078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701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an LDD -  In 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DEA267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T E’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attribute for  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E’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inherited  from 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which is  the left-sibling.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457200" y="228600"/>
            <a:ext cx="11125200" cy="108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to implement a Simple Desk Calculator -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800" y="457200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459024" y="2379413"/>
            <a:ext cx="52666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3048000"/>
            <a:ext cx="7781724" cy="57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/>
        </p:nvSpPr>
        <p:spPr>
          <a:xfrm>
            <a:off x="538325" y="280323"/>
            <a:ext cx="11653675" cy="108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to implement a Simple Desk Calculator – </a:t>
            </a: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Corrected one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800" y="457200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/>
        </p:nvSpPr>
        <p:spPr>
          <a:xfrm>
            <a:off x="459024" y="2379413"/>
            <a:ext cx="52666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ivya\OneDrive\Desktop\Untitled.png"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49" y="2645000"/>
            <a:ext cx="8647000" cy="566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/>
          <p:nvPr/>
        </p:nvSpPr>
        <p:spPr>
          <a:xfrm>
            <a:off x="3733800" y="4876800"/>
            <a:ext cx="118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T’.inhval=3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8077200" y="6172200"/>
            <a:ext cx="118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T’.inhval=5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4"/>
          <p:cNvGraphicFramePr/>
          <p:nvPr/>
        </p:nvGraphicFramePr>
        <p:xfrm>
          <a:off x="8783350" y="2013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1371600"/>
                <a:gridCol w="4347200"/>
              </a:tblGrid>
              <a:tr h="413500">
                <a:tc>
                  <a:txBody>
                    <a:bodyPr/>
                    <a:lstStyle/>
                    <a:p>
                      <a:pPr indent="0" lvl="0" marL="637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2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21615" lvl="0" marL="1694813" marR="14674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E’.inhval = T.val;        E.val = E’.val;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6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</a:t>
                      </a:r>
                      <a:r>
                        <a:rPr b="1" baseline="30000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610870" marR="0" rtl="0" algn="ctr">
                        <a:lnSpc>
                          <a:spcPct val="9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 </a:t>
                      </a: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E’.inhval + T.val;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68070" marR="0" rtl="0" algn="l">
                        <a:lnSpc>
                          <a:spcPct val="6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4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E’.val =	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.val; </a:t>
                      </a: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85470" marR="0" rtl="0" algn="ctr">
                        <a:lnSpc>
                          <a:spcPct val="90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3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E’.val =	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30000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.inhval; </a:t>
                      </a: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8770" marR="0" rtl="0" algn="ctr">
                        <a:lnSpc>
                          <a:spcPct val="9156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7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0503" lvl="0" marL="1703704" marR="14674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T’.inhval = F.val;  T.val = T’.val;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3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6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</a:t>
                      </a:r>
                      <a:r>
                        <a:rPr b="1" baseline="30000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</a:t>
                      </a:r>
                      <a:endParaRPr baseline="30000"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12115" marR="0" rtl="0" algn="ctr">
                        <a:lnSpc>
                          <a:spcPct val="9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baseline="30000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.inhval </a:t>
                      </a: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T’.inhval + F.val;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28700" marR="0" rtl="0" algn="l">
                        <a:lnSpc>
                          <a:spcPct val="69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4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T’.val =	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baseline="30000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.val; </a:t>
                      </a: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96900" marR="0" rtl="0" algn="ctr">
                        <a:lnSpc>
                          <a:spcPct val="90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T’.val = T’.inhval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5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16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num.lexval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538325" y="280323"/>
            <a:ext cx="11653675" cy="108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to implement a Simple Desk Calculator – </a:t>
            </a:r>
            <a:r>
              <a:rPr b="1"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3+4*5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7800" y="457200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459024" y="2379413"/>
            <a:ext cx="52666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ivya\OneDrive\Desktop\Untitled.png" id="181" name="Google Shape;1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95600"/>
            <a:ext cx="10820400" cy="566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3733800" y="4876800"/>
            <a:ext cx="118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T’.inhval=3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8077200" y="6172200"/>
            <a:ext cx="11851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T’.inhval=5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divya\OneDrive\Desktop\Untitled.png" id="184" name="Google Shape;1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75" y="2013350"/>
            <a:ext cx="11712574" cy="668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538331" y="280327"/>
            <a:ext cx="7054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for Simple Type declaration</a:t>
            </a:r>
            <a:endParaRPr sz="3000"/>
          </a:p>
        </p:txBody>
      </p:sp>
      <p:sp>
        <p:nvSpPr>
          <p:cNvPr id="190" name="Google Shape;190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16"/>
          <p:cNvGraphicFramePr/>
          <p:nvPr/>
        </p:nvGraphicFramePr>
        <p:xfrm>
          <a:off x="457437" y="3745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3646175"/>
                <a:gridCol w="5201925"/>
              </a:tblGrid>
              <a:tr h="609550">
                <a:tc>
                  <a:txBody>
                    <a:bodyPr/>
                    <a:lstStyle/>
                    <a:p>
                      <a:pPr indent="0" lvl="0" marL="10102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143635" marR="0" rtl="0" algn="l">
                        <a:lnSpc>
                          <a:spcPct val="789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6"/>
          <p:cNvSpPr txBox="1"/>
          <p:nvPr/>
        </p:nvSpPr>
        <p:spPr>
          <a:xfrm>
            <a:off x="459024" y="2050483"/>
            <a:ext cx="93822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Complete the semantic rules for the following L-attributed SDD.  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a,b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538331" y="280327"/>
            <a:ext cx="7054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for Simple Type declaration</a:t>
            </a:r>
            <a:endParaRPr sz="3000"/>
          </a:p>
        </p:txBody>
      </p:sp>
      <p:sp>
        <p:nvSpPr>
          <p:cNvPr id="199" name="Google Shape;199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7"/>
          <p:cNvGrpSpPr/>
          <p:nvPr/>
        </p:nvGrpSpPr>
        <p:grpSpPr>
          <a:xfrm>
            <a:off x="10045949" y="626519"/>
            <a:ext cx="3865790" cy="4980121"/>
            <a:chOff x="10045949" y="626519"/>
            <a:chExt cx="3865790" cy="4980121"/>
          </a:xfrm>
        </p:grpSpPr>
        <p:pic>
          <p:nvPicPr>
            <p:cNvPr id="201" name="Google Shape;20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91422" y="626519"/>
              <a:ext cx="1120317" cy="1678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/>
            <p:nvPr/>
          </p:nvSpPr>
          <p:spPr>
            <a:xfrm>
              <a:off x="10045949" y="2305275"/>
              <a:ext cx="2936240" cy="3301365"/>
            </a:xfrm>
            <a:custGeom>
              <a:rect b="b" l="l" r="r" t="t"/>
              <a:pathLst>
                <a:path extrusionOk="0" h="3301365" w="2936240">
                  <a:moveTo>
                    <a:pt x="2446489" y="3300899"/>
                  </a:moveTo>
                  <a:lnTo>
                    <a:pt x="489309" y="3300899"/>
                  </a:lnTo>
                  <a:lnTo>
                    <a:pt x="442186" y="3298660"/>
                  </a:lnTo>
                  <a:lnTo>
                    <a:pt x="396329" y="3292076"/>
                  </a:lnTo>
                  <a:lnTo>
                    <a:pt x="351945" y="3281355"/>
                  </a:lnTo>
                  <a:lnTo>
                    <a:pt x="309238" y="3266701"/>
                  </a:lnTo>
                  <a:lnTo>
                    <a:pt x="268414" y="3248319"/>
                  </a:lnTo>
                  <a:lnTo>
                    <a:pt x="229678" y="3226414"/>
                  </a:lnTo>
                  <a:lnTo>
                    <a:pt x="193234" y="3201191"/>
                  </a:lnTo>
                  <a:lnTo>
                    <a:pt x="159287" y="3172855"/>
                  </a:lnTo>
                  <a:lnTo>
                    <a:pt x="128044" y="3141612"/>
                  </a:lnTo>
                  <a:lnTo>
                    <a:pt x="99708" y="3107665"/>
                  </a:lnTo>
                  <a:lnTo>
                    <a:pt x="74485" y="3071221"/>
                  </a:lnTo>
                  <a:lnTo>
                    <a:pt x="52580" y="3032485"/>
                  </a:lnTo>
                  <a:lnTo>
                    <a:pt x="34198" y="2991661"/>
                  </a:lnTo>
                  <a:lnTo>
                    <a:pt x="19544" y="2948954"/>
                  </a:lnTo>
                  <a:lnTo>
                    <a:pt x="8822" y="2904570"/>
                  </a:lnTo>
                  <a:lnTo>
                    <a:pt x="2239" y="2858714"/>
                  </a:lnTo>
                  <a:lnTo>
                    <a:pt x="0" y="2811590"/>
                  </a:lnTo>
                  <a:lnTo>
                    <a:pt x="0" y="489309"/>
                  </a:lnTo>
                  <a:lnTo>
                    <a:pt x="2239" y="442185"/>
                  </a:lnTo>
                  <a:lnTo>
                    <a:pt x="8822" y="396329"/>
                  </a:lnTo>
                  <a:lnTo>
                    <a:pt x="19544" y="351945"/>
                  </a:lnTo>
                  <a:lnTo>
                    <a:pt x="34198" y="309238"/>
                  </a:lnTo>
                  <a:lnTo>
                    <a:pt x="52580" y="268414"/>
                  </a:lnTo>
                  <a:lnTo>
                    <a:pt x="74485" y="229678"/>
                  </a:lnTo>
                  <a:lnTo>
                    <a:pt x="99708" y="193234"/>
                  </a:lnTo>
                  <a:lnTo>
                    <a:pt x="128044" y="159287"/>
                  </a:lnTo>
                  <a:lnTo>
                    <a:pt x="159287" y="128044"/>
                  </a:lnTo>
                  <a:lnTo>
                    <a:pt x="193234" y="99708"/>
                  </a:lnTo>
                  <a:lnTo>
                    <a:pt x="229678" y="74485"/>
                  </a:lnTo>
                  <a:lnTo>
                    <a:pt x="268414" y="52580"/>
                  </a:lnTo>
                  <a:lnTo>
                    <a:pt x="309238" y="34198"/>
                  </a:lnTo>
                  <a:lnTo>
                    <a:pt x="351945" y="19544"/>
                  </a:lnTo>
                  <a:lnTo>
                    <a:pt x="396329" y="8822"/>
                  </a:lnTo>
                  <a:lnTo>
                    <a:pt x="442186" y="2239"/>
                  </a:lnTo>
                  <a:lnTo>
                    <a:pt x="489309" y="0"/>
                  </a:lnTo>
                  <a:lnTo>
                    <a:pt x="2446489" y="0"/>
                  </a:lnTo>
                  <a:lnTo>
                    <a:pt x="2494852" y="2394"/>
                  </a:lnTo>
                  <a:lnTo>
                    <a:pt x="2542395" y="9488"/>
                  </a:lnTo>
                  <a:lnTo>
                    <a:pt x="2588798" y="21150"/>
                  </a:lnTo>
                  <a:lnTo>
                    <a:pt x="2633740" y="37246"/>
                  </a:lnTo>
                  <a:lnTo>
                    <a:pt x="2676901" y="57643"/>
                  </a:lnTo>
                  <a:lnTo>
                    <a:pt x="2717959" y="82209"/>
                  </a:lnTo>
                  <a:lnTo>
                    <a:pt x="2756594" y="110811"/>
                  </a:lnTo>
                  <a:lnTo>
                    <a:pt x="2792484" y="143315"/>
                  </a:lnTo>
                  <a:lnTo>
                    <a:pt x="2824988" y="179205"/>
                  </a:lnTo>
                  <a:lnTo>
                    <a:pt x="2853590" y="217840"/>
                  </a:lnTo>
                  <a:lnTo>
                    <a:pt x="2878155" y="258898"/>
                  </a:lnTo>
                  <a:lnTo>
                    <a:pt x="2898553" y="302059"/>
                  </a:lnTo>
                  <a:lnTo>
                    <a:pt x="2914649" y="347001"/>
                  </a:lnTo>
                  <a:lnTo>
                    <a:pt x="2926311" y="393404"/>
                  </a:lnTo>
                  <a:lnTo>
                    <a:pt x="2933405" y="440947"/>
                  </a:lnTo>
                  <a:lnTo>
                    <a:pt x="2935799" y="489309"/>
                  </a:lnTo>
                  <a:lnTo>
                    <a:pt x="2935799" y="2811590"/>
                  </a:lnTo>
                  <a:lnTo>
                    <a:pt x="2933560" y="2858714"/>
                  </a:lnTo>
                  <a:lnTo>
                    <a:pt x="2926977" y="2904570"/>
                  </a:lnTo>
                  <a:lnTo>
                    <a:pt x="2916255" y="2948954"/>
                  </a:lnTo>
                  <a:lnTo>
                    <a:pt x="2901601" y="2991661"/>
                  </a:lnTo>
                  <a:lnTo>
                    <a:pt x="2883219" y="3032485"/>
                  </a:lnTo>
                  <a:lnTo>
                    <a:pt x="2861314" y="3071221"/>
                  </a:lnTo>
                  <a:lnTo>
                    <a:pt x="2836091" y="3107665"/>
                  </a:lnTo>
                  <a:lnTo>
                    <a:pt x="2807755" y="3141612"/>
                  </a:lnTo>
                  <a:lnTo>
                    <a:pt x="2776512" y="3172855"/>
                  </a:lnTo>
                  <a:lnTo>
                    <a:pt x="2742565" y="3201191"/>
                  </a:lnTo>
                  <a:lnTo>
                    <a:pt x="2706121" y="3226414"/>
                  </a:lnTo>
                  <a:lnTo>
                    <a:pt x="2667385" y="3248319"/>
                  </a:lnTo>
                  <a:lnTo>
                    <a:pt x="2626561" y="3266701"/>
                  </a:lnTo>
                  <a:lnTo>
                    <a:pt x="2583854" y="3281355"/>
                  </a:lnTo>
                  <a:lnTo>
                    <a:pt x="2539470" y="3292076"/>
                  </a:lnTo>
                  <a:lnTo>
                    <a:pt x="2493613" y="3298660"/>
                  </a:lnTo>
                  <a:lnTo>
                    <a:pt x="2446489" y="33008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0045949" y="2305275"/>
              <a:ext cx="2936240" cy="3301365"/>
            </a:xfrm>
            <a:custGeom>
              <a:rect b="b" l="l" r="r" t="t"/>
              <a:pathLst>
                <a:path extrusionOk="0" h="3301365" w="2936240">
                  <a:moveTo>
                    <a:pt x="0" y="489309"/>
                  </a:moveTo>
                  <a:lnTo>
                    <a:pt x="2239" y="442185"/>
                  </a:lnTo>
                  <a:lnTo>
                    <a:pt x="8822" y="396329"/>
                  </a:lnTo>
                  <a:lnTo>
                    <a:pt x="19544" y="351945"/>
                  </a:lnTo>
                  <a:lnTo>
                    <a:pt x="34198" y="309238"/>
                  </a:lnTo>
                  <a:lnTo>
                    <a:pt x="52580" y="268414"/>
                  </a:lnTo>
                  <a:lnTo>
                    <a:pt x="74485" y="229678"/>
                  </a:lnTo>
                  <a:lnTo>
                    <a:pt x="99708" y="193234"/>
                  </a:lnTo>
                  <a:lnTo>
                    <a:pt x="128044" y="159287"/>
                  </a:lnTo>
                  <a:lnTo>
                    <a:pt x="159287" y="128044"/>
                  </a:lnTo>
                  <a:lnTo>
                    <a:pt x="193234" y="99708"/>
                  </a:lnTo>
                  <a:lnTo>
                    <a:pt x="229678" y="74485"/>
                  </a:lnTo>
                  <a:lnTo>
                    <a:pt x="268414" y="52580"/>
                  </a:lnTo>
                  <a:lnTo>
                    <a:pt x="309238" y="34198"/>
                  </a:lnTo>
                  <a:lnTo>
                    <a:pt x="351945" y="19544"/>
                  </a:lnTo>
                  <a:lnTo>
                    <a:pt x="396329" y="8822"/>
                  </a:lnTo>
                  <a:lnTo>
                    <a:pt x="442186" y="2239"/>
                  </a:lnTo>
                  <a:lnTo>
                    <a:pt x="489309" y="0"/>
                  </a:lnTo>
                  <a:lnTo>
                    <a:pt x="2446489" y="0"/>
                  </a:lnTo>
                  <a:lnTo>
                    <a:pt x="2494852" y="2394"/>
                  </a:lnTo>
                  <a:lnTo>
                    <a:pt x="2542395" y="9488"/>
                  </a:lnTo>
                  <a:lnTo>
                    <a:pt x="2588798" y="21150"/>
                  </a:lnTo>
                  <a:lnTo>
                    <a:pt x="2633740" y="37246"/>
                  </a:lnTo>
                  <a:lnTo>
                    <a:pt x="2676901" y="57643"/>
                  </a:lnTo>
                  <a:lnTo>
                    <a:pt x="2717959" y="82209"/>
                  </a:lnTo>
                  <a:lnTo>
                    <a:pt x="2756594" y="110811"/>
                  </a:lnTo>
                  <a:lnTo>
                    <a:pt x="2792484" y="143315"/>
                  </a:lnTo>
                  <a:lnTo>
                    <a:pt x="2824988" y="179205"/>
                  </a:lnTo>
                  <a:lnTo>
                    <a:pt x="2853590" y="217840"/>
                  </a:lnTo>
                  <a:lnTo>
                    <a:pt x="2878155" y="258898"/>
                  </a:lnTo>
                  <a:lnTo>
                    <a:pt x="2898553" y="302059"/>
                  </a:lnTo>
                  <a:lnTo>
                    <a:pt x="2914649" y="347001"/>
                  </a:lnTo>
                  <a:lnTo>
                    <a:pt x="2926311" y="393404"/>
                  </a:lnTo>
                  <a:lnTo>
                    <a:pt x="2933405" y="440947"/>
                  </a:lnTo>
                  <a:lnTo>
                    <a:pt x="2935799" y="489309"/>
                  </a:lnTo>
                  <a:lnTo>
                    <a:pt x="2935799" y="2811590"/>
                  </a:lnTo>
                  <a:lnTo>
                    <a:pt x="2933560" y="2858714"/>
                  </a:lnTo>
                  <a:lnTo>
                    <a:pt x="2926977" y="2904570"/>
                  </a:lnTo>
                  <a:lnTo>
                    <a:pt x="2916255" y="2948954"/>
                  </a:lnTo>
                  <a:lnTo>
                    <a:pt x="2901601" y="2991661"/>
                  </a:lnTo>
                  <a:lnTo>
                    <a:pt x="2883219" y="3032485"/>
                  </a:lnTo>
                  <a:lnTo>
                    <a:pt x="2861314" y="3071221"/>
                  </a:lnTo>
                  <a:lnTo>
                    <a:pt x="2836091" y="3107665"/>
                  </a:lnTo>
                  <a:lnTo>
                    <a:pt x="2807755" y="3141612"/>
                  </a:lnTo>
                  <a:lnTo>
                    <a:pt x="2776512" y="3172855"/>
                  </a:lnTo>
                  <a:lnTo>
                    <a:pt x="2742565" y="3201191"/>
                  </a:lnTo>
                  <a:lnTo>
                    <a:pt x="2706121" y="3226414"/>
                  </a:lnTo>
                  <a:lnTo>
                    <a:pt x="2667385" y="3248319"/>
                  </a:lnTo>
                  <a:lnTo>
                    <a:pt x="2626561" y="3266701"/>
                  </a:lnTo>
                  <a:lnTo>
                    <a:pt x="2583854" y="3281355"/>
                  </a:lnTo>
                  <a:lnTo>
                    <a:pt x="2539470" y="3292076"/>
                  </a:lnTo>
                  <a:lnTo>
                    <a:pt x="2493613" y="3298660"/>
                  </a:lnTo>
                  <a:lnTo>
                    <a:pt x="2446489" y="3300899"/>
                  </a:lnTo>
                  <a:lnTo>
                    <a:pt x="489309" y="3300899"/>
                  </a:lnTo>
                  <a:lnTo>
                    <a:pt x="442186" y="3298660"/>
                  </a:lnTo>
                  <a:lnTo>
                    <a:pt x="396329" y="3292076"/>
                  </a:lnTo>
                  <a:lnTo>
                    <a:pt x="351945" y="3281355"/>
                  </a:lnTo>
                  <a:lnTo>
                    <a:pt x="309238" y="3266701"/>
                  </a:lnTo>
                  <a:lnTo>
                    <a:pt x="268414" y="3248319"/>
                  </a:lnTo>
                  <a:lnTo>
                    <a:pt x="229678" y="3226414"/>
                  </a:lnTo>
                  <a:lnTo>
                    <a:pt x="193234" y="3201191"/>
                  </a:lnTo>
                  <a:lnTo>
                    <a:pt x="159287" y="3172855"/>
                  </a:lnTo>
                  <a:lnTo>
                    <a:pt x="128044" y="3141612"/>
                  </a:lnTo>
                  <a:lnTo>
                    <a:pt x="99708" y="3107665"/>
                  </a:lnTo>
                  <a:lnTo>
                    <a:pt x="74485" y="3071221"/>
                  </a:lnTo>
                  <a:lnTo>
                    <a:pt x="52580" y="3032485"/>
                  </a:lnTo>
                  <a:lnTo>
                    <a:pt x="34198" y="2991661"/>
                  </a:lnTo>
                  <a:lnTo>
                    <a:pt x="19544" y="2948954"/>
                  </a:lnTo>
                  <a:lnTo>
                    <a:pt x="8822" y="2904570"/>
                  </a:lnTo>
                  <a:lnTo>
                    <a:pt x="2239" y="2858714"/>
                  </a:lnTo>
                  <a:lnTo>
                    <a:pt x="0" y="2811590"/>
                  </a:lnTo>
                  <a:lnTo>
                    <a:pt x="0" y="489309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04" name="Google Shape;204;p17"/>
          <p:cNvGraphicFramePr/>
          <p:nvPr/>
        </p:nvGraphicFramePr>
        <p:xfrm>
          <a:off x="715487" y="201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3601075"/>
                <a:gridCol w="5137150"/>
              </a:tblGrid>
              <a:tr h="609550">
                <a:tc>
                  <a:txBody>
                    <a:bodyPr/>
                    <a:lstStyle/>
                    <a:p>
                      <a:pPr indent="0" lvl="0" marL="987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71450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L.inhType = T.type;  L.inhWidth = T.width;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46888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integer;  T.width = 4;}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282511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float;  T.width = 8;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7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143635" marR="0" rtl="0" algn="l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17919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.inhType = L.inhType; 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.inhWidth = L.inhWidth;  update(id.entry,  L.inhType,L.inhWidth);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52463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{update(id.entry,  L.inhType,L.inhWidth);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5" name="Google Shape;205;p17"/>
          <p:cNvGrpSpPr/>
          <p:nvPr/>
        </p:nvGrpSpPr>
        <p:grpSpPr>
          <a:xfrm>
            <a:off x="10045949" y="5936200"/>
            <a:ext cx="2936240" cy="2925445"/>
            <a:chOff x="10045949" y="5936200"/>
            <a:chExt cx="2936240" cy="2925445"/>
          </a:xfrm>
        </p:grpSpPr>
        <p:sp>
          <p:nvSpPr>
            <p:cNvPr id="206" name="Google Shape;206;p17"/>
            <p:cNvSpPr/>
            <p:nvPr/>
          </p:nvSpPr>
          <p:spPr>
            <a:xfrm>
              <a:off x="10045949" y="5936200"/>
              <a:ext cx="2936240" cy="2925445"/>
            </a:xfrm>
            <a:custGeom>
              <a:rect b="b" l="l" r="r" t="t"/>
              <a:pathLst>
                <a:path extrusionOk="0" h="2925445" w="2936240">
                  <a:moveTo>
                    <a:pt x="2448240" y="2925299"/>
                  </a:moveTo>
                  <a:lnTo>
                    <a:pt x="487559" y="2925299"/>
                  </a:lnTo>
                  <a:lnTo>
                    <a:pt x="440604" y="2923068"/>
                  </a:lnTo>
                  <a:lnTo>
                    <a:pt x="394911" y="2916508"/>
                  </a:lnTo>
                  <a:lnTo>
                    <a:pt x="350686" y="2905825"/>
                  </a:lnTo>
                  <a:lnTo>
                    <a:pt x="308132" y="2891223"/>
                  </a:lnTo>
                  <a:lnTo>
                    <a:pt x="267454" y="2872907"/>
                  </a:lnTo>
                  <a:lnTo>
                    <a:pt x="228856" y="2851080"/>
                  </a:lnTo>
                  <a:lnTo>
                    <a:pt x="192543" y="2825947"/>
                  </a:lnTo>
                  <a:lnTo>
                    <a:pt x="158718" y="2797713"/>
                  </a:lnTo>
                  <a:lnTo>
                    <a:pt x="127586" y="2766581"/>
                  </a:lnTo>
                  <a:lnTo>
                    <a:pt x="99352" y="2732756"/>
                  </a:lnTo>
                  <a:lnTo>
                    <a:pt x="74219" y="2696443"/>
                  </a:lnTo>
                  <a:lnTo>
                    <a:pt x="52392" y="2657845"/>
                  </a:lnTo>
                  <a:lnTo>
                    <a:pt x="34076" y="2617167"/>
                  </a:lnTo>
                  <a:lnTo>
                    <a:pt x="19474" y="2574613"/>
                  </a:lnTo>
                  <a:lnTo>
                    <a:pt x="8791" y="2530388"/>
                  </a:lnTo>
                  <a:lnTo>
                    <a:pt x="2231" y="2484695"/>
                  </a:lnTo>
                  <a:lnTo>
                    <a:pt x="0" y="2437740"/>
                  </a:lnTo>
                  <a:lnTo>
                    <a:pt x="0" y="487559"/>
                  </a:lnTo>
                  <a:lnTo>
                    <a:pt x="2231" y="440604"/>
                  </a:lnTo>
                  <a:lnTo>
                    <a:pt x="8791" y="394912"/>
                  </a:lnTo>
                  <a:lnTo>
                    <a:pt x="19474" y="350686"/>
                  </a:lnTo>
                  <a:lnTo>
                    <a:pt x="34076" y="308132"/>
                  </a:lnTo>
                  <a:lnTo>
                    <a:pt x="52392" y="267454"/>
                  </a:lnTo>
                  <a:lnTo>
                    <a:pt x="74219" y="228856"/>
                  </a:lnTo>
                  <a:lnTo>
                    <a:pt x="99352" y="192543"/>
                  </a:lnTo>
                  <a:lnTo>
                    <a:pt x="127586" y="158718"/>
                  </a:lnTo>
                  <a:lnTo>
                    <a:pt x="158718" y="127586"/>
                  </a:lnTo>
                  <a:lnTo>
                    <a:pt x="192543" y="99351"/>
                  </a:lnTo>
                  <a:lnTo>
                    <a:pt x="228856" y="74219"/>
                  </a:lnTo>
                  <a:lnTo>
                    <a:pt x="267454" y="52392"/>
                  </a:lnTo>
                  <a:lnTo>
                    <a:pt x="308132" y="34076"/>
                  </a:lnTo>
                  <a:lnTo>
                    <a:pt x="350686" y="19474"/>
                  </a:lnTo>
                  <a:lnTo>
                    <a:pt x="394911" y="8791"/>
                  </a:lnTo>
                  <a:lnTo>
                    <a:pt x="440604" y="2231"/>
                  </a:lnTo>
                  <a:lnTo>
                    <a:pt x="487559" y="0"/>
                  </a:lnTo>
                  <a:lnTo>
                    <a:pt x="2448240" y="0"/>
                  </a:lnTo>
                  <a:lnTo>
                    <a:pt x="2496429" y="2385"/>
                  </a:lnTo>
                  <a:lnTo>
                    <a:pt x="2543802" y="9454"/>
                  </a:lnTo>
                  <a:lnTo>
                    <a:pt x="2590039" y="21074"/>
                  </a:lnTo>
                  <a:lnTo>
                    <a:pt x="2634821" y="37113"/>
                  </a:lnTo>
                  <a:lnTo>
                    <a:pt x="2677827" y="57437"/>
                  </a:lnTo>
                  <a:lnTo>
                    <a:pt x="2718738" y="81915"/>
                  </a:lnTo>
                  <a:lnTo>
                    <a:pt x="2757234" y="110414"/>
                  </a:lnTo>
                  <a:lnTo>
                    <a:pt x="2792996" y="142802"/>
                  </a:lnTo>
                  <a:lnTo>
                    <a:pt x="2825384" y="178564"/>
                  </a:lnTo>
                  <a:lnTo>
                    <a:pt x="2853884" y="217061"/>
                  </a:lnTo>
                  <a:lnTo>
                    <a:pt x="2878362" y="257972"/>
                  </a:lnTo>
                  <a:lnTo>
                    <a:pt x="2898686" y="300978"/>
                  </a:lnTo>
                  <a:lnTo>
                    <a:pt x="2914725" y="345760"/>
                  </a:lnTo>
                  <a:lnTo>
                    <a:pt x="2926345" y="391997"/>
                  </a:lnTo>
                  <a:lnTo>
                    <a:pt x="2933414" y="439370"/>
                  </a:lnTo>
                  <a:lnTo>
                    <a:pt x="2935799" y="487559"/>
                  </a:lnTo>
                  <a:lnTo>
                    <a:pt x="2935799" y="2437740"/>
                  </a:lnTo>
                  <a:lnTo>
                    <a:pt x="2933568" y="2484695"/>
                  </a:lnTo>
                  <a:lnTo>
                    <a:pt x="2927008" y="2530388"/>
                  </a:lnTo>
                  <a:lnTo>
                    <a:pt x="2916325" y="2574613"/>
                  </a:lnTo>
                  <a:lnTo>
                    <a:pt x="2901723" y="2617167"/>
                  </a:lnTo>
                  <a:lnTo>
                    <a:pt x="2883407" y="2657845"/>
                  </a:lnTo>
                  <a:lnTo>
                    <a:pt x="2861580" y="2696443"/>
                  </a:lnTo>
                  <a:lnTo>
                    <a:pt x="2836447" y="2732756"/>
                  </a:lnTo>
                  <a:lnTo>
                    <a:pt x="2808213" y="2766581"/>
                  </a:lnTo>
                  <a:lnTo>
                    <a:pt x="2777081" y="2797713"/>
                  </a:lnTo>
                  <a:lnTo>
                    <a:pt x="2743256" y="2825947"/>
                  </a:lnTo>
                  <a:lnTo>
                    <a:pt x="2706943" y="2851080"/>
                  </a:lnTo>
                  <a:lnTo>
                    <a:pt x="2668345" y="2872907"/>
                  </a:lnTo>
                  <a:lnTo>
                    <a:pt x="2627667" y="2891223"/>
                  </a:lnTo>
                  <a:lnTo>
                    <a:pt x="2585113" y="2905825"/>
                  </a:lnTo>
                  <a:lnTo>
                    <a:pt x="2540888" y="2916508"/>
                  </a:lnTo>
                  <a:lnTo>
                    <a:pt x="2495195" y="2923068"/>
                  </a:lnTo>
                  <a:lnTo>
                    <a:pt x="2448240" y="29252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0045949" y="5936200"/>
              <a:ext cx="2936240" cy="2925445"/>
            </a:xfrm>
            <a:custGeom>
              <a:rect b="b" l="l" r="r" t="t"/>
              <a:pathLst>
                <a:path extrusionOk="0" h="2925445" w="2936240">
                  <a:moveTo>
                    <a:pt x="0" y="487559"/>
                  </a:moveTo>
                  <a:lnTo>
                    <a:pt x="2231" y="440604"/>
                  </a:lnTo>
                  <a:lnTo>
                    <a:pt x="8791" y="394912"/>
                  </a:lnTo>
                  <a:lnTo>
                    <a:pt x="19474" y="350686"/>
                  </a:lnTo>
                  <a:lnTo>
                    <a:pt x="34076" y="308132"/>
                  </a:lnTo>
                  <a:lnTo>
                    <a:pt x="52392" y="267454"/>
                  </a:lnTo>
                  <a:lnTo>
                    <a:pt x="74219" y="228856"/>
                  </a:lnTo>
                  <a:lnTo>
                    <a:pt x="99352" y="192543"/>
                  </a:lnTo>
                  <a:lnTo>
                    <a:pt x="127586" y="158718"/>
                  </a:lnTo>
                  <a:lnTo>
                    <a:pt x="158718" y="127586"/>
                  </a:lnTo>
                  <a:lnTo>
                    <a:pt x="192543" y="99351"/>
                  </a:lnTo>
                  <a:lnTo>
                    <a:pt x="228856" y="74219"/>
                  </a:lnTo>
                  <a:lnTo>
                    <a:pt x="267454" y="52392"/>
                  </a:lnTo>
                  <a:lnTo>
                    <a:pt x="308132" y="34076"/>
                  </a:lnTo>
                  <a:lnTo>
                    <a:pt x="350686" y="19474"/>
                  </a:lnTo>
                  <a:lnTo>
                    <a:pt x="394911" y="8791"/>
                  </a:lnTo>
                  <a:lnTo>
                    <a:pt x="440604" y="2231"/>
                  </a:lnTo>
                  <a:lnTo>
                    <a:pt x="487559" y="0"/>
                  </a:lnTo>
                  <a:lnTo>
                    <a:pt x="2448240" y="0"/>
                  </a:lnTo>
                  <a:lnTo>
                    <a:pt x="2496429" y="2385"/>
                  </a:lnTo>
                  <a:lnTo>
                    <a:pt x="2543802" y="9454"/>
                  </a:lnTo>
                  <a:lnTo>
                    <a:pt x="2590039" y="21074"/>
                  </a:lnTo>
                  <a:lnTo>
                    <a:pt x="2634821" y="37113"/>
                  </a:lnTo>
                  <a:lnTo>
                    <a:pt x="2677827" y="57437"/>
                  </a:lnTo>
                  <a:lnTo>
                    <a:pt x="2718738" y="81915"/>
                  </a:lnTo>
                  <a:lnTo>
                    <a:pt x="2757234" y="110414"/>
                  </a:lnTo>
                  <a:lnTo>
                    <a:pt x="2792996" y="142802"/>
                  </a:lnTo>
                  <a:lnTo>
                    <a:pt x="2825384" y="178564"/>
                  </a:lnTo>
                  <a:lnTo>
                    <a:pt x="2853884" y="217061"/>
                  </a:lnTo>
                  <a:lnTo>
                    <a:pt x="2878362" y="257972"/>
                  </a:lnTo>
                  <a:lnTo>
                    <a:pt x="2898686" y="300978"/>
                  </a:lnTo>
                  <a:lnTo>
                    <a:pt x="2914725" y="345760"/>
                  </a:lnTo>
                  <a:lnTo>
                    <a:pt x="2926345" y="391997"/>
                  </a:lnTo>
                  <a:lnTo>
                    <a:pt x="2933414" y="439370"/>
                  </a:lnTo>
                  <a:lnTo>
                    <a:pt x="2935799" y="487559"/>
                  </a:lnTo>
                  <a:lnTo>
                    <a:pt x="2935799" y="2437740"/>
                  </a:lnTo>
                  <a:lnTo>
                    <a:pt x="2933568" y="2484695"/>
                  </a:lnTo>
                  <a:lnTo>
                    <a:pt x="2927008" y="2530388"/>
                  </a:lnTo>
                  <a:lnTo>
                    <a:pt x="2916325" y="2574613"/>
                  </a:lnTo>
                  <a:lnTo>
                    <a:pt x="2901723" y="2617167"/>
                  </a:lnTo>
                  <a:lnTo>
                    <a:pt x="2883407" y="2657845"/>
                  </a:lnTo>
                  <a:lnTo>
                    <a:pt x="2861580" y="2696443"/>
                  </a:lnTo>
                  <a:lnTo>
                    <a:pt x="2836447" y="2732756"/>
                  </a:lnTo>
                  <a:lnTo>
                    <a:pt x="2808213" y="2766581"/>
                  </a:lnTo>
                  <a:lnTo>
                    <a:pt x="2777081" y="2797713"/>
                  </a:lnTo>
                  <a:lnTo>
                    <a:pt x="2743256" y="2825947"/>
                  </a:lnTo>
                  <a:lnTo>
                    <a:pt x="2706943" y="2851080"/>
                  </a:lnTo>
                  <a:lnTo>
                    <a:pt x="2668345" y="2872907"/>
                  </a:lnTo>
                  <a:lnTo>
                    <a:pt x="2627667" y="2891223"/>
                  </a:lnTo>
                  <a:lnTo>
                    <a:pt x="2585113" y="2905825"/>
                  </a:lnTo>
                  <a:lnTo>
                    <a:pt x="2540888" y="2916508"/>
                  </a:lnTo>
                  <a:lnTo>
                    <a:pt x="2495195" y="2923068"/>
                  </a:lnTo>
                  <a:lnTo>
                    <a:pt x="2448240" y="2925299"/>
                  </a:lnTo>
                  <a:lnTo>
                    <a:pt x="487559" y="2925299"/>
                  </a:lnTo>
                  <a:lnTo>
                    <a:pt x="440604" y="2923068"/>
                  </a:lnTo>
                  <a:lnTo>
                    <a:pt x="394911" y="2916508"/>
                  </a:lnTo>
                  <a:lnTo>
                    <a:pt x="350686" y="2905825"/>
                  </a:lnTo>
                  <a:lnTo>
                    <a:pt x="308132" y="2891223"/>
                  </a:lnTo>
                  <a:lnTo>
                    <a:pt x="267454" y="2872907"/>
                  </a:lnTo>
                  <a:lnTo>
                    <a:pt x="228856" y="2851080"/>
                  </a:lnTo>
                  <a:lnTo>
                    <a:pt x="192543" y="2825947"/>
                  </a:lnTo>
                  <a:lnTo>
                    <a:pt x="158718" y="2797713"/>
                  </a:lnTo>
                  <a:lnTo>
                    <a:pt x="127586" y="2766581"/>
                  </a:lnTo>
                  <a:lnTo>
                    <a:pt x="99352" y="2732756"/>
                  </a:lnTo>
                  <a:lnTo>
                    <a:pt x="74219" y="2696443"/>
                  </a:lnTo>
                  <a:lnTo>
                    <a:pt x="52392" y="2657845"/>
                  </a:lnTo>
                  <a:lnTo>
                    <a:pt x="34076" y="2617167"/>
                  </a:lnTo>
                  <a:lnTo>
                    <a:pt x="19474" y="2574613"/>
                  </a:lnTo>
                  <a:lnTo>
                    <a:pt x="8791" y="2530388"/>
                  </a:lnTo>
                  <a:lnTo>
                    <a:pt x="2231" y="2484695"/>
                  </a:lnTo>
                  <a:lnTo>
                    <a:pt x="0" y="2437740"/>
                  </a:lnTo>
                  <a:lnTo>
                    <a:pt x="0" y="487559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7"/>
          <p:cNvSpPr txBox="1"/>
          <p:nvPr/>
        </p:nvSpPr>
        <p:spPr>
          <a:xfrm>
            <a:off x="10292314" y="2324541"/>
            <a:ext cx="2443500" cy="6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an LDD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1" lang="en-US" sz="2800">
                <a:solidFill>
                  <a:srgbClr val="DEA267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T L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the  attribute for L is  inherited from  T, which is the  left-sibling.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85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update()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used  to update type  and storage in  the symbol 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538331" y="280327"/>
            <a:ext cx="7054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for Simple Type declaration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434000" y="2248213"/>
            <a:ext cx="56019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a,b;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512" y="3249025"/>
            <a:ext cx="11577375" cy="466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538325" y="280323"/>
            <a:ext cx="61518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identify Array Type</a:t>
            </a:r>
            <a:endParaRPr sz="3000"/>
          </a:p>
        </p:txBody>
      </p:sp>
      <p:sp>
        <p:nvSpPr>
          <p:cNvPr id="223" name="Google Shape;223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19"/>
          <p:cNvGraphicFramePr/>
          <p:nvPr/>
        </p:nvGraphicFramePr>
        <p:xfrm>
          <a:off x="635287" y="40353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717175"/>
                <a:gridCol w="6583050"/>
              </a:tblGrid>
              <a:tr h="609550">
                <a:tc>
                  <a:txBody>
                    <a:bodyPr/>
                    <a:lstStyle/>
                    <a:p>
                      <a:pPr indent="0" lvl="0" marL="545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0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[num]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387350" rtl="0" algn="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19"/>
          <p:cNvSpPr txBox="1"/>
          <p:nvPr/>
        </p:nvSpPr>
        <p:spPr>
          <a:xfrm>
            <a:off x="544749" y="2111614"/>
            <a:ext cx="938212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Complete the semantic rules for the following L-attributed SDD.  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a[2][3]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57359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3: L-Attributed SDD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538325" y="280323"/>
            <a:ext cx="61518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identify Array Type</a:t>
            </a:r>
            <a:endParaRPr sz="3000"/>
          </a:p>
        </p:txBody>
      </p:sp>
      <p:sp>
        <p:nvSpPr>
          <p:cNvPr id="232" name="Google Shape;232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0"/>
          <p:cNvGraphicFramePr/>
          <p:nvPr/>
        </p:nvGraphicFramePr>
        <p:xfrm>
          <a:off x="256087" y="201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567300"/>
                <a:gridCol w="9549775"/>
              </a:tblGrid>
              <a:tr h="657475">
                <a:tc>
                  <a:txBody>
                    <a:bodyPr/>
                    <a:lstStyle/>
                    <a:p>
                      <a:pPr indent="0" lvl="0" marL="4705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67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315023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C.inhType = B.type; C.inhWidth = B.width;  T.type = C.type; T.width = C.width;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8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B.type = integer;	B.width = 4;}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3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B.type = float;	B.width = 8;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78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[num]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237490" rtl="0" algn="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888489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.inhType = C.inhType;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.inhWidth = C.inhWidth;  C.type = array(num.lexval ,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.type);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442150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C.width = num.lexval *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.width ;);  addType(id.entry, C.inhType);  addWidth(id.entry, C.inhWidth;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C.type = C.inhType;	C.width = C.inhWidth;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538331" y="280327"/>
            <a:ext cx="7054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for Simple Type declaration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434000" y="1843084"/>
            <a:ext cx="6400800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a[2][3]  int a[2][3]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translates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array(2,array(3,int))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7350" y="3113425"/>
            <a:ext cx="8719149" cy="60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538325" y="280323"/>
            <a:ext cx="10506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for Basic vs Array Type declaration in C Semantics</a:t>
            </a:r>
            <a:endParaRPr sz="3000"/>
          </a:p>
        </p:txBody>
      </p:sp>
      <p:sp>
        <p:nvSpPr>
          <p:cNvPr id="249" name="Google Shape;249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22"/>
          <p:cNvGraphicFramePr/>
          <p:nvPr/>
        </p:nvGraphicFramePr>
        <p:xfrm>
          <a:off x="1684437" y="3388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815600"/>
                <a:gridCol w="7265025"/>
              </a:tblGrid>
              <a:tr h="609550">
                <a:tc>
                  <a:txBody>
                    <a:bodyPr/>
                    <a:lstStyle/>
                    <a:p>
                      <a:pPr indent="0" lvl="0" marL="594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[num]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85775" rtl="0" algn="r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00050" rtl="0" algn="ctr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22"/>
          <p:cNvSpPr txBox="1"/>
          <p:nvPr/>
        </p:nvSpPr>
        <p:spPr>
          <a:xfrm>
            <a:off x="459024" y="1643896"/>
            <a:ext cx="9162415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an SDD to identify an array of the following format -  float   x[4] , 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Follow C Semantics - i.e, x is an array type, y is a basic 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538325" y="280323"/>
            <a:ext cx="10506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for Basic vs Array Type declaration in C Semantics</a:t>
            </a:r>
            <a:endParaRPr sz="3000"/>
          </a:p>
        </p:txBody>
      </p:sp>
      <p:sp>
        <p:nvSpPr>
          <p:cNvPr id="258" name="Google Shape;258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23"/>
          <p:cNvGraphicFramePr/>
          <p:nvPr/>
        </p:nvGraphicFramePr>
        <p:xfrm>
          <a:off x="533250" y="201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458725"/>
                <a:gridCol w="9652000"/>
              </a:tblGrid>
              <a:tr h="657475">
                <a:tc>
                  <a:txBody>
                    <a:bodyPr/>
                    <a:lstStyle/>
                    <a:p>
                      <a:pPr indent="0" lvl="0" marL="4165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L.inhType = T.type; L.inhWidth = T.width;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L.inhbasicType = T.basicType; L.inhbasicWidth = T.basicWidth;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10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3253104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C.inhType = B.type; C.inhWidth = B.width;  T.type = C.type; T.width = C.width;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T.basicType = B.type; T.basicWidth = B.width;}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B.type = integer;	B.width = 4;}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33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B.type = float;	B.width = 8;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10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[num]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129539" rtl="0" algn="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99136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.inhType = C.inhType;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.inhWidth = C.inhWidth;  C.type = array(num.lexval ,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.type);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C.width = num.lexval *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C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= C.inhType;	C.Width = C.inhWidth;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538325" y="280323"/>
            <a:ext cx="10506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for Basic vs Array Type declaration in C Semantics</a:t>
            </a:r>
            <a:endParaRPr sz="3000"/>
          </a:p>
        </p:txBody>
      </p:sp>
      <p:sp>
        <p:nvSpPr>
          <p:cNvPr id="266" name="Google Shape;266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24"/>
          <p:cNvGraphicFramePr/>
          <p:nvPr/>
        </p:nvGraphicFramePr>
        <p:xfrm>
          <a:off x="533250" y="201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{D60999DC-E2E1-4868-8E0B-5556927680FF}</a:tableStyleId>
              </a:tblPr>
              <a:tblGrid>
                <a:gridCol w="2458725"/>
                <a:gridCol w="9652000"/>
              </a:tblGrid>
              <a:tr h="657475">
                <a:tc>
                  <a:txBody>
                    <a:bodyPr/>
                    <a:lstStyle/>
                    <a:p>
                      <a:pPr indent="0" lvl="0" marL="41655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7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3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4318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80010" lvl="0" marL="85725" marR="470090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.inhType = L.inhType; 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.inhWidth = L.inhWidth; 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.inhbasicType = L.inhbasicType;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80010" lvl="0" marL="85725" marR="419798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.inhbasicWidth = L.inhbasicWidth;  addType(id.entry, L.inhbasicType);  addWidth(id.entry, L.inhbasicWidth;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77012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addType(id.entry, L.inhType);  addWidth(id.entry, L.inhWidth;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1913054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119663"/>
            <a:ext cx="5638800" cy="43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an L-attributed SDD?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L–Attributed SDD Examples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Simple Type declaration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Array type Variable Declaration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 declaration verification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Desk calculator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Recap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27546" y="2393863"/>
            <a:ext cx="11297920" cy="5903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8255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	Directed	Definitions	(SDD)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	a	generalization	of	context-free  grammars in which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Grammar symbols have an associated set of attributes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Productions	are	associated	with	Semantic	Rules	for	computing	the  values of attributes.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Two kinds of attributes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619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Synthesized Attributes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computed from the values of the attributes of  the children nodes and itself.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4318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Inherited Attributes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computed from the values of the attributes of  both the siblings and the parent nodes.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7620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	SDD	with	only	synthesized	attributes	is	called	an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S-attributed  definition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45885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What is an L-attributed SDD?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1482624" y="2695933"/>
            <a:ext cx="11308800" cy="3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Syntax Directed Definition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all attributes are either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Synthesized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635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Extended	synthesized	attributes,	which	can	depend	not	only	on  attributes at the children, but on inherited attributes at the node itself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Inherited,	but	depending	only	on	inherited	 attributes	at	the	parent  and any attributes at siblings to the left.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2652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L-attributed SDD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434771" y="2769071"/>
            <a:ext cx="11391265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94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formal definition of an L-Attributed SDD is as follows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94030" marR="55880" rtl="0" algn="l">
              <a:lnSpc>
                <a:spcPct val="120678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syntax directed definition is L-Attributed if each inherited attribute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a production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	. . . X	. . . X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depends only 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743325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j	n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494030" marR="78740" rtl="0" algn="l">
              <a:lnSpc>
                <a:spcPct val="100400"/>
              </a:lnSpc>
              <a:spcBef>
                <a:spcPts val="114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attributes of the symbols to the left (this is what L in L-Attributed  stands for) of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i.e.,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 . . X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4965" lvl="1" marL="84836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inherited attributes of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472871" y="6520651"/>
            <a:ext cx="21577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Theorem	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2856985" y="6520651"/>
            <a:ext cx="89007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Inherited 	attributes	in	L-Attributed	Definitions	can	be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03924" y="6972775"/>
            <a:ext cx="7653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computed by a  PreOrder traversal of the parse-tree.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538331" y="280327"/>
            <a:ext cx="2652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L-attributed SDD</a:t>
            </a:r>
            <a:endParaRPr sz="3000"/>
          </a:p>
        </p:txBody>
      </p:sp>
      <p:sp>
        <p:nvSpPr>
          <p:cNvPr id="100" name="Google Shape;100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472871" y="3335488"/>
            <a:ext cx="40671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L-attributed	definitions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780963" y="3335488"/>
            <a:ext cx="704595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allow	for	the	natural	order	of	evaluating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38321" y="3630308"/>
            <a:ext cx="61632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attributes, i.e,	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depth first, left to right.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/>
        </p:nvSpPr>
        <p:spPr>
          <a:xfrm flipH="1">
            <a:off x="916225" y="5334445"/>
            <a:ext cx="1459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9504" y="5522796"/>
            <a:ext cx="6840280" cy="257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538331" y="280327"/>
            <a:ext cx="26523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9024" y="2735488"/>
            <a:ext cx="95465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Every S-attributed Syntax-Directed Definition is also L-attributed.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0000" y="3673574"/>
            <a:ext cx="4541024" cy="45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538331" y="280327"/>
            <a:ext cx="5405269" cy="1105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endParaRPr b="1" sz="3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5400" lvl="0" marL="12700" marR="5080" rtl="0" algn="l">
              <a:lnSpc>
                <a:spcPct val="1165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 SDD  Example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950" y="2503725"/>
            <a:ext cx="8953501" cy="5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2022-03-03T03:55:22Z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